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comments/modernComment_177_5DAD2FB6.xml" ContentType="application/vnd.ms-powerpoint.comments+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149"/>
  </p:notesMasterIdLst>
  <p:handoutMasterIdLst>
    <p:handoutMasterId r:id="rId150"/>
  </p:handoutMasterIdLst>
  <p:sldIdLst>
    <p:sldId id="263" r:id="rId2"/>
    <p:sldId id="257" r:id="rId3"/>
    <p:sldId id="258" r:id="rId4"/>
    <p:sldId id="259" r:id="rId5"/>
    <p:sldId id="309" r:id="rId6"/>
    <p:sldId id="310" r:id="rId7"/>
    <p:sldId id="420" r:id="rId8"/>
    <p:sldId id="421" r:id="rId9"/>
    <p:sldId id="422" r:id="rId10"/>
    <p:sldId id="423" r:id="rId11"/>
    <p:sldId id="424" r:id="rId12"/>
    <p:sldId id="271" r:id="rId13"/>
    <p:sldId id="425" r:id="rId14"/>
    <p:sldId id="426" r:id="rId15"/>
    <p:sldId id="427" r:id="rId16"/>
    <p:sldId id="428" r:id="rId17"/>
    <p:sldId id="429" r:id="rId18"/>
    <p:sldId id="430" r:id="rId19"/>
    <p:sldId id="431" r:id="rId20"/>
    <p:sldId id="432" r:id="rId21"/>
    <p:sldId id="433" r:id="rId22"/>
    <p:sldId id="434" r:id="rId23"/>
    <p:sldId id="435" r:id="rId24"/>
    <p:sldId id="436" r:id="rId25"/>
    <p:sldId id="437" r:id="rId26"/>
    <p:sldId id="438" r:id="rId27"/>
    <p:sldId id="439" r:id="rId28"/>
    <p:sldId id="330" r:id="rId29"/>
    <p:sldId id="286" r:id="rId30"/>
    <p:sldId id="266" r:id="rId31"/>
    <p:sldId id="289" r:id="rId32"/>
    <p:sldId id="260" r:id="rId33"/>
    <p:sldId id="298" r:id="rId34"/>
    <p:sldId id="300" r:id="rId35"/>
    <p:sldId id="301" r:id="rId36"/>
    <p:sldId id="299" r:id="rId37"/>
    <p:sldId id="304" r:id="rId38"/>
    <p:sldId id="297" r:id="rId39"/>
    <p:sldId id="306" r:id="rId40"/>
    <p:sldId id="267" r:id="rId41"/>
    <p:sldId id="265" r:id="rId42"/>
    <p:sldId id="370" r:id="rId43"/>
    <p:sldId id="371" r:id="rId44"/>
    <p:sldId id="372" r:id="rId45"/>
    <p:sldId id="373" r:id="rId46"/>
    <p:sldId id="377" r:id="rId47"/>
    <p:sldId id="375" r:id="rId48"/>
    <p:sldId id="376" r:id="rId49"/>
    <p:sldId id="270" r:id="rId50"/>
    <p:sldId id="277" r:id="rId51"/>
    <p:sldId id="278" r:id="rId52"/>
    <p:sldId id="386" r:id="rId53"/>
    <p:sldId id="387" r:id="rId54"/>
    <p:sldId id="388" r:id="rId55"/>
    <p:sldId id="389" r:id="rId56"/>
    <p:sldId id="390" r:id="rId57"/>
    <p:sldId id="391" r:id="rId58"/>
    <p:sldId id="392" r:id="rId59"/>
    <p:sldId id="393" r:id="rId60"/>
    <p:sldId id="275" r:id="rId61"/>
    <p:sldId id="276" r:id="rId62"/>
    <p:sldId id="394" r:id="rId63"/>
    <p:sldId id="395" r:id="rId64"/>
    <p:sldId id="396" r:id="rId65"/>
    <p:sldId id="280" r:id="rId66"/>
    <p:sldId id="397" r:id="rId67"/>
    <p:sldId id="398" r:id="rId68"/>
    <p:sldId id="399" r:id="rId69"/>
    <p:sldId id="400" r:id="rId70"/>
    <p:sldId id="401" r:id="rId71"/>
    <p:sldId id="402" r:id="rId72"/>
    <p:sldId id="403" r:id="rId73"/>
    <p:sldId id="404" r:id="rId74"/>
    <p:sldId id="405" r:id="rId75"/>
    <p:sldId id="406" r:id="rId76"/>
    <p:sldId id="283" r:id="rId77"/>
    <p:sldId id="268" r:id="rId78"/>
    <p:sldId id="453" r:id="rId79"/>
    <p:sldId id="443" r:id="rId80"/>
    <p:sldId id="444" r:id="rId81"/>
    <p:sldId id="445" r:id="rId82"/>
    <p:sldId id="446" r:id="rId83"/>
    <p:sldId id="447" r:id="rId84"/>
    <p:sldId id="448" r:id="rId85"/>
    <p:sldId id="449" r:id="rId86"/>
    <p:sldId id="450" r:id="rId87"/>
    <p:sldId id="451" r:id="rId88"/>
    <p:sldId id="452" r:id="rId89"/>
    <p:sldId id="378" r:id="rId90"/>
    <p:sldId id="379" r:id="rId91"/>
    <p:sldId id="380" r:id="rId92"/>
    <p:sldId id="381" r:id="rId93"/>
    <p:sldId id="382" r:id="rId94"/>
    <p:sldId id="383" r:id="rId95"/>
    <p:sldId id="384" r:id="rId96"/>
    <p:sldId id="385" r:id="rId97"/>
    <p:sldId id="269" r:id="rId98"/>
    <p:sldId id="279" r:id="rId99"/>
    <p:sldId id="256" r:id="rId100"/>
    <p:sldId id="454" r:id="rId101"/>
    <p:sldId id="455" r:id="rId102"/>
    <p:sldId id="456" r:id="rId103"/>
    <p:sldId id="457" r:id="rId104"/>
    <p:sldId id="264" r:id="rId105"/>
    <p:sldId id="458" r:id="rId106"/>
    <p:sldId id="287" r:id="rId107"/>
    <p:sldId id="305" r:id="rId108"/>
    <p:sldId id="282" r:id="rId109"/>
    <p:sldId id="307" r:id="rId110"/>
    <p:sldId id="288" r:id="rId111"/>
    <p:sldId id="308" r:id="rId112"/>
    <p:sldId id="290" r:id="rId113"/>
    <p:sldId id="338" r:id="rId114"/>
    <p:sldId id="339" r:id="rId115"/>
    <p:sldId id="340" r:id="rId116"/>
    <p:sldId id="341" r:id="rId117"/>
    <p:sldId id="342" r:id="rId118"/>
    <p:sldId id="343" r:id="rId119"/>
    <p:sldId id="344" r:id="rId120"/>
    <p:sldId id="345" r:id="rId121"/>
    <p:sldId id="346" r:id="rId122"/>
    <p:sldId id="347" r:id="rId123"/>
    <p:sldId id="348" r:id="rId124"/>
    <p:sldId id="349" r:id="rId125"/>
    <p:sldId id="350" r:id="rId126"/>
    <p:sldId id="351" r:id="rId127"/>
    <p:sldId id="352" r:id="rId128"/>
    <p:sldId id="353" r:id="rId129"/>
    <p:sldId id="354" r:id="rId130"/>
    <p:sldId id="355" r:id="rId131"/>
    <p:sldId id="356" r:id="rId132"/>
    <p:sldId id="284" r:id="rId133"/>
    <p:sldId id="407" r:id="rId134"/>
    <p:sldId id="408" r:id="rId135"/>
    <p:sldId id="409" r:id="rId136"/>
    <p:sldId id="410" r:id="rId137"/>
    <p:sldId id="411" r:id="rId138"/>
    <p:sldId id="419" r:id="rId139"/>
    <p:sldId id="413" r:id="rId140"/>
    <p:sldId id="414" r:id="rId141"/>
    <p:sldId id="272" r:id="rId142"/>
    <p:sldId id="415" r:id="rId143"/>
    <p:sldId id="440" r:id="rId144"/>
    <p:sldId id="441" r:id="rId145"/>
    <p:sldId id="442" r:id="rId146"/>
    <p:sldId id="273" r:id="rId147"/>
    <p:sldId id="262" r:id="rId148"/>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994BF5F-CA42-20A6-6164-6E6976AC7DD2}" name="David T. Lenzner" initials="DL" userId="S::DTLenzner@finance.nv.gov::3c69c63a-80f2-481e-a9b3-daf14c4e0ffa" providerId="AD"/>
  <p188:author id="{8EBF656C-A417-565E-7CD3-B628D88A86FD}" name="Tiffany Morelli" initials="TM" userId="S::TiffanyMorelli@it.nv.gov::2fb57547-5f21-406c-8826-f6fc5ce90a4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F50"/>
    <a:srgbClr val="00FFFF"/>
    <a:srgbClr val="FDFCF7"/>
    <a:srgbClr val="1ABC9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83" autoAdjust="0"/>
    <p:restoredTop sz="84317" autoAdjust="0"/>
  </p:normalViewPr>
  <p:slideViewPr>
    <p:cSldViewPr snapToGrid="0" snapToObjects="1">
      <p:cViewPr varScale="1">
        <p:scale>
          <a:sx n="59" d="100"/>
          <a:sy n="59" d="100"/>
        </p:scale>
        <p:origin x="1002" y="282"/>
      </p:cViewPr>
      <p:guideLst>
        <p:guide orient="horz" pos="2160"/>
        <p:guide pos="2880"/>
      </p:guideLst>
    </p:cSldViewPr>
  </p:slideViewPr>
  <p:notesTextViewPr>
    <p:cViewPr>
      <p:scale>
        <a:sx n="125" d="100"/>
        <a:sy n="125" d="100"/>
      </p:scale>
      <p:origin x="0" y="0"/>
    </p:cViewPr>
  </p:notesTextViewPr>
  <p:notesViewPr>
    <p:cSldViewPr snapToGrid="0" snapToObjects="1">
      <p:cViewPr varScale="1">
        <p:scale>
          <a:sx n="84" d="100"/>
          <a:sy n="84" d="100"/>
        </p:scale>
        <p:origin x="3912" y="96"/>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notesMaster" Target="notesMasters/notesMaster1.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handoutMaster" Target="handoutMasters/handoutMaster1.xml"/><Relationship Id="rId155" Type="http://schemas.microsoft.com/office/2018/10/relationships/authors" Target="author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presProps" Target="pres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theme" Target="theme/theme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tableStyles" Target="tableStyles.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s>
</file>

<file path=ppt/comments/modernComment_177_5DAD2FB6.xml><?xml version="1.0" encoding="utf-8"?>
<p188:cmLst xmlns:a="http://schemas.openxmlformats.org/drawingml/2006/main" xmlns:r="http://schemas.openxmlformats.org/officeDocument/2006/relationships" xmlns:p188="http://schemas.microsoft.com/office/powerpoint/2018/8/main">
  <p188:cm id="{45052F60-E3C5-414A-8199-DFB28AAFAB83}" authorId="{8EBF656C-A417-565E-7CD3-B628D88A86FD}" status="resolved" created="2026-02-09T21:08:04.856">
    <ac:deMkLst xmlns:ac="http://schemas.microsoft.com/office/drawing/2013/main/command">
      <pc:docMk xmlns:pc="http://schemas.microsoft.com/office/powerpoint/2013/main/command"/>
      <pc:sldMk xmlns:pc="http://schemas.microsoft.com/office/powerpoint/2013/main/command" cId="82376500" sldId="269"/>
      <ac:spMk id="3" creationId="{C1B79FB0-FD0E-BCA7-38E0-E443A6482B09}"/>
    </ac:deMkLst>
    <p188:txBody>
      <a:bodyPr/>
      <a:lstStyle/>
      <a:p>
        <a:r>
          <a:rPr lang="en-US"/>
          <a:t>[@Jason Benshoof]  Please update this slide with TIE information. </a:t>
        </a:r>
      </a:p>
    </p188:txBody>
  </p188:cm>
</p188:cmLst>
</file>

<file path=ppt/diagrams/_rels/data5.xml.rels><?xml version="1.0" encoding="UTF-8" standalone="yes"?>
<Relationships xmlns="http://schemas.openxmlformats.org/package/2006/relationships"><Relationship Id="rId3" Type="http://schemas.openxmlformats.org/officeDocument/2006/relationships/image" Target="../media/image37.svg"/><Relationship Id="rId7" Type="http://schemas.openxmlformats.org/officeDocument/2006/relationships/image" Target="../media/image41.svg"/><Relationship Id="rId2" Type="http://schemas.openxmlformats.org/officeDocument/2006/relationships/image" Target="../media/image36.png"/><Relationship Id="rId1" Type="http://schemas.openxmlformats.org/officeDocument/2006/relationships/image" Target="../media/image35.png"/><Relationship Id="rId6" Type="http://schemas.openxmlformats.org/officeDocument/2006/relationships/image" Target="../media/image40.png"/><Relationship Id="rId5" Type="http://schemas.openxmlformats.org/officeDocument/2006/relationships/image" Target="../media/image39.svg"/><Relationship Id="rId4" Type="http://schemas.openxmlformats.org/officeDocument/2006/relationships/image" Target="../media/image38.png"/></Relationships>
</file>

<file path=ppt/diagrams/_rels/drawing5.xml.rels><?xml version="1.0" encoding="UTF-8" standalone="yes"?>
<Relationships xmlns="http://schemas.openxmlformats.org/package/2006/relationships"><Relationship Id="rId3" Type="http://schemas.openxmlformats.org/officeDocument/2006/relationships/image" Target="../media/image37.svg"/><Relationship Id="rId7" Type="http://schemas.openxmlformats.org/officeDocument/2006/relationships/image" Target="../media/image41.svg"/><Relationship Id="rId2" Type="http://schemas.openxmlformats.org/officeDocument/2006/relationships/image" Target="../media/image36.png"/><Relationship Id="rId1" Type="http://schemas.openxmlformats.org/officeDocument/2006/relationships/image" Target="../media/image35.png"/><Relationship Id="rId6" Type="http://schemas.openxmlformats.org/officeDocument/2006/relationships/image" Target="../media/image40.png"/><Relationship Id="rId5" Type="http://schemas.openxmlformats.org/officeDocument/2006/relationships/image" Target="../media/image39.svg"/><Relationship Id="rId4" Type="http://schemas.openxmlformats.org/officeDocument/2006/relationships/image" Target="../media/image38.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518E783-F313-40ED-BE76-EBD747F6098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E54DC88-3C72-421F-A400-3992787C50E5}">
      <dgm:prSet/>
      <dgm:spPr/>
      <dgm:t>
        <a:bodyPr/>
        <a:lstStyle/>
        <a:p>
          <a:r>
            <a:rPr lang="en-US" dirty="0"/>
            <a:t>Sales &amp; Use Tax and Gaming Percent Fees are expected to remain stable as borrowing costs ease with declining interest rates and visitation stabilizes.</a:t>
          </a:r>
        </a:p>
      </dgm:t>
    </dgm:pt>
    <dgm:pt modelId="{C88E2BC0-54B2-4121-A176-939A7828FC1A}" type="parTrans" cxnId="{C04CB3C6-8595-4D25-A43B-BBC48D1B3688}">
      <dgm:prSet/>
      <dgm:spPr/>
      <dgm:t>
        <a:bodyPr/>
        <a:lstStyle/>
        <a:p>
          <a:endParaRPr lang="en-US"/>
        </a:p>
      </dgm:t>
    </dgm:pt>
    <dgm:pt modelId="{8497753D-FF10-4A8C-88CF-0DFBA3B15025}" type="sibTrans" cxnId="{C04CB3C6-8595-4D25-A43B-BBC48D1B3688}">
      <dgm:prSet/>
      <dgm:spPr/>
      <dgm:t>
        <a:bodyPr/>
        <a:lstStyle/>
        <a:p>
          <a:endParaRPr lang="en-US"/>
        </a:p>
      </dgm:t>
    </dgm:pt>
    <dgm:pt modelId="{52FCEB60-E733-4330-90F3-CC15B0C7A532}">
      <dgm:prSet/>
      <dgm:spPr/>
      <dgm:t>
        <a:bodyPr/>
        <a:lstStyle/>
        <a:p>
          <a:r>
            <a:rPr lang="en-US" dirty="0"/>
            <a:t>Live Entertainment Taxes are expected to continue rising as younger generations prioritize live events and travel experiences rather than </a:t>
          </a:r>
          <a:r>
            <a:rPr lang="en-US" b="0" dirty="0"/>
            <a:t>big-ticket purchases.</a:t>
          </a:r>
        </a:p>
      </dgm:t>
    </dgm:pt>
    <dgm:pt modelId="{E0ACE2FB-CC64-4139-AB91-A91312E394D7}" type="parTrans" cxnId="{35B0D1E1-AEBE-4CC7-B713-3657B454B532}">
      <dgm:prSet/>
      <dgm:spPr/>
      <dgm:t>
        <a:bodyPr/>
        <a:lstStyle/>
        <a:p>
          <a:endParaRPr lang="en-US"/>
        </a:p>
      </dgm:t>
    </dgm:pt>
    <dgm:pt modelId="{AA830BF6-B64A-4060-BA28-494445C00596}" type="sibTrans" cxnId="{35B0D1E1-AEBE-4CC7-B713-3657B454B532}">
      <dgm:prSet/>
      <dgm:spPr/>
      <dgm:t>
        <a:bodyPr/>
        <a:lstStyle/>
        <a:p>
          <a:endParaRPr lang="en-US"/>
        </a:p>
      </dgm:t>
    </dgm:pt>
    <dgm:pt modelId="{3EE74727-1A25-498D-9CAD-CCBD867DB40B}">
      <dgm:prSet/>
      <dgm:spPr/>
      <dgm:t>
        <a:bodyPr/>
        <a:lstStyle/>
        <a:p>
          <a:r>
            <a:rPr lang="en-US" dirty="0"/>
            <a:t>Real Property Tax is expected to increase as the “locked-in” effect dissipates and buyers and sellers adjust mortgage-rate expectations to today’s rates.</a:t>
          </a:r>
        </a:p>
      </dgm:t>
    </dgm:pt>
    <dgm:pt modelId="{C743FE4A-6616-47FE-AEC4-5FEE2DA69F56}" type="parTrans" cxnId="{DFF936E2-5DFB-4E89-9F3A-5736458C05A4}">
      <dgm:prSet/>
      <dgm:spPr/>
      <dgm:t>
        <a:bodyPr/>
        <a:lstStyle/>
        <a:p>
          <a:endParaRPr lang="en-US"/>
        </a:p>
      </dgm:t>
    </dgm:pt>
    <dgm:pt modelId="{99CCBB1A-2323-4131-95A3-0365A2AFCFB8}" type="sibTrans" cxnId="{DFF936E2-5DFB-4E89-9F3A-5736458C05A4}">
      <dgm:prSet/>
      <dgm:spPr/>
      <dgm:t>
        <a:bodyPr/>
        <a:lstStyle/>
        <a:p>
          <a:endParaRPr lang="en-US"/>
        </a:p>
      </dgm:t>
    </dgm:pt>
    <dgm:pt modelId="{1669227A-E5E5-4BEF-B96D-D6785894C6FE}">
      <dgm:prSet/>
      <dgm:spPr/>
      <dgm:t>
        <a:bodyPr/>
        <a:lstStyle/>
        <a:p>
          <a:r>
            <a:rPr lang="en-US" dirty="0"/>
            <a:t>Overall, revenues are on track to meet forecast.</a:t>
          </a:r>
        </a:p>
      </dgm:t>
    </dgm:pt>
    <dgm:pt modelId="{88F9D63F-18DA-4406-B54B-FB9585073FEA}" type="parTrans" cxnId="{945429ED-ADAF-4E8A-B342-8676ADB7C711}">
      <dgm:prSet/>
      <dgm:spPr/>
      <dgm:t>
        <a:bodyPr/>
        <a:lstStyle/>
        <a:p>
          <a:endParaRPr lang="en-US"/>
        </a:p>
      </dgm:t>
    </dgm:pt>
    <dgm:pt modelId="{36868881-F7F4-4F47-861B-CFF167177660}" type="sibTrans" cxnId="{945429ED-ADAF-4E8A-B342-8676ADB7C711}">
      <dgm:prSet/>
      <dgm:spPr/>
      <dgm:t>
        <a:bodyPr/>
        <a:lstStyle/>
        <a:p>
          <a:endParaRPr lang="en-US"/>
        </a:p>
      </dgm:t>
    </dgm:pt>
    <dgm:pt modelId="{B9DB3A7A-4446-4920-A253-357383347AA2}" type="pres">
      <dgm:prSet presAssocID="{C518E783-F313-40ED-BE76-EBD747F6098D}" presName="linear" presStyleCnt="0">
        <dgm:presLayoutVars>
          <dgm:animLvl val="lvl"/>
          <dgm:resizeHandles val="exact"/>
        </dgm:presLayoutVars>
      </dgm:prSet>
      <dgm:spPr/>
    </dgm:pt>
    <dgm:pt modelId="{A27D7FA7-4856-45D7-8228-8AC1F0C22B5B}" type="pres">
      <dgm:prSet presAssocID="{9E54DC88-3C72-421F-A400-3992787C50E5}" presName="parentText" presStyleLbl="node1" presStyleIdx="0" presStyleCnt="4">
        <dgm:presLayoutVars>
          <dgm:chMax val="0"/>
          <dgm:bulletEnabled val="1"/>
        </dgm:presLayoutVars>
      </dgm:prSet>
      <dgm:spPr/>
    </dgm:pt>
    <dgm:pt modelId="{01B4225F-CF0A-44F8-AB16-82122A1C6E5B}" type="pres">
      <dgm:prSet presAssocID="{8497753D-FF10-4A8C-88CF-0DFBA3B15025}" presName="spacer" presStyleCnt="0"/>
      <dgm:spPr/>
    </dgm:pt>
    <dgm:pt modelId="{F0D691DE-5465-41E4-8935-DE0EBFF8135A}" type="pres">
      <dgm:prSet presAssocID="{52FCEB60-E733-4330-90F3-CC15B0C7A532}" presName="parentText" presStyleLbl="node1" presStyleIdx="1" presStyleCnt="4">
        <dgm:presLayoutVars>
          <dgm:chMax val="0"/>
          <dgm:bulletEnabled val="1"/>
        </dgm:presLayoutVars>
      </dgm:prSet>
      <dgm:spPr/>
    </dgm:pt>
    <dgm:pt modelId="{784A9E5F-A5B0-4F7E-A700-6068D63AFE32}" type="pres">
      <dgm:prSet presAssocID="{AA830BF6-B64A-4060-BA28-494445C00596}" presName="spacer" presStyleCnt="0"/>
      <dgm:spPr/>
    </dgm:pt>
    <dgm:pt modelId="{309D1F20-C26D-4CC4-80C6-CC713518DC8F}" type="pres">
      <dgm:prSet presAssocID="{3EE74727-1A25-498D-9CAD-CCBD867DB40B}" presName="parentText" presStyleLbl="node1" presStyleIdx="2" presStyleCnt="4">
        <dgm:presLayoutVars>
          <dgm:chMax val="0"/>
          <dgm:bulletEnabled val="1"/>
        </dgm:presLayoutVars>
      </dgm:prSet>
      <dgm:spPr/>
    </dgm:pt>
    <dgm:pt modelId="{845FCC0B-D4A8-4025-8D95-B75C70FEE332}" type="pres">
      <dgm:prSet presAssocID="{99CCBB1A-2323-4131-95A3-0365A2AFCFB8}" presName="spacer" presStyleCnt="0"/>
      <dgm:spPr/>
    </dgm:pt>
    <dgm:pt modelId="{CEAB5E78-683A-4B01-AB71-2C6986AC2109}" type="pres">
      <dgm:prSet presAssocID="{1669227A-E5E5-4BEF-B96D-D6785894C6FE}" presName="parentText" presStyleLbl="node1" presStyleIdx="3" presStyleCnt="4">
        <dgm:presLayoutVars>
          <dgm:chMax val="0"/>
          <dgm:bulletEnabled val="1"/>
        </dgm:presLayoutVars>
      </dgm:prSet>
      <dgm:spPr/>
    </dgm:pt>
  </dgm:ptLst>
  <dgm:cxnLst>
    <dgm:cxn modelId="{E5654506-0847-4D32-BCE1-A67096572789}" type="presOf" srcId="{1669227A-E5E5-4BEF-B96D-D6785894C6FE}" destId="{CEAB5E78-683A-4B01-AB71-2C6986AC2109}" srcOrd="0" destOrd="0" presId="urn:microsoft.com/office/officeart/2005/8/layout/vList2"/>
    <dgm:cxn modelId="{6848ED1C-696C-4511-BD26-8F655E95C6F3}" type="presOf" srcId="{C518E783-F313-40ED-BE76-EBD747F6098D}" destId="{B9DB3A7A-4446-4920-A253-357383347AA2}" srcOrd="0" destOrd="0" presId="urn:microsoft.com/office/officeart/2005/8/layout/vList2"/>
    <dgm:cxn modelId="{319B8D38-97B3-492B-9DE1-62937EDA80DE}" type="presOf" srcId="{9E54DC88-3C72-421F-A400-3992787C50E5}" destId="{A27D7FA7-4856-45D7-8228-8AC1F0C22B5B}" srcOrd="0" destOrd="0" presId="urn:microsoft.com/office/officeart/2005/8/layout/vList2"/>
    <dgm:cxn modelId="{DA28FD68-67BA-49E6-95CE-521C1449F1E9}" type="presOf" srcId="{52FCEB60-E733-4330-90F3-CC15B0C7A532}" destId="{F0D691DE-5465-41E4-8935-DE0EBFF8135A}" srcOrd="0" destOrd="0" presId="urn:microsoft.com/office/officeart/2005/8/layout/vList2"/>
    <dgm:cxn modelId="{C04CB3C6-8595-4D25-A43B-BBC48D1B3688}" srcId="{C518E783-F313-40ED-BE76-EBD747F6098D}" destId="{9E54DC88-3C72-421F-A400-3992787C50E5}" srcOrd="0" destOrd="0" parTransId="{C88E2BC0-54B2-4121-A176-939A7828FC1A}" sibTransId="{8497753D-FF10-4A8C-88CF-0DFBA3B15025}"/>
    <dgm:cxn modelId="{35B0D1E1-AEBE-4CC7-B713-3657B454B532}" srcId="{C518E783-F313-40ED-BE76-EBD747F6098D}" destId="{52FCEB60-E733-4330-90F3-CC15B0C7A532}" srcOrd="1" destOrd="0" parTransId="{E0ACE2FB-CC64-4139-AB91-A91312E394D7}" sibTransId="{AA830BF6-B64A-4060-BA28-494445C00596}"/>
    <dgm:cxn modelId="{DFF936E2-5DFB-4E89-9F3A-5736458C05A4}" srcId="{C518E783-F313-40ED-BE76-EBD747F6098D}" destId="{3EE74727-1A25-498D-9CAD-CCBD867DB40B}" srcOrd="2" destOrd="0" parTransId="{C743FE4A-6616-47FE-AEC4-5FEE2DA69F56}" sibTransId="{99CCBB1A-2323-4131-95A3-0365A2AFCFB8}"/>
    <dgm:cxn modelId="{945429ED-ADAF-4E8A-B342-8676ADB7C711}" srcId="{C518E783-F313-40ED-BE76-EBD747F6098D}" destId="{1669227A-E5E5-4BEF-B96D-D6785894C6FE}" srcOrd="3" destOrd="0" parTransId="{88F9D63F-18DA-4406-B54B-FB9585073FEA}" sibTransId="{36868881-F7F4-4F47-861B-CFF167177660}"/>
    <dgm:cxn modelId="{CFD7C7F9-2886-47ED-84F7-BAF3371E1EE7}" type="presOf" srcId="{3EE74727-1A25-498D-9CAD-CCBD867DB40B}" destId="{309D1F20-C26D-4CC4-80C6-CC713518DC8F}" srcOrd="0" destOrd="0" presId="urn:microsoft.com/office/officeart/2005/8/layout/vList2"/>
    <dgm:cxn modelId="{4EFC7D20-FC89-4957-9478-1DE41E14224F}" type="presParOf" srcId="{B9DB3A7A-4446-4920-A253-357383347AA2}" destId="{A27D7FA7-4856-45D7-8228-8AC1F0C22B5B}" srcOrd="0" destOrd="0" presId="urn:microsoft.com/office/officeart/2005/8/layout/vList2"/>
    <dgm:cxn modelId="{84576161-A7DE-4785-BDBA-8146C221E32C}" type="presParOf" srcId="{B9DB3A7A-4446-4920-A253-357383347AA2}" destId="{01B4225F-CF0A-44F8-AB16-82122A1C6E5B}" srcOrd="1" destOrd="0" presId="urn:microsoft.com/office/officeart/2005/8/layout/vList2"/>
    <dgm:cxn modelId="{94C23F17-0361-4054-A0E3-566EDA76FD73}" type="presParOf" srcId="{B9DB3A7A-4446-4920-A253-357383347AA2}" destId="{F0D691DE-5465-41E4-8935-DE0EBFF8135A}" srcOrd="2" destOrd="0" presId="urn:microsoft.com/office/officeart/2005/8/layout/vList2"/>
    <dgm:cxn modelId="{3BE226F6-7F35-42D8-AD9A-92250810BD67}" type="presParOf" srcId="{B9DB3A7A-4446-4920-A253-357383347AA2}" destId="{784A9E5F-A5B0-4F7E-A700-6068D63AFE32}" srcOrd="3" destOrd="0" presId="urn:microsoft.com/office/officeart/2005/8/layout/vList2"/>
    <dgm:cxn modelId="{74213FAD-C531-4C39-B73D-32632EA4D1B5}" type="presParOf" srcId="{B9DB3A7A-4446-4920-A253-357383347AA2}" destId="{309D1F20-C26D-4CC4-80C6-CC713518DC8F}" srcOrd="4" destOrd="0" presId="urn:microsoft.com/office/officeart/2005/8/layout/vList2"/>
    <dgm:cxn modelId="{D8DC86AF-F179-4B63-BC33-595115A6BE46}" type="presParOf" srcId="{B9DB3A7A-4446-4920-A253-357383347AA2}" destId="{845FCC0B-D4A8-4025-8D95-B75C70FEE332}" srcOrd="5" destOrd="0" presId="urn:microsoft.com/office/officeart/2005/8/layout/vList2"/>
    <dgm:cxn modelId="{ABC2221F-0E00-4ABB-90F1-AB52037A3AFA}" type="presParOf" srcId="{B9DB3A7A-4446-4920-A253-357383347AA2}" destId="{CEAB5E78-683A-4B01-AB71-2C6986AC2109}"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F8336CC-508E-4473-9B5F-F52979D0B1B0}" type="doc">
      <dgm:prSet loTypeId="urn:microsoft.com/office/officeart/2005/8/layout/list1" loCatId="list" qsTypeId="urn:microsoft.com/office/officeart/2005/8/quickstyle/simple4" qsCatId="simple" csTypeId="urn:microsoft.com/office/officeart/2005/8/colors/accent1_2" csCatId="accent1"/>
      <dgm:spPr/>
      <dgm:t>
        <a:bodyPr/>
        <a:lstStyle/>
        <a:p>
          <a:endParaRPr lang="en-US"/>
        </a:p>
      </dgm:t>
    </dgm:pt>
    <dgm:pt modelId="{69BDCD32-E059-4485-A315-EA3AACDE6104}">
      <dgm:prSet/>
      <dgm:spPr/>
      <dgm:t>
        <a:bodyPr/>
        <a:lstStyle/>
        <a:p>
          <a:r>
            <a:rPr lang="en-US" b="0" i="0" baseline="0" dirty="0"/>
            <a:t>GTO Services and Agency Utilization Projections</a:t>
          </a:r>
          <a:endParaRPr lang="en-US" dirty="0"/>
        </a:p>
      </dgm:t>
    </dgm:pt>
    <dgm:pt modelId="{EFB1994F-F27F-4F37-A5B8-18C5D589666A}" type="parTrans" cxnId="{747E369B-429F-4137-A131-9D79C90166D9}">
      <dgm:prSet/>
      <dgm:spPr/>
      <dgm:t>
        <a:bodyPr/>
        <a:lstStyle/>
        <a:p>
          <a:endParaRPr lang="en-US"/>
        </a:p>
      </dgm:t>
    </dgm:pt>
    <dgm:pt modelId="{549C250E-A6EE-463A-8788-0B7FB70CB8FF}" type="sibTrans" cxnId="{747E369B-429F-4137-A131-9D79C90166D9}">
      <dgm:prSet/>
      <dgm:spPr/>
      <dgm:t>
        <a:bodyPr/>
        <a:lstStyle/>
        <a:p>
          <a:endParaRPr lang="en-US"/>
        </a:p>
      </dgm:t>
    </dgm:pt>
    <dgm:pt modelId="{851DF853-5C30-4DEE-9EF0-E6E0E6F2FE4A}">
      <dgm:prSet/>
      <dgm:spPr/>
      <dgm:t>
        <a:bodyPr/>
        <a:lstStyle/>
        <a:p>
          <a:r>
            <a:rPr lang="en-US" b="0" i="0" baseline="0" dirty="0"/>
            <a:t>GovRamp</a:t>
          </a:r>
          <a:endParaRPr lang="en-US" dirty="0"/>
        </a:p>
      </dgm:t>
    </dgm:pt>
    <dgm:pt modelId="{B443ADC4-C72D-4831-914A-0D9E284F24BD}" type="parTrans" cxnId="{5ACFE75F-F23F-4C34-8A9E-6229E9A101DB}">
      <dgm:prSet/>
      <dgm:spPr/>
      <dgm:t>
        <a:bodyPr/>
        <a:lstStyle/>
        <a:p>
          <a:endParaRPr lang="en-US"/>
        </a:p>
      </dgm:t>
    </dgm:pt>
    <dgm:pt modelId="{16B9AE05-B8A0-4B45-B341-05B262DE3F30}" type="sibTrans" cxnId="{5ACFE75F-F23F-4C34-8A9E-6229E9A101DB}">
      <dgm:prSet/>
      <dgm:spPr/>
      <dgm:t>
        <a:bodyPr/>
        <a:lstStyle/>
        <a:p>
          <a:endParaRPr lang="en-US"/>
        </a:p>
      </dgm:t>
    </dgm:pt>
    <dgm:pt modelId="{79D3A622-2325-4647-ABFC-8399C6F5DA31}">
      <dgm:prSet/>
      <dgm:spPr/>
      <dgm:t>
        <a:bodyPr/>
        <a:lstStyle/>
        <a:p>
          <a:r>
            <a:rPr lang="en-US" b="0" i="0" baseline="0" dirty="0"/>
            <a:t>Technology Investment Evaluation (TIE) Processing</a:t>
          </a:r>
          <a:endParaRPr lang="en-US" dirty="0"/>
        </a:p>
      </dgm:t>
    </dgm:pt>
    <dgm:pt modelId="{E9803622-D008-4A95-8240-9F90B4D0349B}" type="parTrans" cxnId="{3310BD9E-B078-44EC-B063-C85EE8694448}">
      <dgm:prSet/>
      <dgm:spPr/>
      <dgm:t>
        <a:bodyPr/>
        <a:lstStyle/>
        <a:p>
          <a:endParaRPr lang="en-US"/>
        </a:p>
      </dgm:t>
    </dgm:pt>
    <dgm:pt modelId="{68C99AEE-CD92-4B8B-842E-B4280EA593FD}" type="sibTrans" cxnId="{3310BD9E-B078-44EC-B063-C85EE8694448}">
      <dgm:prSet/>
      <dgm:spPr/>
      <dgm:t>
        <a:bodyPr/>
        <a:lstStyle/>
        <a:p>
          <a:endParaRPr lang="en-US"/>
        </a:p>
      </dgm:t>
    </dgm:pt>
    <dgm:pt modelId="{48B2E587-ADD3-4BBE-B3BC-256053A55D64}">
      <dgm:prSet/>
      <dgm:spPr/>
      <dgm:t>
        <a:bodyPr/>
        <a:lstStyle/>
        <a:p>
          <a:r>
            <a:rPr lang="en-US" dirty="0"/>
            <a:t>Key Dates</a:t>
          </a:r>
        </a:p>
      </dgm:t>
    </dgm:pt>
    <dgm:pt modelId="{6252E866-B215-436C-B971-DF98B6F5B02D}" type="parTrans" cxnId="{3D6293D1-C717-48ED-AE3F-1CBFD5E3B768}">
      <dgm:prSet/>
      <dgm:spPr/>
      <dgm:t>
        <a:bodyPr/>
        <a:lstStyle/>
        <a:p>
          <a:endParaRPr lang="en-US"/>
        </a:p>
      </dgm:t>
    </dgm:pt>
    <dgm:pt modelId="{F2ABE49F-866F-4BD6-B326-A36356247199}" type="sibTrans" cxnId="{3D6293D1-C717-48ED-AE3F-1CBFD5E3B768}">
      <dgm:prSet/>
      <dgm:spPr/>
      <dgm:t>
        <a:bodyPr/>
        <a:lstStyle/>
        <a:p>
          <a:endParaRPr lang="en-US"/>
        </a:p>
      </dgm:t>
    </dgm:pt>
    <dgm:pt modelId="{4C4D1888-56FB-408F-BF48-40635D3B9D1E}" type="pres">
      <dgm:prSet presAssocID="{6F8336CC-508E-4473-9B5F-F52979D0B1B0}" presName="linear" presStyleCnt="0">
        <dgm:presLayoutVars>
          <dgm:dir/>
          <dgm:animLvl val="lvl"/>
          <dgm:resizeHandles val="exact"/>
        </dgm:presLayoutVars>
      </dgm:prSet>
      <dgm:spPr/>
    </dgm:pt>
    <dgm:pt modelId="{64671B10-F8AC-41AA-BC66-C87014898E2C}" type="pres">
      <dgm:prSet presAssocID="{69BDCD32-E059-4485-A315-EA3AACDE6104}" presName="parentLin" presStyleCnt="0"/>
      <dgm:spPr/>
    </dgm:pt>
    <dgm:pt modelId="{B350B844-1F9B-4BD9-B0AC-DF6D97A29AEE}" type="pres">
      <dgm:prSet presAssocID="{69BDCD32-E059-4485-A315-EA3AACDE6104}" presName="parentLeftMargin" presStyleLbl="node1" presStyleIdx="0" presStyleCnt="4"/>
      <dgm:spPr/>
    </dgm:pt>
    <dgm:pt modelId="{F7DDF376-AECD-4278-9860-340E43BE59B6}" type="pres">
      <dgm:prSet presAssocID="{69BDCD32-E059-4485-A315-EA3AACDE6104}" presName="parentText" presStyleLbl="node1" presStyleIdx="0" presStyleCnt="4">
        <dgm:presLayoutVars>
          <dgm:chMax val="0"/>
          <dgm:bulletEnabled val="1"/>
        </dgm:presLayoutVars>
      </dgm:prSet>
      <dgm:spPr/>
    </dgm:pt>
    <dgm:pt modelId="{9918D59A-954B-4E70-8D31-40438E563D03}" type="pres">
      <dgm:prSet presAssocID="{69BDCD32-E059-4485-A315-EA3AACDE6104}" presName="negativeSpace" presStyleCnt="0"/>
      <dgm:spPr/>
    </dgm:pt>
    <dgm:pt modelId="{BD434FBE-98A8-42E0-8345-11573368B733}" type="pres">
      <dgm:prSet presAssocID="{69BDCD32-E059-4485-A315-EA3AACDE6104}" presName="childText" presStyleLbl="conFgAcc1" presStyleIdx="0" presStyleCnt="4">
        <dgm:presLayoutVars>
          <dgm:bulletEnabled val="1"/>
        </dgm:presLayoutVars>
      </dgm:prSet>
      <dgm:spPr/>
    </dgm:pt>
    <dgm:pt modelId="{B7CB5065-8347-4E90-AE6B-C07913C81C3E}" type="pres">
      <dgm:prSet presAssocID="{549C250E-A6EE-463A-8788-0B7FB70CB8FF}" presName="spaceBetweenRectangles" presStyleCnt="0"/>
      <dgm:spPr/>
    </dgm:pt>
    <dgm:pt modelId="{7F54CE9A-804A-4F07-8EA8-EF178ACAE60B}" type="pres">
      <dgm:prSet presAssocID="{851DF853-5C30-4DEE-9EF0-E6E0E6F2FE4A}" presName="parentLin" presStyleCnt="0"/>
      <dgm:spPr/>
    </dgm:pt>
    <dgm:pt modelId="{708B0687-11DC-40D1-A0B2-FED672C41ECE}" type="pres">
      <dgm:prSet presAssocID="{851DF853-5C30-4DEE-9EF0-E6E0E6F2FE4A}" presName="parentLeftMargin" presStyleLbl="node1" presStyleIdx="0" presStyleCnt="4"/>
      <dgm:spPr/>
    </dgm:pt>
    <dgm:pt modelId="{8726BB68-CAB9-45F9-A19A-DC3B0E30607A}" type="pres">
      <dgm:prSet presAssocID="{851DF853-5C30-4DEE-9EF0-E6E0E6F2FE4A}" presName="parentText" presStyleLbl="node1" presStyleIdx="1" presStyleCnt="4">
        <dgm:presLayoutVars>
          <dgm:chMax val="0"/>
          <dgm:bulletEnabled val="1"/>
        </dgm:presLayoutVars>
      </dgm:prSet>
      <dgm:spPr/>
    </dgm:pt>
    <dgm:pt modelId="{D4C6B36B-40D1-4426-8816-299B7C4F6528}" type="pres">
      <dgm:prSet presAssocID="{851DF853-5C30-4DEE-9EF0-E6E0E6F2FE4A}" presName="negativeSpace" presStyleCnt="0"/>
      <dgm:spPr/>
    </dgm:pt>
    <dgm:pt modelId="{133D9A6E-3792-4405-98D0-84A0366D9A7B}" type="pres">
      <dgm:prSet presAssocID="{851DF853-5C30-4DEE-9EF0-E6E0E6F2FE4A}" presName="childText" presStyleLbl="conFgAcc1" presStyleIdx="1" presStyleCnt="4">
        <dgm:presLayoutVars>
          <dgm:bulletEnabled val="1"/>
        </dgm:presLayoutVars>
      </dgm:prSet>
      <dgm:spPr/>
    </dgm:pt>
    <dgm:pt modelId="{8EE73FE9-86F3-4E70-8121-C681261D4673}" type="pres">
      <dgm:prSet presAssocID="{16B9AE05-B8A0-4B45-B341-05B262DE3F30}" presName="spaceBetweenRectangles" presStyleCnt="0"/>
      <dgm:spPr/>
    </dgm:pt>
    <dgm:pt modelId="{FB18480D-4178-44C1-9E89-5DE574126033}" type="pres">
      <dgm:prSet presAssocID="{79D3A622-2325-4647-ABFC-8399C6F5DA31}" presName="parentLin" presStyleCnt="0"/>
      <dgm:spPr/>
    </dgm:pt>
    <dgm:pt modelId="{266CC698-4BD5-4CF8-BA16-E1134024B6EF}" type="pres">
      <dgm:prSet presAssocID="{79D3A622-2325-4647-ABFC-8399C6F5DA31}" presName="parentLeftMargin" presStyleLbl="node1" presStyleIdx="1" presStyleCnt="4"/>
      <dgm:spPr/>
    </dgm:pt>
    <dgm:pt modelId="{D796885A-16C5-414F-9C79-826CEECE3AAA}" type="pres">
      <dgm:prSet presAssocID="{79D3A622-2325-4647-ABFC-8399C6F5DA31}" presName="parentText" presStyleLbl="node1" presStyleIdx="2" presStyleCnt="4">
        <dgm:presLayoutVars>
          <dgm:chMax val="0"/>
          <dgm:bulletEnabled val="1"/>
        </dgm:presLayoutVars>
      </dgm:prSet>
      <dgm:spPr/>
    </dgm:pt>
    <dgm:pt modelId="{2F7B2654-51DE-4C8C-BFC2-241A3A2DDA72}" type="pres">
      <dgm:prSet presAssocID="{79D3A622-2325-4647-ABFC-8399C6F5DA31}" presName="negativeSpace" presStyleCnt="0"/>
      <dgm:spPr/>
    </dgm:pt>
    <dgm:pt modelId="{32EC2B34-9084-4D72-BE08-22B056B01648}" type="pres">
      <dgm:prSet presAssocID="{79D3A622-2325-4647-ABFC-8399C6F5DA31}" presName="childText" presStyleLbl="conFgAcc1" presStyleIdx="2" presStyleCnt="4">
        <dgm:presLayoutVars>
          <dgm:bulletEnabled val="1"/>
        </dgm:presLayoutVars>
      </dgm:prSet>
      <dgm:spPr/>
    </dgm:pt>
    <dgm:pt modelId="{E5A1A8BC-A738-48E3-A3BC-71BD8CECF184}" type="pres">
      <dgm:prSet presAssocID="{68C99AEE-CD92-4B8B-842E-B4280EA593FD}" presName="spaceBetweenRectangles" presStyleCnt="0"/>
      <dgm:spPr/>
    </dgm:pt>
    <dgm:pt modelId="{F775F2DB-858C-48FB-93B4-C064AAF77FC9}" type="pres">
      <dgm:prSet presAssocID="{48B2E587-ADD3-4BBE-B3BC-256053A55D64}" presName="parentLin" presStyleCnt="0"/>
      <dgm:spPr/>
    </dgm:pt>
    <dgm:pt modelId="{DC10F5EE-82EE-40B5-8B79-01FA81E6263A}" type="pres">
      <dgm:prSet presAssocID="{48B2E587-ADD3-4BBE-B3BC-256053A55D64}" presName="parentLeftMargin" presStyleLbl="node1" presStyleIdx="2" presStyleCnt="4"/>
      <dgm:spPr/>
    </dgm:pt>
    <dgm:pt modelId="{6E101F60-356A-4441-972A-6D25D01EC266}" type="pres">
      <dgm:prSet presAssocID="{48B2E587-ADD3-4BBE-B3BC-256053A55D64}" presName="parentText" presStyleLbl="node1" presStyleIdx="3" presStyleCnt="4">
        <dgm:presLayoutVars>
          <dgm:chMax val="0"/>
          <dgm:bulletEnabled val="1"/>
        </dgm:presLayoutVars>
      </dgm:prSet>
      <dgm:spPr/>
    </dgm:pt>
    <dgm:pt modelId="{5E1109EC-D794-4A3B-863F-75BF981E0AC5}" type="pres">
      <dgm:prSet presAssocID="{48B2E587-ADD3-4BBE-B3BC-256053A55D64}" presName="negativeSpace" presStyleCnt="0"/>
      <dgm:spPr/>
    </dgm:pt>
    <dgm:pt modelId="{DF88D7FF-0CB7-4EAD-8B6A-AC04FB24165C}" type="pres">
      <dgm:prSet presAssocID="{48B2E587-ADD3-4BBE-B3BC-256053A55D64}" presName="childText" presStyleLbl="conFgAcc1" presStyleIdx="3" presStyleCnt="4">
        <dgm:presLayoutVars>
          <dgm:bulletEnabled val="1"/>
        </dgm:presLayoutVars>
      </dgm:prSet>
      <dgm:spPr/>
    </dgm:pt>
  </dgm:ptLst>
  <dgm:cxnLst>
    <dgm:cxn modelId="{9E3B4614-280B-43FE-8BA5-0C9F22C1459E}" type="presOf" srcId="{6F8336CC-508E-4473-9B5F-F52979D0B1B0}" destId="{4C4D1888-56FB-408F-BF48-40635D3B9D1E}" srcOrd="0" destOrd="0" presId="urn:microsoft.com/office/officeart/2005/8/layout/list1"/>
    <dgm:cxn modelId="{E9237733-24F1-4554-90FE-3742130924F3}" type="presOf" srcId="{851DF853-5C30-4DEE-9EF0-E6E0E6F2FE4A}" destId="{708B0687-11DC-40D1-A0B2-FED672C41ECE}" srcOrd="0" destOrd="0" presId="urn:microsoft.com/office/officeart/2005/8/layout/list1"/>
    <dgm:cxn modelId="{5ACFE75F-F23F-4C34-8A9E-6229E9A101DB}" srcId="{6F8336CC-508E-4473-9B5F-F52979D0B1B0}" destId="{851DF853-5C30-4DEE-9EF0-E6E0E6F2FE4A}" srcOrd="1" destOrd="0" parTransId="{B443ADC4-C72D-4831-914A-0D9E284F24BD}" sibTransId="{16B9AE05-B8A0-4B45-B341-05B262DE3F30}"/>
    <dgm:cxn modelId="{B8E4D36B-2AD2-4635-9934-B593DA1EB932}" type="presOf" srcId="{69BDCD32-E059-4485-A315-EA3AACDE6104}" destId="{F7DDF376-AECD-4278-9860-340E43BE59B6}" srcOrd="1" destOrd="0" presId="urn:microsoft.com/office/officeart/2005/8/layout/list1"/>
    <dgm:cxn modelId="{B528AB78-9977-42F5-8809-3AC1E17074B3}" type="presOf" srcId="{69BDCD32-E059-4485-A315-EA3AACDE6104}" destId="{B350B844-1F9B-4BD9-B0AC-DF6D97A29AEE}" srcOrd="0" destOrd="0" presId="urn:microsoft.com/office/officeart/2005/8/layout/list1"/>
    <dgm:cxn modelId="{6945E582-172F-4C20-AE8B-DBA60460513C}" type="presOf" srcId="{851DF853-5C30-4DEE-9EF0-E6E0E6F2FE4A}" destId="{8726BB68-CAB9-45F9-A19A-DC3B0E30607A}" srcOrd="1" destOrd="0" presId="urn:microsoft.com/office/officeart/2005/8/layout/list1"/>
    <dgm:cxn modelId="{E162A499-CCBE-4412-88A1-107AE59750FB}" type="presOf" srcId="{79D3A622-2325-4647-ABFC-8399C6F5DA31}" destId="{D796885A-16C5-414F-9C79-826CEECE3AAA}" srcOrd="1" destOrd="0" presId="urn:microsoft.com/office/officeart/2005/8/layout/list1"/>
    <dgm:cxn modelId="{747E369B-429F-4137-A131-9D79C90166D9}" srcId="{6F8336CC-508E-4473-9B5F-F52979D0B1B0}" destId="{69BDCD32-E059-4485-A315-EA3AACDE6104}" srcOrd="0" destOrd="0" parTransId="{EFB1994F-F27F-4F37-A5B8-18C5D589666A}" sibTransId="{549C250E-A6EE-463A-8788-0B7FB70CB8FF}"/>
    <dgm:cxn modelId="{3310BD9E-B078-44EC-B063-C85EE8694448}" srcId="{6F8336CC-508E-4473-9B5F-F52979D0B1B0}" destId="{79D3A622-2325-4647-ABFC-8399C6F5DA31}" srcOrd="2" destOrd="0" parTransId="{E9803622-D008-4A95-8240-9F90B4D0349B}" sibTransId="{68C99AEE-CD92-4B8B-842E-B4280EA593FD}"/>
    <dgm:cxn modelId="{C236B3AD-2546-4016-B301-CF4DD4FD0A94}" type="presOf" srcId="{48B2E587-ADD3-4BBE-B3BC-256053A55D64}" destId="{6E101F60-356A-4441-972A-6D25D01EC266}" srcOrd="1" destOrd="0" presId="urn:microsoft.com/office/officeart/2005/8/layout/list1"/>
    <dgm:cxn modelId="{3D6293D1-C717-48ED-AE3F-1CBFD5E3B768}" srcId="{6F8336CC-508E-4473-9B5F-F52979D0B1B0}" destId="{48B2E587-ADD3-4BBE-B3BC-256053A55D64}" srcOrd="3" destOrd="0" parTransId="{6252E866-B215-436C-B971-DF98B6F5B02D}" sibTransId="{F2ABE49F-866F-4BD6-B326-A36356247199}"/>
    <dgm:cxn modelId="{1AF3CDDD-2855-47E4-8F90-5C99D99C2978}" type="presOf" srcId="{48B2E587-ADD3-4BBE-B3BC-256053A55D64}" destId="{DC10F5EE-82EE-40B5-8B79-01FA81E6263A}" srcOrd="0" destOrd="0" presId="urn:microsoft.com/office/officeart/2005/8/layout/list1"/>
    <dgm:cxn modelId="{EDC2D8E4-93EE-455B-842F-488B7EDE573D}" type="presOf" srcId="{79D3A622-2325-4647-ABFC-8399C6F5DA31}" destId="{266CC698-4BD5-4CF8-BA16-E1134024B6EF}" srcOrd="0" destOrd="0" presId="urn:microsoft.com/office/officeart/2005/8/layout/list1"/>
    <dgm:cxn modelId="{7D87757F-BA4F-4B86-979E-561D9BD9937C}" type="presParOf" srcId="{4C4D1888-56FB-408F-BF48-40635D3B9D1E}" destId="{64671B10-F8AC-41AA-BC66-C87014898E2C}" srcOrd="0" destOrd="0" presId="urn:microsoft.com/office/officeart/2005/8/layout/list1"/>
    <dgm:cxn modelId="{DBCCDD56-A417-48E8-8B1F-8959716CFE77}" type="presParOf" srcId="{64671B10-F8AC-41AA-BC66-C87014898E2C}" destId="{B350B844-1F9B-4BD9-B0AC-DF6D97A29AEE}" srcOrd="0" destOrd="0" presId="urn:microsoft.com/office/officeart/2005/8/layout/list1"/>
    <dgm:cxn modelId="{7E25B7FF-183D-4600-8B90-72F08BB667E9}" type="presParOf" srcId="{64671B10-F8AC-41AA-BC66-C87014898E2C}" destId="{F7DDF376-AECD-4278-9860-340E43BE59B6}" srcOrd="1" destOrd="0" presId="urn:microsoft.com/office/officeart/2005/8/layout/list1"/>
    <dgm:cxn modelId="{21E692F1-8933-4AF2-AB9D-EDA0244862A7}" type="presParOf" srcId="{4C4D1888-56FB-408F-BF48-40635D3B9D1E}" destId="{9918D59A-954B-4E70-8D31-40438E563D03}" srcOrd="1" destOrd="0" presId="urn:microsoft.com/office/officeart/2005/8/layout/list1"/>
    <dgm:cxn modelId="{E150F65C-59E4-4A32-BF15-3EA1B5073C5F}" type="presParOf" srcId="{4C4D1888-56FB-408F-BF48-40635D3B9D1E}" destId="{BD434FBE-98A8-42E0-8345-11573368B733}" srcOrd="2" destOrd="0" presId="urn:microsoft.com/office/officeart/2005/8/layout/list1"/>
    <dgm:cxn modelId="{5D848F83-6C24-4859-9069-49F55BD5B320}" type="presParOf" srcId="{4C4D1888-56FB-408F-BF48-40635D3B9D1E}" destId="{B7CB5065-8347-4E90-AE6B-C07913C81C3E}" srcOrd="3" destOrd="0" presId="urn:microsoft.com/office/officeart/2005/8/layout/list1"/>
    <dgm:cxn modelId="{ED4EBA03-A492-4B26-A75D-7C8E17F8ED8D}" type="presParOf" srcId="{4C4D1888-56FB-408F-BF48-40635D3B9D1E}" destId="{7F54CE9A-804A-4F07-8EA8-EF178ACAE60B}" srcOrd="4" destOrd="0" presId="urn:microsoft.com/office/officeart/2005/8/layout/list1"/>
    <dgm:cxn modelId="{6F16D1B0-FCCB-4388-9B39-99595BEFCB7B}" type="presParOf" srcId="{7F54CE9A-804A-4F07-8EA8-EF178ACAE60B}" destId="{708B0687-11DC-40D1-A0B2-FED672C41ECE}" srcOrd="0" destOrd="0" presId="urn:microsoft.com/office/officeart/2005/8/layout/list1"/>
    <dgm:cxn modelId="{DD9647E6-DA6C-462C-A85A-B56C78422CD1}" type="presParOf" srcId="{7F54CE9A-804A-4F07-8EA8-EF178ACAE60B}" destId="{8726BB68-CAB9-45F9-A19A-DC3B0E30607A}" srcOrd="1" destOrd="0" presId="urn:microsoft.com/office/officeart/2005/8/layout/list1"/>
    <dgm:cxn modelId="{33008CBB-1619-430E-99F9-9E6ECA2859A4}" type="presParOf" srcId="{4C4D1888-56FB-408F-BF48-40635D3B9D1E}" destId="{D4C6B36B-40D1-4426-8816-299B7C4F6528}" srcOrd="5" destOrd="0" presId="urn:microsoft.com/office/officeart/2005/8/layout/list1"/>
    <dgm:cxn modelId="{0309E2C5-73E9-4F9F-81B2-ECFF407766A5}" type="presParOf" srcId="{4C4D1888-56FB-408F-BF48-40635D3B9D1E}" destId="{133D9A6E-3792-4405-98D0-84A0366D9A7B}" srcOrd="6" destOrd="0" presId="urn:microsoft.com/office/officeart/2005/8/layout/list1"/>
    <dgm:cxn modelId="{1A942F52-46FC-4EFB-87E7-B809F9508848}" type="presParOf" srcId="{4C4D1888-56FB-408F-BF48-40635D3B9D1E}" destId="{8EE73FE9-86F3-4E70-8121-C681261D4673}" srcOrd="7" destOrd="0" presId="urn:microsoft.com/office/officeart/2005/8/layout/list1"/>
    <dgm:cxn modelId="{58896F24-F16A-4773-B9B1-916BB2A5AE02}" type="presParOf" srcId="{4C4D1888-56FB-408F-BF48-40635D3B9D1E}" destId="{FB18480D-4178-44C1-9E89-5DE574126033}" srcOrd="8" destOrd="0" presId="urn:microsoft.com/office/officeart/2005/8/layout/list1"/>
    <dgm:cxn modelId="{F916439E-863C-4FC5-B8C1-ABF37B885AA1}" type="presParOf" srcId="{FB18480D-4178-44C1-9E89-5DE574126033}" destId="{266CC698-4BD5-4CF8-BA16-E1134024B6EF}" srcOrd="0" destOrd="0" presId="urn:microsoft.com/office/officeart/2005/8/layout/list1"/>
    <dgm:cxn modelId="{4A6AD12A-A691-46D6-AF94-616837638E81}" type="presParOf" srcId="{FB18480D-4178-44C1-9E89-5DE574126033}" destId="{D796885A-16C5-414F-9C79-826CEECE3AAA}" srcOrd="1" destOrd="0" presId="urn:microsoft.com/office/officeart/2005/8/layout/list1"/>
    <dgm:cxn modelId="{A902D62A-3B2E-41D9-86DF-B3C1D106B4B6}" type="presParOf" srcId="{4C4D1888-56FB-408F-BF48-40635D3B9D1E}" destId="{2F7B2654-51DE-4C8C-BFC2-241A3A2DDA72}" srcOrd="9" destOrd="0" presId="urn:microsoft.com/office/officeart/2005/8/layout/list1"/>
    <dgm:cxn modelId="{508B9F5F-8CFD-4E44-AC94-2943E39213B8}" type="presParOf" srcId="{4C4D1888-56FB-408F-BF48-40635D3B9D1E}" destId="{32EC2B34-9084-4D72-BE08-22B056B01648}" srcOrd="10" destOrd="0" presId="urn:microsoft.com/office/officeart/2005/8/layout/list1"/>
    <dgm:cxn modelId="{D4D5CA42-B864-4CF1-8FBF-AEB96F6819CA}" type="presParOf" srcId="{4C4D1888-56FB-408F-BF48-40635D3B9D1E}" destId="{E5A1A8BC-A738-48E3-A3BC-71BD8CECF184}" srcOrd="11" destOrd="0" presId="urn:microsoft.com/office/officeart/2005/8/layout/list1"/>
    <dgm:cxn modelId="{CFAE556C-5098-4996-944A-0B708CEE43AD}" type="presParOf" srcId="{4C4D1888-56FB-408F-BF48-40635D3B9D1E}" destId="{F775F2DB-858C-48FB-93B4-C064AAF77FC9}" srcOrd="12" destOrd="0" presId="urn:microsoft.com/office/officeart/2005/8/layout/list1"/>
    <dgm:cxn modelId="{AA9AEF19-EB46-4C65-BD7F-ED250ADB6AA1}" type="presParOf" srcId="{F775F2DB-858C-48FB-93B4-C064AAF77FC9}" destId="{DC10F5EE-82EE-40B5-8B79-01FA81E6263A}" srcOrd="0" destOrd="0" presId="urn:microsoft.com/office/officeart/2005/8/layout/list1"/>
    <dgm:cxn modelId="{09791B52-44F3-4B95-9460-115DFA1880E3}" type="presParOf" srcId="{F775F2DB-858C-48FB-93B4-C064AAF77FC9}" destId="{6E101F60-356A-4441-972A-6D25D01EC266}" srcOrd="1" destOrd="0" presId="urn:microsoft.com/office/officeart/2005/8/layout/list1"/>
    <dgm:cxn modelId="{0BAE6635-6134-494D-9145-89861CBD5FBF}" type="presParOf" srcId="{4C4D1888-56FB-408F-BF48-40635D3B9D1E}" destId="{5E1109EC-D794-4A3B-863F-75BF981E0AC5}" srcOrd="13" destOrd="0" presId="urn:microsoft.com/office/officeart/2005/8/layout/list1"/>
    <dgm:cxn modelId="{E296F8B2-A8BA-4A51-8339-231F24F66A8F}" type="presParOf" srcId="{4C4D1888-56FB-408F-BF48-40635D3B9D1E}" destId="{DF88D7FF-0CB7-4EAD-8B6A-AC04FB24165C}"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C54785B-F743-4642-8E08-29692C3BB30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E5F9338-AADB-476B-8767-4386D51EB4BC}">
      <dgm:prSet/>
      <dgm:spPr/>
      <dgm:t>
        <a:bodyPr/>
        <a:lstStyle/>
        <a:p>
          <a:r>
            <a:rPr lang="en-US" dirty="0"/>
            <a:t>Administration</a:t>
          </a:r>
        </a:p>
      </dgm:t>
    </dgm:pt>
    <dgm:pt modelId="{64E2C00F-1E4B-41E2-B7B8-4A5908C2BFB2}" type="parTrans" cxnId="{840B3585-03C3-427F-B7C9-650FFC36E49C}">
      <dgm:prSet/>
      <dgm:spPr/>
      <dgm:t>
        <a:bodyPr/>
        <a:lstStyle/>
        <a:p>
          <a:endParaRPr lang="en-US"/>
        </a:p>
      </dgm:t>
    </dgm:pt>
    <dgm:pt modelId="{E8B286FC-6E26-40EE-8EBB-37ED70612C7E}" type="sibTrans" cxnId="{840B3585-03C3-427F-B7C9-650FFC36E49C}">
      <dgm:prSet/>
      <dgm:spPr/>
      <dgm:t>
        <a:bodyPr/>
        <a:lstStyle/>
        <a:p>
          <a:endParaRPr lang="en-US"/>
        </a:p>
      </dgm:t>
    </dgm:pt>
    <dgm:pt modelId="{FB8CD00D-98C9-497E-89D8-A594BEE76512}">
      <dgm:prSet/>
      <dgm:spPr/>
      <dgm:t>
        <a:bodyPr/>
        <a:lstStyle/>
        <a:p>
          <a:r>
            <a:rPr lang="en-US" dirty="0"/>
            <a:t>Information Security</a:t>
          </a:r>
        </a:p>
      </dgm:t>
    </dgm:pt>
    <dgm:pt modelId="{31059B24-E6B8-4F4E-9BEE-D0D580EC39C9}" type="parTrans" cxnId="{E7F10C86-4441-4F23-987A-48AB98710764}">
      <dgm:prSet/>
      <dgm:spPr/>
      <dgm:t>
        <a:bodyPr/>
        <a:lstStyle/>
        <a:p>
          <a:endParaRPr lang="en-US"/>
        </a:p>
      </dgm:t>
    </dgm:pt>
    <dgm:pt modelId="{E98A38D6-7F84-489A-9C8D-97C16A4C0C44}" type="sibTrans" cxnId="{E7F10C86-4441-4F23-987A-48AB98710764}">
      <dgm:prSet/>
      <dgm:spPr/>
      <dgm:t>
        <a:bodyPr/>
        <a:lstStyle/>
        <a:p>
          <a:endParaRPr lang="en-US"/>
        </a:p>
      </dgm:t>
    </dgm:pt>
    <dgm:pt modelId="{2A44248E-197C-4C00-9E11-76E3C60D65A7}">
      <dgm:prSet/>
      <dgm:spPr/>
      <dgm:t>
        <a:bodyPr/>
        <a:lstStyle/>
        <a:p>
          <a:r>
            <a:rPr lang="en-US" dirty="0"/>
            <a:t>NCAS Readers and Security Assessment</a:t>
          </a:r>
        </a:p>
      </dgm:t>
    </dgm:pt>
    <dgm:pt modelId="{360F2391-3581-45D9-996A-00E8B325D117}" type="parTrans" cxnId="{FB424788-EBA4-4BBF-8EF4-D2D5E7A03E8E}">
      <dgm:prSet/>
      <dgm:spPr/>
      <dgm:t>
        <a:bodyPr/>
        <a:lstStyle/>
        <a:p>
          <a:endParaRPr lang="en-US"/>
        </a:p>
      </dgm:t>
    </dgm:pt>
    <dgm:pt modelId="{9ACC2B50-1EBA-45D2-BBBA-C4340B250F64}" type="sibTrans" cxnId="{FB424788-EBA4-4BBF-8EF4-D2D5E7A03E8E}">
      <dgm:prSet/>
      <dgm:spPr/>
      <dgm:t>
        <a:bodyPr/>
        <a:lstStyle/>
        <a:p>
          <a:endParaRPr lang="en-US"/>
        </a:p>
      </dgm:t>
    </dgm:pt>
    <dgm:pt modelId="{439E2E5E-11F9-4537-9D9B-3EFC8AF03244}">
      <dgm:prSet/>
      <dgm:spPr/>
      <dgm:t>
        <a:bodyPr/>
        <a:lstStyle/>
        <a:p>
          <a:r>
            <a:rPr lang="en-US" dirty="0"/>
            <a:t>Network Transport Services</a:t>
          </a:r>
        </a:p>
      </dgm:t>
    </dgm:pt>
    <dgm:pt modelId="{19027C2B-ED60-4E1B-BC87-6662C0205EA8}" type="parTrans" cxnId="{D4D6E918-1BAC-4F34-A2BC-402BC473FDA4}">
      <dgm:prSet/>
      <dgm:spPr/>
      <dgm:t>
        <a:bodyPr/>
        <a:lstStyle/>
        <a:p>
          <a:endParaRPr lang="en-US"/>
        </a:p>
      </dgm:t>
    </dgm:pt>
    <dgm:pt modelId="{214C26B6-D3F6-479A-BD7C-30D012C11BE6}" type="sibTrans" cxnId="{D4D6E918-1BAC-4F34-A2BC-402BC473FDA4}">
      <dgm:prSet/>
      <dgm:spPr/>
      <dgm:t>
        <a:bodyPr/>
        <a:lstStyle/>
        <a:p>
          <a:endParaRPr lang="en-US"/>
        </a:p>
      </dgm:t>
    </dgm:pt>
    <dgm:pt modelId="{EBFD5C15-C553-4E70-B6A3-7153F467AB4C}">
      <dgm:prSet/>
      <dgm:spPr/>
      <dgm:t>
        <a:bodyPr/>
        <a:lstStyle/>
        <a:p>
          <a:r>
            <a:rPr lang="en-US" dirty="0"/>
            <a:t>Microwave Space Rent</a:t>
          </a:r>
        </a:p>
      </dgm:t>
    </dgm:pt>
    <dgm:pt modelId="{3DFE7F9A-43C3-4B4A-BBA9-25746BD8FF06}" type="parTrans" cxnId="{445D1497-B345-4892-AAEB-897119F8ADF0}">
      <dgm:prSet/>
      <dgm:spPr/>
      <dgm:t>
        <a:bodyPr/>
        <a:lstStyle/>
        <a:p>
          <a:endParaRPr lang="en-US"/>
        </a:p>
      </dgm:t>
    </dgm:pt>
    <dgm:pt modelId="{A7D0BAC9-2184-44E1-A4CD-413174F6BDFC}" type="sibTrans" cxnId="{445D1497-B345-4892-AAEB-897119F8ADF0}">
      <dgm:prSet/>
      <dgm:spPr/>
      <dgm:t>
        <a:bodyPr/>
        <a:lstStyle/>
        <a:p>
          <a:endParaRPr lang="en-US"/>
        </a:p>
      </dgm:t>
    </dgm:pt>
    <dgm:pt modelId="{45499C1F-4906-44B5-83F0-40B0805B92B2}">
      <dgm:prSet/>
      <dgm:spPr/>
      <dgm:t>
        <a:bodyPr/>
        <a:lstStyle/>
        <a:p>
          <a:r>
            <a:rPr lang="en-US" dirty="0"/>
            <a:t>DS0 and DS1 Circuits</a:t>
          </a:r>
        </a:p>
      </dgm:t>
    </dgm:pt>
    <dgm:pt modelId="{D6536753-EC72-4771-AE23-FFD2D394E32E}" type="parTrans" cxnId="{38AD8275-8A21-4B2A-8687-0855A2FF4887}">
      <dgm:prSet/>
      <dgm:spPr/>
      <dgm:t>
        <a:bodyPr/>
        <a:lstStyle/>
        <a:p>
          <a:endParaRPr lang="en-US"/>
        </a:p>
      </dgm:t>
    </dgm:pt>
    <dgm:pt modelId="{13B2EAA7-26CF-401C-87BE-FD007F001629}" type="sibTrans" cxnId="{38AD8275-8A21-4B2A-8687-0855A2FF4887}">
      <dgm:prSet/>
      <dgm:spPr/>
      <dgm:t>
        <a:bodyPr/>
        <a:lstStyle/>
        <a:p>
          <a:endParaRPr lang="en-US"/>
        </a:p>
      </dgm:t>
    </dgm:pt>
    <dgm:pt modelId="{7A15A992-523F-48AB-AC7A-09561050A595}">
      <dgm:prSet/>
      <dgm:spPr/>
      <dgm:t>
        <a:bodyPr/>
        <a:lstStyle/>
        <a:p>
          <a:r>
            <a:rPr lang="en-US" dirty="0"/>
            <a:t>Ethernet Transport</a:t>
          </a:r>
        </a:p>
      </dgm:t>
    </dgm:pt>
    <dgm:pt modelId="{8054BB31-B896-4B68-A0C8-1B403186F199}" type="parTrans" cxnId="{DD60C382-C21B-48E2-9A6D-DE05B9A3A2D5}">
      <dgm:prSet/>
      <dgm:spPr/>
      <dgm:t>
        <a:bodyPr/>
        <a:lstStyle/>
        <a:p>
          <a:endParaRPr lang="en-US"/>
        </a:p>
      </dgm:t>
    </dgm:pt>
    <dgm:pt modelId="{1F99A214-ACD8-4052-9394-7101429B69D9}" type="sibTrans" cxnId="{DD60C382-C21B-48E2-9A6D-DE05B9A3A2D5}">
      <dgm:prSet/>
      <dgm:spPr/>
      <dgm:t>
        <a:bodyPr/>
        <a:lstStyle/>
        <a:p>
          <a:endParaRPr lang="en-US"/>
        </a:p>
      </dgm:t>
    </dgm:pt>
    <dgm:pt modelId="{5E865097-C0AC-4B4A-A0F2-6DCB50F6DF99}">
      <dgm:prSet/>
      <dgm:spPr/>
      <dgm:t>
        <a:bodyPr/>
        <a:lstStyle/>
        <a:p>
          <a:r>
            <a:rPr lang="en-US" dirty="0"/>
            <a:t>SilverNet</a:t>
          </a:r>
        </a:p>
      </dgm:t>
    </dgm:pt>
    <dgm:pt modelId="{D9CFF45B-733A-4D76-9ECF-55C194179D51}" type="parTrans" cxnId="{7304BBC1-1ED7-4965-9377-04A3D4FCE06D}">
      <dgm:prSet/>
      <dgm:spPr/>
      <dgm:t>
        <a:bodyPr/>
        <a:lstStyle/>
        <a:p>
          <a:endParaRPr lang="en-US"/>
        </a:p>
      </dgm:t>
    </dgm:pt>
    <dgm:pt modelId="{E7748ED6-646C-4F3D-9C76-94F59763F929}" type="sibTrans" cxnId="{7304BBC1-1ED7-4965-9377-04A3D4FCE06D}">
      <dgm:prSet/>
      <dgm:spPr/>
      <dgm:t>
        <a:bodyPr/>
        <a:lstStyle/>
        <a:p>
          <a:endParaRPr lang="en-US"/>
        </a:p>
      </dgm:t>
    </dgm:pt>
    <dgm:pt modelId="{D06D9734-43B3-443F-8ADE-E25176CC54CD}">
      <dgm:prSet/>
      <dgm:spPr/>
      <dgm:t>
        <a:bodyPr/>
        <a:lstStyle/>
        <a:p>
          <a:r>
            <a:rPr lang="en-US" dirty="0"/>
            <a:t>Telecommunications</a:t>
          </a:r>
        </a:p>
      </dgm:t>
    </dgm:pt>
    <dgm:pt modelId="{FD0C8B9B-8A5A-465C-8E16-D4BE7EC50EB5}" type="parTrans" cxnId="{EC832107-2CC8-46FE-B54A-2627BE5691EB}">
      <dgm:prSet/>
      <dgm:spPr/>
      <dgm:t>
        <a:bodyPr/>
        <a:lstStyle/>
        <a:p>
          <a:endParaRPr lang="en-US"/>
        </a:p>
      </dgm:t>
    </dgm:pt>
    <dgm:pt modelId="{1CA41D85-0042-48E6-8D3F-E210DA96C6BE}" type="sibTrans" cxnId="{EC832107-2CC8-46FE-B54A-2627BE5691EB}">
      <dgm:prSet/>
      <dgm:spPr/>
      <dgm:t>
        <a:bodyPr/>
        <a:lstStyle/>
        <a:p>
          <a:endParaRPr lang="en-US"/>
        </a:p>
      </dgm:t>
    </dgm:pt>
    <dgm:pt modelId="{FF5F25BC-0CEF-4829-8437-42278FB1A7E5}">
      <dgm:prSet/>
      <dgm:spPr/>
      <dgm:t>
        <a:bodyPr/>
        <a:lstStyle/>
        <a:p>
          <a:r>
            <a:rPr lang="en-US" dirty="0"/>
            <a:t>Phone Line &amp; Voicemail, 800 Toll-Free Service</a:t>
          </a:r>
        </a:p>
      </dgm:t>
    </dgm:pt>
    <dgm:pt modelId="{1234B6E7-745D-4D15-B993-0228083D016A}" type="parTrans" cxnId="{70F5DD27-EAFB-4DE5-B870-3A081BEA2776}">
      <dgm:prSet/>
      <dgm:spPr/>
      <dgm:t>
        <a:bodyPr/>
        <a:lstStyle/>
        <a:p>
          <a:endParaRPr lang="en-US"/>
        </a:p>
      </dgm:t>
    </dgm:pt>
    <dgm:pt modelId="{0479C2A3-4468-4865-924F-A7F679D8D904}" type="sibTrans" cxnId="{70F5DD27-EAFB-4DE5-B870-3A081BEA2776}">
      <dgm:prSet/>
      <dgm:spPr/>
      <dgm:t>
        <a:bodyPr/>
        <a:lstStyle/>
        <a:p>
          <a:endParaRPr lang="en-US"/>
        </a:p>
      </dgm:t>
    </dgm:pt>
    <dgm:pt modelId="{8CFC92FD-8937-413B-93C2-1996880EC411}">
      <dgm:prSet/>
      <dgm:spPr/>
      <dgm:t>
        <a:bodyPr/>
        <a:lstStyle/>
        <a:p>
          <a:r>
            <a:rPr lang="en-US" dirty="0"/>
            <a:t>Computing Services</a:t>
          </a:r>
        </a:p>
      </dgm:t>
    </dgm:pt>
    <dgm:pt modelId="{3F50875B-83DB-4C9A-86B4-0531D1B4A462}" type="parTrans" cxnId="{928A5539-3A43-483B-913F-37675CF865B9}">
      <dgm:prSet/>
      <dgm:spPr/>
      <dgm:t>
        <a:bodyPr/>
        <a:lstStyle/>
        <a:p>
          <a:endParaRPr lang="en-US"/>
        </a:p>
      </dgm:t>
    </dgm:pt>
    <dgm:pt modelId="{522932CC-44E2-4642-9396-0161C8580A92}" type="sibTrans" cxnId="{928A5539-3A43-483B-913F-37675CF865B9}">
      <dgm:prSet/>
      <dgm:spPr/>
      <dgm:t>
        <a:bodyPr/>
        <a:lstStyle/>
        <a:p>
          <a:endParaRPr lang="en-US"/>
        </a:p>
      </dgm:t>
    </dgm:pt>
    <dgm:pt modelId="{52ABC138-DF30-40D3-B383-8D18BEEF5BA0}">
      <dgm:prSet/>
      <dgm:spPr/>
      <dgm:t>
        <a:bodyPr/>
        <a:lstStyle/>
        <a:p>
          <a:r>
            <a:rPr lang="en-US" dirty="0"/>
            <a:t>Mainframe, Print Management, UNIX</a:t>
          </a:r>
        </a:p>
      </dgm:t>
    </dgm:pt>
    <dgm:pt modelId="{7A42CB34-6C2B-4A8A-B26C-B242A86A92EC}" type="parTrans" cxnId="{BEED1215-971F-4081-83CF-54560386AFCA}">
      <dgm:prSet/>
      <dgm:spPr/>
      <dgm:t>
        <a:bodyPr/>
        <a:lstStyle/>
        <a:p>
          <a:endParaRPr lang="en-US"/>
        </a:p>
      </dgm:t>
    </dgm:pt>
    <dgm:pt modelId="{0B1C5913-9534-450E-AD3F-C9B5462A7C34}" type="sibTrans" cxnId="{BEED1215-971F-4081-83CF-54560386AFCA}">
      <dgm:prSet/>
      <dgm:spPr/>
      <dgm:t>
        <a:bodyPr/>
        <a:lstStyle/>
        <a:p>
          <a:endParaRPr lang="en-US"/>
        </a:p>
      </dgm:t>
    </dgm:pt>
    <dgm:pt modelId="{EE6DCDF6-F9AA-4F6E-A212-94D72898F2AF}">
      <dgm:prSet/>
      <dgm:spPr/>
      <dgm:t>
        <a:bodyPr/>
        <a:lstStyle/>
        <a:p>
          <a:r>
            <a:rPr lang="en-US" dirty="0"/>
            <a:t>Server and Non-Server Hosting</a:t>
          </a:r>
        </a:p>
      </dgm:t>
    </dgm:pt>
    <dgm:pt modelId="{01882D9E-C48C-4204-9C8B-B02CF6F14F24}" type="parTrans" cxnId="{3538646D-F1A0-46F8-B34A-A68B6F2EAC91}">
      <dgm:prSet/>
      <dgm:spPr/>
      <dgm:t>
        <a:bodyPr/>
        <a:lstStyle/>
        <a:p>
          <a:endParaRPr lang="en-US"/>
        </a:p>
      </dgm:t>
    </dgm:pt>
    <dgm:pt modelId="{E70E17A4-22E7-4787-A18D-28247A5ABE36}" type="sibTrans" cxnId="{3538646D-F1A0-46F8-B34A-A68B6F2EAC91}">
      <dgm:prSet/>
      <dgm:spPr/>
      <dgm:t>
        <a:bodyPr/>
        <a:lstStyle/>
        <a:p>
          <a:endParaRPr lang="en-US"/>
        </a:p>
      </dgm:t>
    </dgm:pt>
    <dgm:pt modelId="{200F9712-D33F-40E9-BE5A-53A108BA0478}">
      <dgm:prSet/>
      <dgm:spPr/>
      <dgm:t>
        <a:bodyPr/>
        <a:lstStyle/>
        <a:p>
          <a:r>
            <a:rPr lang="en-US" dirty="0"/>
            <a:t>Business Productivity Suite (O365)</a:t>
          </a:r>
        </a:p>
      </dgm:t>
    </dgm:pt>
    <dgm:pt modelId="{665AD6A3-7F6B-4826-B8C8-2B6906DF7BA4}" type="parTrans" cxnId="{4D93D800-6687-49C5-B7B2-63C501224412}">
      <dgm:prSet/>
      <dgm:spPr/>
      <dgm:t>
        <a:bodyPr/>
        <a:lstStyle/>
        <a:p>
          <a:endParaRPr lang="en-US"/>
        </a:p>
      </dgm:t>
    </dgm:pt>
    <dgm:pt modelId="{DADE350E-6589-4238-BBB5-226AF2DCCB92}" type="sibTrans" cxnId="{4D93D800-6687-49C5-B7B2-63C501224412}">
      <dgm:prSet/>
      <dgm:spPr/>
      <dgm:t>
        <a:bodyPr/>
        <a:lstStyle/>
        <a:p>
          <a:endParaRPr lang="en-US"/>
        </a:p>
      </dgm:t>
    </dgm:pt>
    <dgm:pt modelId="{79C01004-4382-41FB-9104-509BB4061E53}">
      <dgm:prSet/>
      <dgm:spPr/>
      <dgm:t>
        <a:bodyPr/>
        <a:lstStyle/>
        <a:p>
          <a:r>
            <a:rPr lang="en-US" dirty="0"/>
            <a:t>Client Services</a:t>
          </a:r>
        </a:p>
      </dgm:t>
    </dgm:pt>
    <dgm:pt modelId="{FE611D64-A915-4A3F-9DFE-DAF2083A71E1}" type="parTrans" cxnId="{C0840ABD-2596-4E66-B14F-0F35FEB8F617}">
      <dgm:prSet/>
      <dgm:spPr/>
      <dgm:t>
        <a:bodyPr/>
        <a:lstStyle/>
        <a:p>
          <a:endParaRPr lang="en-US"/>
        </a:p>
      </dgm:t>
    </dgm:pt>
    <dgm:pt modelId="{03DC3C05-1F80-4194-A527-ECC11588F9DF}" type="sibTrans" cxnId="{C0840ABD-2596-4E66-B14F-0F35FEB8F617}">
      <dgm:prSet/>
      <dgm:spPr/>
      <dgm:t>
        <a:bodyPr/>
        <a:lstStyle/>
        <a:p>
          <a:endParaRPr lang="en-US"/>
        </a:p>
      </dgm:t>
    </dgm:pt>
    <dgm:pt modelId="{6592EB43-F532-4F02-AEA7-DFA5956A4AC0}">
      <dgm:prSet/>
      <dgm:spPr/>
      <dgm:t>
        <a:bodyPr/>
        <a:lstStyle/>
        <a:p>
          <a:r>
            <a:rPr lang="en-US" dirty="0"/>
            <a:t>Programmer / Developer Services and Database Administrator</a:t>
          </a:r>
        </a:p>
      </dgm:t>
    </dgm:pt>
    <dgm:pt modelId="{1C234835-E7C8-443C-988A-A87A484DB24B}" type="parTrans" cxnId="{FDD4C782-85E8-4D64-8EA9-6C72A138FB6B}">
      <dgm:prSet/>
      <dgm:spPr/>
      <dgm:t>
        <a:bodyPr/>
        <a:lstStyle/>
        <a:p>
          <a:endParaRPr lang="en-US"/>
        </a:p>
      </dgm:t>
    </dgm:pt>
    <dgm:pt modelId="{A8A6CE50-95EB-4D9E-AC84-187BEE9208C1}" type="sibTrans" cxnId="{FDD4C782-85E8-4D64-8EA9-6C72A138FB6B}">
      <dgm:prSet/>
      <dgm:spPr/>
      <dgm:t>
        <a:bodyPr/>
        <a:lstStyle/>
        <a:p>
          <a:endParaRPr lang="en-US"/>
        </a:p>
      </dgm:t>
    </dgm:pt>
    <dgm:pt modelId="{ACBAA0EA-CE3F-420D-A065-FBFB654A46C6}">
      <dgm:prSet/>
      <dgm:spPr/>
      <dgm:t>
        <a:bodyPr/>
        <a:lstStyle/>
        <a:p>
          <a:r>
            <a:rPr lang="en-US" dirty="0"/>
            <a:t>Database Hosting SQL</a:t>
          </a:r>
        </a:p>
      </dgm:t>
    </dgm:pt>
    <dgm:pt modelId="{D49F9805-3CF1-4309-A634-6109C4B4E359}" type="parTrans" cxnId="{B3C9CD89-56A0-42E0-8F9A-988544303F70}">
      <dgm:prSet/>
      <dgm:spPr/>
      <dgm:t>
        <a:bodyPr/>
        <a:lstStyle/>
        <a:p>
          <a:endParaRPr lang="en-US"/>
        </a:p>
      </dgm:t>
    </dgm:pt>
    <dgm:pt modelId="{FE27C834-8ABA-4FFD-ACBC-6570938D9D26}" type="sibTrans" cxnId="{B3C9CD89-56A0-42E0-8F9A-988544303F70}">
      <dgm:prSet/>
      <dgm:spPr/>
      <dgm:t>
        <a:bodyPr/>
        <a:lstStyle/>
        <a:p>
          <a:endParaRPr lang="en-US"/>
        </a:p>
      </dgm:t>
    </dgm:pt>
    <dgm:pt modelId="{A2201789-8B22-4985-98C8-F1F2BA028D6F}">
      <dgm:prSet/>
      <dgm:spPr/>
      <dgm:t>
        <a:bodyPr/>
        <a:lstStyle/>
        <a:p>
          <a:r>
            <a:rPr lang="en-US" dirty="0"/>
            <a:t>PC/LAN support, Agency IT Support, Service Desk</a:t>
          </a:r>
        </a:p>
      </dgm:t>
    </dgm:pt>
    <dgm:pt modelId="{FEAF9414-8789-433C-A89A-1092AE1F835E}" type="parTrans" cxnId="{BD339F7A-D43E-4BA8-BFF7-DDC66BDB2EAA}">
      <dgm:prSet/>
      <dgm:spPr/>
      <dgm:t>
        <a:bodyPr/>
        <a:lstStyle/>
        <a:p>
          <a:endParaRPr lang="en-US"/>
        </a:p>
      </dgm:t>
    </dgm:pt>
    <dgm:pt modelId="{1BC13E35-1D0A-46E9-AFA5-F4F00EDE0903}" type="sibTrans" cxnId="{BD339F7A-D43E-4BA8-BFF7-DDC66BDB2EAA}">
      <dgm:prSet/>
      <dgm:spPr/>
      <dgm:t>
        <a:bodyPr/>
        <a:lstStyle/>
        <a:p>
          <a:endParaRPr lang="en-US"/>
        </a:p>
      </dgm:t>
    </dgm:pt>
    <dgm:pt modelId="{DFA0C0EC-41F5-4358-928D-B0A699AC93BF}">
      <dgm:prSet/>
      <dgm:spPr/>
      <dgm:t>
        <a:bodyPr/>
        <a:lstStyle/>
        <a:p>
          <a:endParaRPr lang="en-US" dirty="0"/>
        </a:p>
      </dgm:t>
    </dgm:pt>
    <dgm:pt modelId="{4D58D241-D606-4CF8-8ADC-895554BF1C17}" type="parTrans" cxnId="{F8A2FEE7-6F01-4193-93A4-B617CE381BC0}">
      <dgm:prSet/>
      <dgm:spPr/>
      <dgm:t>
        <a:bodyPr/>
        <a:lstStyle/>
        <a:p>
          <a:endParaRPr lang="en-US"/>
        </a:p>
      </dgm:t>
    </dgm:pt>
    <dgm:pt modelId="{03D7715F-2DB6-4CC3-8F53-842FC7D83010}" type="sibTrans" cxnId="{F8A2FEE7-6F01-4193-93A4-B617CE381BC0}">
      <dgm:prSet/>
      <dgm:spPr/>
      <dgm:t>
        <a:bodyPr/>
        <a:lstStyle/>
        <a:p>
          <a:endParaRPr lang="en-US"/>
        </a:p>
      </dgm:t>
    </dgm:pt>
    <dgm:pt modelId="{2DDF795F-1A7D-4FB4-9B47-81B070BC371D}" type="pres">
      <dgm:prSet presAssocID="{EC54785B-F743-4642-8E08-29692C3BB30A}" presName="linear" presStyleCnt="0">
        <dgm:presLayoutVars>
          <dgm:animLvl val="lvl"/>
          <dgm:resizeHandles val="exact"/>
        </dgm:presLayoutVars>
      </dgm:prSet>
      <dgm:spPr/>
    </dgm:pt>
    <dgm:pt modelId="{309DECF4-7673-4F1E-8C1F-FA8344BCC2DC}" type="pres">
      <dgm:prSet presAssocID="{7E5F9338-AADB-476B-8767-4386D51EB4BC}" presName="parentText" presStyleLbl="node1" presStyleIdx="0" presStyleCnt="7">
        <dgm:presLayoutVars>
          <dgm:chMax val="0"/>
          <dgm:bulletEnabled val="1"/>
        </dgm:presLayoutVars>
      </dgm:prSet>
      <dgm:spPr/>
    </dgm:pt>
    <dgm:pt modelId="{38F2F0B8-321F-47BB-A100-C7CF731840DF}" type="pres">
      <dgm:prSet presAssocID="{E8B286FC-6E26-40EE-8EBB-37ED70612C7E}" presName="spacer" presStyleCnt="0"/>
      <dgm:spPr/>
    </dgm:pt>
    <dgm:pt modelId="{23E0F5E6-3AE7-42DB-A37C-49CDE73AD15A}" type="pres">
      <dgm:prSet presAssocID="{FB8CD00D-98C9-497E-89D8-A594BEE76512}" presName="parentText" presStyleLbl="node1" presStyleIdx="1" presStyleCnt="7">
        <dgm:presLayoutVars>
          <dgm:chMax val="0"/>
          <dgm:bulletEnabled val="1"/>
        </dgm:presLayoutVars>
      </dgm:prSet>
      <dgm:spPr/>
    </dgm:pt>
    <dgm:pt modelId="{A7D40558-AE32-4FA0-9E79-855BE615570F}" type="pres">
      <dgm:prSet presAssocID="{FB8CD00D-98C9-497E-89D8-A594BEE76512}" presName="childText" presStyleLbl="revTx" presStyleIdx="0" presStyleCnt="5">
        <dgm:presLayoutVars>
          <dgm:bulletEnabled val="1"/>
        </dgm:presLayoutVars>
      </dgm:prSet>
      <dgm:spPr/>
    </dgm:pt>
    <dgm:pt modelId="{EE676FF9-4CB3-489E-82BA-94C0C9782931}" type="pres">
      <dgm:prSet presAssocID="{439E2E5E-11F9-4537-9D9B-3EFC8AF03244}" presName="parentText" presStyleLbl="node1" presStyleIdx="2" presStyleCnt="7">
        <dgm:presLayoutVars>
          <dgm:chMax val="0"/>
          <dgm:bulletEnabled val="1"/>
        </dgm:presLayoutVars>
      </dgm:prSet>
      <dgm:spPr/>
    </dgm:pt>
    <dgm:pt modelId="{A49954B1-C5AA-490E-8691-A29A73C0011A}" type="pres">
      <dgm:prSet presAssocID="{439E2E5E-11F9-4537-9D9B-3EFC8AF03244}" presName="childText" presStyleLbl="revTx" presStyleIdx="1" presStyleCnt="5">
        <dgm:presLayoutVars>
          <dgm:bulletEnabled val="1"/>
        </dgm:presLayoutVars>
      </dgm:prSet>
      <dgm:spPr/>
    </dgm:pt>
    <dgm:pt modelId="{3F431F7C-815C-42ED-A18C-3978F3D4BE80}" type="pres">
      <dgm:prSet presAssocID="{5E865097-C0AC-4B4A-A0F2-6DCB50F6DF99}" presName="parentText" presStyleLbl="node1" presStyleIdx="3" presStyleCnt="7">
        <dgm:presLayoutVars>
          <dgm:chMax val="0"/>
          <dgm:bulletEnabled val="1"/>
        </dgm:presLayoutVars>
      </dgm:prSet>
      <dgm:spPr/>
    </dgm:pt>
    <dgm:pt modelId="{1CA21654-BEF3-4919-96B9-50F39B2B1639}" type="pres">
      <dgm:prSet presAssocID="{E7748ED6-646C-4F3D-9C76-94F59763F929}" presName="spacer" presStyleCnt="0"/>
      <dgm:spPr/>
    </dgm:pt>
    <dgm:pt modelId="{40FCB1AD-5621-4893-8049-8A20D0962411}" type="pres">
      <dgm:prSet presAssocID="{D06D9734-43B3-443F-8ADE-E25176CC54CD}" presName="parentText" presStyleLbl="node1" presStyleIdx="4" presStyleCnt="7">
        <dgm:presLayoutVars>
          <dgm:chMax val="0"/>
          <dgm:bulletEnabled val="1"/>
        </dgm:presLayoutVars>
      </dgm:prSet>
      <dgm:spPr/>
    </dgm:pt>
    <dgm:pt modelId="{454814BA-BF56-4A50-BA95-94F2BA0D3E1B}" type="pres">
      <dgm:prSet presAssocID="{D06D9734-43B3-443F-8ADE-E25176CC54CD}" presName="childText" presStyleLbl="revTx" presStyleIdx="2" presStyleCnt="5">
        <dgm:presLayoutVars>
          <dgm:bulletEnabled val="1"/>
        </dgm:presLayoutVars>
      </dgm:prSet>
      <dgm:spPr/>
    </dgm:pt>
    <dgm:pt modelId="{B462FD32-55F0-4F1B-A607-DC1F07B29633}" type="pres">
      <dgm:prSet presAssocID="{8CFC92FD-8937-413B-93C2-1996880EC411}" presName="parentText" presStyleLbl="node1" presStyleIdx="5" presStyleCnt="7">
        <dgm:presLayoutVars>
          <dgm:chMax val="0"/>
          <dgm:bulletEnabled val="1"/>
        </dgm:presLayoutVars>
      </dgm:prSet>
      <dgm:spPr/>
    </dgm:pt>
    <dgm:pt modelId="{308DC8BE-85C6-43BB-B0E1-6DCCDE7904D2}" type="pres">
      <dgm:prSet presAssocID="{8CFC92FD-8937-413B-93C2-1996880EC411}" presName="childText" presStyleLbl="revTx" presStyleIdx="3" presStyleCnt="5">
        <dgm:presLayoutVars>
          <dgm:bulletEnabled val="1"/>
        </dgm:presLayoutVars>
      </dgm:prSet>
      <dgm:spPr/>
    </dgm:pt>
    <dgm:pt modelId="{A452C34D-73AC-4F8A-A146-A04839D8BFE7}" type="pres">
      <dgm:prSet presAssocID="{79C01004-4382-41FB-9104-509BB4061E53}" presName="parentText" presStyleLbl="node1" presStyleIdx="6" presStyleCnt="7">
        <dgm:presLayoutVars>
          <dgm:chMax val="0"/>
          <dgm:bulletEnabled val="1"/>
        </dgm:presLayoutVars>
      </dgm:prSet>
      <dgm:spPr/>
    </dgm:pt>
    <dgm:pt modelId="{88126889-1839-43F8-B26B-F336796B341D}" type="pres">
      <dgm:prSet presAssocID="{79C01004-4382-41FB-9104-509BB4061E53}" presName="childText" presStyleLbl="revTx" presStyleIdx="4" presStyleCnt="5">
        <dgm:presLayoutVars>
          <dgm:bulletEnabled val="1"/>
        </dgm:presLayoutVars>
      </dgm:prSet>
      <dgm:spPr/>
    </dgm:pt>
  </dgm:ptLst>
  <dgm:cxnLst>
    <dgm:cxn modelId="{4D93D800-6687-49C5-B7B2-63C501224412}" srcId="{8CFC92FD-8937-413B-93C2-1996880EC411}" destId="{200F9712-D33F-40E9-BE5A-53A108BA0478}" srcOrd="2" destOrd="0" parTransId="{665AD6A3-7F6B-4826-B8C8-2B6906DF7BA4}" sibTransId="{DADE350E-6589-4238-BBB5-226AF2DCCB92}"/>
    <dgm:cxn modelId="{EC832107-2CC8-46FE-B54A-2627BE5691EB}" srcId="{EC54785B-F743-4642-8E08-29692C3BB30A}" destId="{D06D9734-43B3-443F-8ADE-E25176CC54CD}" srcOrd="4" destOrd="0" parTransId="{FD0C8B9B-8A5A-465C-8E16-D4BE7EC50EB5}" sibTransId="{1CA41D85-0042-48E6-8D3F-E210DA96C6BE}"/>
    <dgm:cxn modelId="{14C0400A-7A1F-42A2-85DC-E01D0523C0B5}" type="presOf" srcId="{A2201789-8B22-4985-98C8-F1F2BA028D6F}" destId="{88126889-1839-43F8-B26B-F336796B341D}" srcOrd="0" destOrd="2" presId="urn:microsoft.com/office/officeart/2005/8/layout/vList2"/>
    <dgm:cxn modelId="{BEED1215-971F-4081-83CF-54560386AFCA}" srcId="{8CFC92FD-8937-413B-93C2-1996880EC411}" destId="{52ABC138-DF30-40D3-B383-8D18BEEF5BA0}" srcOrd="0" destOrd="0" parTransId="{7A42CB34-6C2B-4A8A-B26C-B242A86A92EC}" sibTransId="{0B1C5913-9534-450E-AD3F-C9B5462A7C34}"/>
    <dgm:cxn modelId="{D4D6E918-1BAC-4F34-A2BC-402BC473FDA4}" srcId="{EC54785B-F743-4642-8E08-29692C3BB30A}" destId="{439E2E5E-11F9-4537-9D9B-3EFC8AF03244}" srcOrd="2" destOrd="0" parTransId="{19027C2B-ED60-4E1B-BC87-6662C0205EA8}" sibTransId="{214C26B6-D3F6-479A-BD7C-30D012C11BE6}"/>
    <dgm:cxn modelId="{70F5DD27-EAFB-4DE5-B870-3A081BEA2776}" srcId="{D06D9734-43B3-443F-8ADE-E25176CC54CD}" destId="{FF5F25BC-0CEF-4829-8437-42278FB1A7E5}" srcOrd="0" destOrd="0" parTransId="{1234B6E7-745D-4D15-B993-0228083D016A}" sibTransId="{0479C2A3-4468-4865-924F-A7F679D8D904}"/>
    <dgm:cxn modelId="{D6125B2B-7498-4DAB-9983-C8BF63BA6567}" type="presOf" srcId="{2A44248E-197C-4C00-9E11-76E3C60D65A7}" destId="{A7D40558-AE32-4FA0-9E79-855BE615570F}" srcOrd="0" destOrd="0" presId="urn:microsoft.com/office/officeart/2005/8/layout/vList2"/>
    <dgm:cxn modelId="{928A5539-3A43-483B-913F-37675CF865B9}" srcId="{EC54785B-F743-4642-8E08-29692C3BB30A}" destId="{8CFC92FD-8937-413B-93C2-1996880EC411}" srcOrd="5" destOrd="0" parTransId="{3F50875B-83DB-4C9A-86B4-0531D1B4A462}" sibTransId="{522932CC-44E2-4642-9396-0161C8580A92}"/>
    <dgm:cxn modelId="{2CBB223C-DFA8-4132-8233-BD3E8970914E}" type="presOf" srcId="{8CFC92FD-8937-413B-93C2-1996880EC411}" destId="{B462FD32-55F0-4F1B-A607-DC1F07B29633}" srcOrd="0" destOrd="0" presId="urn:microsoft.com/office/officeart/2005/8/layout/vList2"/>
    <dgm:cxn modelId="{12A9B566-8691-477C-8B1C-BEA95868C851}" type="presOf" srcId="{EC54785B-F743-4642-8E08-29692C3BB30A}" destId="{2DDF795F-1A7D-4FB4-9B47-81B070BC371D}" srcOrd="0" destOrd="0" presId="urn:microsoft.com/office/officeart/2005/8/layout/vList2"/>
    <dgm:cxn modelId="{66788F47-2529-4FEE-914C-830A98650C1D}" type="presOf" srcId="{79C01004-4382-41FB-9104-509BB4061E53}" destId="{A452C34D-73AC-4F8A-A146-A04839D8BFE7}" srcOrd="0" destOrd="0" presId="urn:microsoft.com/office/officeart/2005/8/layout/vList2"/>
    <dgm:cxn modelId="{3538646D-F1A0-46F8-B34A-A68B6F2EAC91}" srcId="{8CFC92FD-8937-413B-93C2-1996880EC411}" destId="{EE6DCDF6-F9AA-4F6E-A212-94D72898F2AF}" srcOrd="1" destOrd="0" parTransId="{01882D9E-C48C-4204-9C8B-B02CF6F14F24}" sibTransId="{E70E17A4-22E7-4787-A18D-28247A5ABE36}"/>
    <dgm:cxn modelId="{B470B173-AD96-48DC-A149-D49BB05D8F96}" type="presOf" srcId="{45499C1F-4906-44B5-83F0-40B0805B92B2}" destId="{A49954B1-C5AA-490E-8691-A29A73C0011A}" srcOrd="0" destOrd="1" presId="urn:microsoft.com/office/officeart/2005/8/layout/vList2"/>
    <dgm:cxn modelId="{38AD8275-8A21-4B2A-8687-0855A2FF4887}" srcId="{439E2E5E-11F9-4537-9D9B-3EFC8AF03244}" destId="{45499C1F-4906-44B5-83F0-40B0805B92B2}" srcOrd="1" destOrd="0" parTransId="{D6536753-EC72-4771-AE23-FFD2D394E32E}" sibTransId="{13B2EAA7-26CF-401C-87BE-FD007F001629}"/>
    <dgm:cxn modelId="{BD339F7A-D43E-4BA8-BFF7-DDC66BDB2EAA}" srcId="{79C01004-4382-41FB-9104-509BB4061E53}" destId="{A2201789-8B22-4985-98C8-F1F2BA028D6F}" srcOrd="2" destOrd="0" parTransId="{FEAF9414-8789-433C-A89A-1092AE1F835E}" sibTransId="{1BC13E35-1D0A-46E9-AFA5-F4F00EDE0903}"/>
    <dgm:cxn modelId="{3F76AE7E-C415-43AA-AE19-EF2D9FE11BBC}" type="presOf" srcId="{FB8CD00D-98C9-497E-89D8-A594BEE76512}" destId="{23E0F5E6-3AE7-42DB-A37C-49CDE73AD15A}" srcOrd="0" destOrd="0" presId="urn:microsoft.com/office/officeart/2005/8/layout/vList2"/>
    <dgm:cxn modelId="{DD60C382-C21B-48E2-9A6D-DE05B9A3A2D5}" srcId="{439E2E5E-11F9-4537-9D9B-3EFC8AF03244}" destId="{7A15A992-523F-48AB-AC7A-09561050A595}" srcOrd="2" destOrd="0" parTransId="{8054BB31-B896-4B68-A0C8-1B403186F199}" sibTransId="{1F99A214-ACD8-4052-9394-7101429B69D9}"/>
    <dgm:cxn modelId="{FDD4C782-85E8-4D64-8EA9-6C72A138FB6B}" srcId="{79C01004-4382-41FB-9104-509BB4061E53}" destId="{6592EB43-F532-4F02-AEA7-DFA5956A4AC0}" srcOrd="0" destOrd="0" parTransId="{1C234835-E7C8-443C-988A-A87A484DB24B}" sibTransId="{A8A6CE50-95EB-4D9E-AC84-187BEE9208C1}"/>
    <dgm:cxn modelId="{840B3585-03C3-427F-B7C9-650FFC36E49C}" srcId="{EC54785B-F743-4642-8E08-29692C3BB30A}" destId="{7E5F9338-AADB-476B-8767-4386D51EB4BC}" srcOrd="0" destOrd="0" parTransId="{64E2C00F-1E4B-41E2-B7B8-4A5908C2BFB2}" sibTransId="{E8B286FC-6E26-40EE-8EBB-37ED70612C7E}"/>
    <dgm:cxn modelId="{E7F10C86-4441-4F23-987A-48AB98710764}" srcId="{EC54785B-F743-4642-8E08-29692C3BB30A}" destId="{FB8CD00D-98C9-497E-89D8-A594BEE76512}" srcOrd="1" destOrd="0" parTransId="{31059B24-E6B8-4F4E-9BEE-D0D580EC39C9}" sibTransId="{E98A38D6-7F84-489A-9C8D-97C16A4C0C44}"/>
    <dgm:cxn modelId="{36478686-3D53-496A-A88E-A59743F60525}" type="presOf" srcId="{7E5F9338-AADB-476B-8767-4386D51EB4BC}" destId="{309DECF4-7673-4F1E-8C1F-FA8344BCC2DC}" srcOrd="0" destOrd="0" presId="urn:microsoft.com/office/officeart/2005/8/layout/vList2"/>
    <dgm:cxn modelId="{5A55C386-4659-48E5-B74D-D5E9AC8E6F72}" type="presOf" srcId="{52ABC138-DF30-40D3-B383-8D18BEEF5BA0}" destId="{308DC8BE-85C6-43BB-B0E1-6DCCDE7904D2}" srcOrd="0" destOrd="0" presId="urn:microsoft.com/office/officeart/2005/8/layout/vList2"/>
    <dgm:cxn modelId="{FB424788-EBA4-4BBF-8EF4-D2D5E7A03E8E}" srcId="{FB8CD00D-98C9-497E-89D8-A594BEE76512}" destId="{2A44248E-197C-4C00-9E11-76E3C60D65A7}" srcOrd="0" destOrd="0" parTransId="{360F2391-3581-45D9-996A-00E8B325D117}" sibTransId="{9ACC2B50-1EBA-45D2-BBBA-C4340B250F64}"/>
    <dgm:cxn modelId="{B3C9CD89-56A0-42E0-8F9A-988544303F70}" srcId="{79C01004-4382-41FB-9104-509BB4061E53}" destId="{ACBAA0EA-CE3F-420D-A065-FBFB654A46C6}" srcOrd="1" destOrd="0" parTransId="{D49F9805-3CF1-4309-A634-6109C4B4E359}" sibTransId="{FE27C834-8ABA-4FFD-ACBC-6570938D9D26}"/>
    <dgm:cxn modelId="{445D1497-B345-4892-AAEB-897119F8ADF0}" srcId="{439E2E5E-11F9-4537-9D9B-3EFC8AF03244}" destId="{EBFD5C15-C553-4E70-B6A3-7153F467AB4C}" srcOrd="0" destOrd="0" parTransId="{3DFE7F9A-43C3-4B4A-BBA9-25746BD8FF06}" sibTransId="{A7D0BAC9-2184-44E1-A4CD-413174F6BDFC}"/>
    <dgm:cxn modelId="{96B48397-2D4A-4F5E-B3FE-AE23CEDD73BF}" type="presOf" srcId="{439E2E5E-11F9-4537-9D9B-3EFC8AF03244}" destId="{EE676FF9-4CB3-489E-82BA-94C0C9782931}" srcOrd="0" destOrd="0" presId="urn:microsoft.com/office/officeart/2005/8/layout/vList2"/>
    <dgm:cxn modelId="{DF6E929D-E6FA-495F-B245-DEE8C7F41EC0}" type="presOf" srcId="{200F9712-D33F-40E9-BE5A-53A108BA0478}" destId="{308DC8BE-85C6-43BB-B0E1-6DCCDE7904D2}" srcOrd="0" destOrd="2" presId="urn:microsoft.com/office/officeart/2005/8/layout/vList2"/>
    <dgm:cxn modelId="{EE7C11AB-0A61-473D-9D98-5CBA312965F0}" type="presOf" srcId="{6592EB43-F532-4F02-AEA7-DFA5956A4AC0}" destId="{88126889-1839-43F8-B26B-F336796B341D}" srcOrd="0" destOrd="0" presId="urn:microsoft.com/office/officeart/2005/8/layout/vList2"/>
    <dgm:cxn modelId="{E8FB2CB7-A9B7-4D12-9915-CD43CA4EDD99}" type="presOf" srcId="{DFA0C0EC-41F5-4358-928D-B0A699AC93BF}" destId="{88126889-1839-43F8-B26B-F336796B341D}" srcOrd="0" destOrd="3" presId="urn:microsoft.com/office/officeart/2005/8/layout/vList2"/>
    <dgm:cxn modelId="{7ED51ABC-506D-4324-A023-05B00FD9CCD1}" type="presOf" srcId="{EE6DCDF6-F9AA-4F6E-A212-94D72898F2AF}" destId="{308DC8BE-85C6-43BB-B0E1-6DCCDE7904D2}" srcOrd="0" destOrd="1" presId="urn:microsoft.com/office/officeart/2005/8/layout/vList2"/>
    <dgm:cxn modelId="{C0840ABD-2596-4E66-B14F-0F35FEB8F617}" srcId="{EC54785B-F743-4642-8E08-29692C3BB30A}" destId="{79C01004-4382-41FB-9104-509BB4061E53}" srcOrd="6" destOrd="0" parTransId="{FE611D64-A915-4A3F-9DFE-DAF2083A71E1}" sibTransId="{03DC3C05-1F80-4194-A527-ECC11588F9DF}"/>
    <dgm:cxn modelId="{780083BE-6869-4934-873C-D979530DB7C9}" type="presOf" srcId="{EBFD5C15-C553-4E70-B6A3-7153F467AB4C}" destId="{A49954B1-C5AA-490E-8691-A29A73C0011A}" srcOrd="0" destOrd="0" presId="urn:microsoft.com/office/officeart/2005/8/layout/vList2"/>
    <dgm:cxn modelId="{7304BBC1-1ED7-4965-9377-04A3D4FCE06D}" srcId="{EC54785B-F743-4642-8E08-29692C3BB30A}" destId="{5E865097-C0AC-4B4A-A0F2-6DCB50F6DF99}" srcOrd="3" destOrd="0" parTransId="{D9CFF45B-733A-4D76-9ECF-55C194179D51}" sibTransId="{E7748ED6-646C-4F3D-9C76-94F59763F929}"/>
    <dgm:cxn modelId="{D7CF82C6-F06C-442E-9139-5DF8B1C74559}" type="presOf" srcId="{FF5F25BC-0CEF-4829-8437-42278FB1A7E5}" destId="{454814BA-BF56-4A50-BA95-94F2BA0D3E1B}" srcOrd="0" destOrd="0" presId="urn:microsoft.com/office/officeart/2005/8/layout/vList2"/>
    <dgm:cxn modelId="{729DC2CF-46AD-4767-94FF-A6D2F9E72634}" type="presOf" srcId="{7A15A992-523F-48AB-AC7A-09561050A595}" destId="{A49954B1-C5AA-490E-8691-A29A73C0011A}" srcOrd="0" destOrd="2" presId="urn:microsoft.com/office/officeart/2005/8/layout/vList2"/>
    <dgm:cxn modelId="{D6C475D9-471C-4A03-97EE-6EA82B513A79}" type="presOf" srcId="{ACBAA0EA-CE3F-420D-A065-FBFB654A46C6}" destId="{88126889-1839-43F8-B26B-F336796B341D}" srcOrd="0" destOrd="1" presId="urn:microsoft.com/office/officeart/2005/8/layout/vList2"/>
    <dgm:cxn modelId="{26A854E3-25B5-4FD0-8B3A-775A25B60CE8}" type="presOf" srcId="{D06D9734-43B3-443F-8ADE-E25176CC54CD}" destId="{40FCB1AD-5621-4893-8049-8A20D0962411}" srcOrd="0" destOrd="0" presId="urn:microsoft.com/office/officeart/2005/8/layout/vList2"/>
    <dgm:cxn modelId="{F8A2FEE7-6F01-4193-93A4-B617CE381BC0}" srcId="{79C01004-4382-41FB-9104-509BB4061E53}" destId="{DFA0C0EC-41F5-4358-928D-B0A699AC93BF}" srcOrd="3" destOrd="0" parTransId="{4D58D241-D606-4CF8-8ADC-895554BF1C17}" sibTransId="{03D7715F-2DB6-4CC3-8F53-842FC7D83010}"/>
    <dgm:cxn modelId="{81FDABF1-D4C4-47A0-A215-00FB0420A0FD}" type="presOf" srcId="{5E865097-C0AC-4B4A-A0F2-6DCB50F6DF99}" destId="{3F431F7C-815C-42ED-A18C-3978F3D4BE80}" srcOrd="0" destOrd="0" presId="urn:microsoft.com/office/officeart/2005/8/layout/vList2"/>
    <dgm:cxn modelId="{1C59FDB9-65DC-4256-A153-B4D949B997FC}" type="presParOf" srcId="{2DDF795F-1A7D-4FB4-9B47-81B070BC371D}" destId="{309DECF4-7673-4F1E-8C1F-FA8344BCC2DC}" srcOrd="0" destOrd="0" presId="urn:microsoft.com/office/officeart/2005/8/layout/vList2"/>
    <dgm:cxn modelId="{45929EB8-5FE8-4163-A961-CA4FE668A87B}" type="presParOf" srcId="{2DDF795F-1A7D-4FB4-9B47-81B070BC371D}" destId="{38F2F0B8-321F-47BB-A100-C7CF731840DF}" srcOrd="1" destOrd="0" presId="urn:microsoft.com/office/officeart/2005/8/layout/vList2"/>
    <dgm:cxn modelId="{26FA6308-4A90-4336-9E35-846BF1ABB118}" type="presParOf" srcId="{2DDF795F-1A7D-4FB4-9B47-81B070BC371D}" destId="{23E0F5E6-3AE7-42DB-A37C-49CDE73AD15A}" srcOrd="2" destOrd="0" presId="urn:microsoft.com/office/officeart/2005/8/layout/vList2"/>
    <dgm:cxn modelId="{678576A6-11E6-4E02-8E9A-DCFC498D6120}" type="presParOf" srcId="{2DDF795F-1A7D-4FB4-9B47-81B070BC371D}" destId="{A7D40558-AE32-4FA0-9E79-855BE615570F}" srcOrd="3" destOrd="0" presId="urn:microsoft.com/office/officeart/2005/8/layout/vList2"/>
    <dgm:cxn modelId="{C12A75AC-67F6-4EB0-9C55-ADFE7A58CC8F}" type="presParOf" srcId="{2DDF795F-1A7D-4FB4-9B47-81B070BC371D}" destId="{EE676FF9-4CB3-489E-82BA-94C0C9782931}" srcOrd="4" destOrd="0" presId="urn:microsoft.com/office/officeart/2005/8/layout/vList2"/>
    <dgm:cxn modelId="{150C7D86-0C5D-4541-9632-CFED2C3F3CDF}" type="presParOf" srcId="{2DDF795F-1A7D-4FB4-9B47-81B070BC371D}" destId="{A49954B1-C5AA-490E-8691-A29A73C0011A}" srcOrd="5" destOrd="0" presId="urn:microsoft.com/office/officeart/2005/8/layout/vList2"/>
    <dgm:cxn modelId="{A9B244A7-7E69-48D7-B9E5-97BA1373190C}" type="presParOf" srcId="{2DDF795F-1A7D-4FB4-9B47-81B070BC371D}" destId="{3F431F7C-815C-42ED-A18C-3978F3D4BE80}" srcOrd="6" destOrd="0" presId="urn:microsoft.com/office/officeart/2005/8/layout/vList2"/>
    <dgm:cxn modelId="{8BA160BA-4D6D-407B-8C04-3E9018D7E5B2}" type="presParOf" srcId="{2DDF795F-1A7D-4FB4-9B47-81B070BC371D}" destId="{1CA21654-BEF3-4919-96B9-50F39B2B1639}" srcOrd="7" destOrd="0" presId="urn:microsoft.com/office/officeart/2005/8/layout/vList2"/>
    <dgm:cxn modelId="{F5BE6145-C2B3-46BF-AB8A-E50F3F0CA4C2}" type="presParOf" srcId="{2DDF795F-1A7D-4FB4-9B47-81B070BC371D}" destId="{40FCB1AD-5621-4893-8049-8A20D0962411}" srcOrd="8" destOrd="0" presId="urn:microsoft.com/office/officeart/2005/8/layout/vList2"/>
    <dgm:cxn modelId="{6F7F1DB9-5F33-4606-805E-5A213C4AC3EF}" type="presParOf" srcId="{2DDF795F-1A7D-4FB4-9B47-81B070BC371D}" destId="{454814BA-BF56-4A50-BA95-94F2BA0D3E1B}" srcOrd="9" destOrd="0" presId="urn:microsoft.com/office/officeart/2005/8/layout/vList2"/>
    <dgm:cxn modelId="{FF71919F-DCA0-4EAB-9253-507BD17735AA}" type="presParOf" srcId="{2DDF795F-1A7D-4FB4-9B47-81B070BC371D}" destId="{B462FD32-55F0-4F1B-A607-DC1F07B29633}" srcOrd="10" destOrd="0" presId="urn:microsoft.com/office/officeart/2005/8/layout/vList2"/>
    <dgm:cxn modelId="{EC15DB29-90EA-42B1-B90B-D5829160E611}" type="presParOf" srcId="{2DDF795F-1A7D-4FB4-9B47-81B070BC371D}" destId="{308DC8BE-85C6-43BB-B0E1-6DCCDE7904D2}" srcOrd="11" destOrd="0" presId="urn:microsoft.com/office/officeart/2005/8/layout/vList2"/>
    <dgm:cxn modelId="{36E503B3-6899-4BD0-AA6A-CD7F7CCBCC17}" type="presParOf" srcId="{2DDF795F-1A7D-4FB4-9B47-81B070BC371D}" destId="{A452C34D-73AC-4F8A-A146-A04839D8BFE7}" srcOrd="12" destOrd="0" presId="urn:microsoft.com/office/officeart/2005/8/layout/vList2"/>
    <dgm:cxn modelId="{B6783D01-9419-49AC-921B-6A538CC3E573}" type="presParOf" srcId="{2DDF795F-1A7D-4FB4-9B47-81B070BC371D}" destId="{88126889-1839-43F8-B26B-F336796B341D}" srcOrd="13"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5966E2C-5815-4E3C-8C4A-ECBF989F44A8}" type="doc">
      <dgm:prSet loTypeId="urn:microsoft.com/office/officeart/2005/8/layout/vList5" loCatId="list" qsTypeId="urn:microsoft.com/office/officeart/2005/8/quickstyle/simple4" qsCatId="simple" csTypeId="urn:microsoft.com/office/officeart/2005/8/colors/accent1_2" csCatId="accent1" phldr="1"/>
      <dgm:spPr/>
      <dgm:t>
        <a:bodyPr/>
        <a:lstStyle/>
        <a:p>
          <a:endParaRPr lang="en-US"/>
        </a:p>
      </dgm:t>
    </dgm:pt>
    <dgm:pt modelId="{E1286CD6-A552-4366-9CCF-61AE12554839}">
      <dgm:prSet/>
      <dgm:spPr/>
      <dgm:t>
        <a:bodyPr/>
        <a:lstStyle/>
        <a:p>
          <a:r>
            <a:rPr lang="en-US" dirty="0"/>
            <a:t>GTO is an Internal Service Fund Entity</a:t>
          </a:r>
        </a:p>
      </dgm:t>
    </dgm:pt>
    <dgm:pt modelId="{3DA8D971-A96E-4C06-8AFF-27108F4DD664}" type="parTrans" cxnId="{64673D9A-1A24-4A1D-B1F3-C36EFDE5D5A5}">
      <dgm:prSet/>
      <dgm:spPr/>
      <dgm:t>
        <a:bodyPr/>
        <a:lstStyle/>
        <a:p>
          <a:endParaRPr lang="en-US"/>
        </a:p>
      </dgm:t>
    </dgm:pt>
    <dgm:pt modelId="{0C6C120D-048A-4E80-9B2C-B00F0E8AAAFF}" type="sibTrans" cxnId="{64673D9A-1A24-4A1D-B1F3-C36EFDE5D5A5}">
      <dgm:prSet/>
      <dgm:spPr/>
      <dgm:t>
        <a:bodyPr/>
        <a:lstStyle/>
        <a:p>
          <a:endParaRPr lang="en-US"/>
        </a:p>
      </dgm:t>
    </dgm:pt>
    <dgm:pt modelId="{07AC2B44-9487-46FB-9BFE-013EDE0B18A6}">
      <dgm:prSet/>
      <dgm:spPr/>
      <dgm:t>
        <a:bodyPr/>
        <a:lstStyle/>
        <a:p>
          <a:r>
            <a:rPr lang="en-US" dirty="0"/>
            <a:t>GTO does not receive General Funds directly</a:t>
          </a:r>
        </a:p>
      </dgm:t>
    </dgm:pt>
    <dgm:pt modelId="{4751D672-F140-4833-AE6B-D077685FEEBC}" type="parTrans" cxnId="{9961CFBE-64D5-456C-9805-B33EF62A86EF}">
      <dgm:prSet/>
      <dgm:spPr/>
      <dgm:t>
        <a:bodyPr/>
        <a:lstStyle/>
        <a:p>
          <a:endParaRPr lang="en-US"/>
        </a:p>
      </dgm:t>
    </dgm:pt>
    <dgm:pt modelId="{6A4F24A0-0336-4A54-A034-40A337B2640C}" type="sibTrans" cxnId="{9961CFBE-64D5-456C-9805-B33EF62A86EF}">
      <dgm:prSet/>
      <dgm:spPr/>
      <dgm:t>
        <a:bodyPr/>
        <a:lstStyle/>
        <a:p>
          <a:endParaRPr lang="en-US"/>
        </a:p>
      </dgm:t>
    </dgm:pt>
    <dgm:pt modelId="{0A095FAD-E9C7-4F55-95B3-0FB110721694}">
      <dgm:prSet/>
      <dgm:spPr/>
      <dgm:t>
        <a:bodyPr/>
        <a:lstStyle/>
        <a:p>
          <a:r>
            <a:rPr lang="en-US" dirty="0"/>
            <a:t>Service revenue is used to offset service expenses. </a:t>
          </a:r>
        </a:p>
      </dgm:t>
    </dgm:pt>
    <dgm:pt modelId="{EF9DAFB1-DAA7-4A9D-B664-4FF438150D29}" type="parTrans" cxnId="{B5364919-D326-4000-916D-90E54F04B941}">
      <dgm:prSet/>
      <dgm:spPr/>
      <dgm:t>
        <a:bodyPr/>
        <a:lstStyle/>
        <a:p>
          <a:endParaRPr lang="en-US"/>
        </a:p>
      </dgm:t>
    </dgm:pt>
    <dgm:pt modelId="{9C939081-DB57-424B-827F-6C2E387B2EB0}" type="sibTrans" cxnId="{B5364919-D326-4000-916D-90E54F04B941}">
      <dgm:prSet/>
      <dgm:spPr/>
      <dgm:t>
        <a:bodyPr/>
        <a:lstStyle/>
        <a:p>
          <a:endParaRPr lang="en-US"/>
        </a:p>
      </dgm:t>
    </dgm:pt>
    <dgm:pt modelId="{E2042DFF-8419-41D0-BC2F-1895EAEC03D2}">
      <dgm:prSet/>
      <dgm:spPr/>
      <dgm:t>
        <a:bodyPr/>
        <a:lstStyle/>
        <a:p>
          <a:r>
            <a:rPr lang="en-US" dirty="0"/>
            <a:t>Utilization Projections are Critical</a:t>
          </a:r>
        </a:p>
      </dgm:t>
    </dgm:pt>
    <dgm:pt modelId="{4928734F-96D4-4105-B701-3E417629A0A3}" type="parTrans" cxnId="{3725D42F-2347-41E0-B75B-90EAEBC5A92F}">
      <dgm:prSet/>
      <dgm:spPr/>
      <dgm:t>
        <a:bodyPr/>
        <a:lstStyle/>
        <a:p>
          <a:endParaRPr lang="en-US"/>
        </a:p>
      </dgm:t>
    </dgm:pt>
    <dgm:pt modelId="{67B37A23-EB01-4BDE-A0A4-75625A420081}" type="sibTrans" cxnId="{3725D42F-2347-41E0-B75B-90EAEBC5A92F}">
      <dgm:prSet/>
      <dgm:spPr/>
      <dgm:t>
        <a:bodyPr/>
        <a:lstStyle/>
        <a:p>
          <a:endParaRPr lang="en-US"/>
        </a:p>
      </dgm:t>
    </dgm:pt>
    <dgm:pt modelId="{BB1A07AA-D52D-4F6F-97A3-47BAC29F91F8}">
      <dgm:prSet/>
      <dgm:spPr/>
      <dgm:t>
        <a:bodyPr/>
        <a:lstStyle/>
        <a:p>
          <a:r>
            <a:rPr lang="en-US" dirty="0"/>
            <a:t>Utilization projections impact service rates for all agencies</a:t>
          </a:r>
        </a:p>
      </dgm:t>
    </dgm:pt>
    <dgm:pt modelId="{19398DC6-86EE-457B-BFDA-0DDAFE5854D4}" type="parTrans" cxnId="{4C880CCA-75B5-4FFD-8E48-03AF8CA106B3}">
      <dgm:prSet/>
      <dgm:spPr/>
      <dgm:t>
        <a:bodyPr/>
        <a:lstStyle/>
        <a:p>
          <a:endParaRPr lang="en-US"/>
        </a:p>
      </dgm:t>
    </dgm:pt>
    <dgm:pt modelId="{72D5D93E-50E6-4076-8B68-C7AF4F8EED3B}" type="sibTrans" cxnId="{4C880CCA-75B5-4FFD-8E48-03AF8CA106B3}">
      <dgm:prSet/>
      <dgm:spPr/>
      <dgm:t>
        <a:bodyPr/>
        <a:lstStyle/>
        <a:p>
          <a:endParaRPr lang="en-US"/>
        </a:p>
      </dgm:t>
    </dgm:pt>
    <dgm:pt modelId="{1EC1D0DB-6607-496A-89D0-91C59C181114}" type="pres">
      <dgm:prSet presAssocID="{D5966E2C-5815-4E3C-8C4A-ECBF989F44A8}" presName="Name0" presStyleCnt="0">
        <dgm:presLayoutVars>
          <dgm:dir/>
          <dgm:animLvl val="lvl"/>
          <dgm:resizeHandles val="exact"/>
        </dgm:presLayoutVars>
      </dgm:prSet>
      <dgm:spPr/>
    </dgm:pt>
    <dgm:pt modelId="{2CCAA0B2-E701-4D22-B0AA-50EF7D368700}" type="pres">
      <dgm:prSet presAssocID="{E1286CD6-A552-4366-9CCF-61AE12554839}" presName="linNode" presStyleCnt="0"/>
      <dgm:spPr/>
    </dgm:pt>
    <dgm:pt modelId="{FB867696-9C37-4F3A-AB78-5C67F61B413F}" type="pres">
      <dgm:prSet presAssocID="{E1286CD6-A552-4366-9CCF-61AE12554839}" presName="parentText" presStyleLbl="node1" presStyleIdx="0" presStyleCnt="2">
        <dgm:presLayoutVars>
          <dgm:chMax val="1"/>
          <dgm:bulletEnabled val="1"/>
        </dgm:presLayoutVars>
      </dgm:prSet>
      <dgm:spPr/>
    </dgm:pt>
    <dgm:pt modelId="{9763FD48-880D-4323-A389-F681CA502A1D}" type="pres">
      <dgm:prSet presAssocID="{E1286CD6-A552-4366-9CCF-61AE12554839}" presName="descendantText" presStyleLbl="alignAccFollowNode1" presStyleIdx="0" presStyleCnt="2">
        <dgm:presLayoutVars>
          <dgm:bulletEnabled val="1"/>
        </dgm:presLayoutVars>
      </dgm:prSet>
      <dgm:spPr/>
    </dgm:pt>
    <dgm:pt modelId="{DA970E6E-420F-4655-9A8A-3755A2A39129}" type="pres">
      <dgm:prSet presAssocID="{0C6C120D-048A-4E80-9B2C-B00F0E8AAAFF}" presName="sp" presStyleCnt="0"/>
      <dgm:spPr/>
    </dgm:pt>
    <dgm:pt modelId="{7C4DB34C-E527-420F-9DEB-6883643E4838}" type="pres">
      <dgm:prSet presAssocID="{E2042DFF-8419-41D0-BC2F-1895EAEC03D2}" presName="linNode" presStyleCnt="0"/>
      <dgm:spPr/>
    </dgm:pt>
    <dgm:pt modelId="{BE2D70B3-C0C6-43FC-8797-C3D4DA06BEB2}" type="pres">
      <dgm:prSet presAssocID="{E2042DFF-8419-41D0-BC2F-1895EAEC03D2}" presName="parentText" presStyleLbl="node1" presStyleIdx="1" presStyleCnt="2">
        <dgm:presLayoutVars>
          <dgm:chMax val="1"/>
          <dgm:bulletEnabled val="1"/>
        </dgm:presLayoutVars>
      </dgm:prSet>
      <dgm:spPr/>
    </dgm:pt>
    <dgm:pt modelId="{22C528F4-CCF6-471B-A79A-7ACFB6A22160}" type="pres">
      <dgm:prSet presAssocID="{E2042DFF-8419-41D0-BC2F-1895EAEC03D2}" presName="descendantText" presStyleLbl="alignAccFollowNode1" presStyleIdx="1" presStyleCnt="2">
        <dgm:presLayoutVars>
          <dgm:bulletEnabled val="1"/>
        </dgm:presLayoutVars>
      </dgm:prSet>
      <dgm:spPr/>
    </dgm:pt>
  </dgm:ptLst>
  <dgm:cxnLst>
    <dgm:cxn modelId="{30436108-9B98-49B5-8380-2DD9A5EF682B}" type="presOf" srcId="{0A095FAD-E9C7-4F55-95B3-0FB110721694}" destId="{9763FD48-880D-4323-A389-F681CA502A1D}" srcOrd="0" destOrd="1" presId="urn:microsoft.com/office/officeart/2005/8/layout/vList5"/>
    <dgm:cxn modelId="{B5364919-D326-4000-916D-90E54F04B941}" srcId="{E1286CD6-A552-4366-9CCF-61AE12554839}" destId="{0A095FAD-E9C7-4F55-95B3-0FB110721694}" srcOrd="1" destOrd="0" parTransId="{EF9DAFB1-DAA7-4A9D-B664-4FF438150D29}" sibTransId="{9C939081-DB57-424B-827F-6C2E387B2EB0}"/>
    <dgm:cxn modelId="{3725D42F-2347-41E0-B75B-90EAEBC5A92F}" srcId="{D5966E2C-5815-4E3C-8C4A-ECBF989F44A8}" destId="{E2042DFF-8419-41D0-BC2F-1895EAEC03D2}" srcOrd="1" destOrd="0" parTransId="{4928734F-96D4-4105-B701-3E417629A0A3}" sibTransId="{67B37A23-EB01-4BDE-A0A4-75625A420081}"/>
    <dgm:cxn modelId="{739B4040-01A2-43E5-B1B3-3E4421302881}" type="presOf" srcId="{E2042DFF-8419-41D0-BC2F-1895EAEC03D2}" destId="{BE2D70B3-C0C6-43FC-8797-C3D4DA06BEB2}" srcOrd="0" destOrd="0" presId="urn:microsoft.com/office/officeart/2005/8/layout/vList5"/>
    <dgm:cxn modelId="{A4FBCE42-5DE7-4CBA-8A3D-64B877CBF05B}" type="presOf" srcId="{E1286CD6-A552-4366-9CCF-61AE12554839}" destId="{FB867696-9C37-4F3A-AB78-5C67F61B413F}" srcOrd="0" destOrd="0" presId="urn:microsoft.com/office/officeart/2005/8/layout/vList5"/>
    <dgm:cxn modelId="{D3A58250-E4F0-4638-8837-675F1DB348BC}" type="presOf" srcId="{07AC2B44-9487-46FB-9BFE-013EDE0B18A6}" destId="{9763FD48-880D-4323-A389-F681CA502A1D}" srcOrd="0" destOrd="0" presId="urn:microsoft.com/office/officeart/2005/8/layout/vList5"/>
    <dgm:cxn modelId="{C9D2B675-3984-49E7-BB71-6B087A18B654}" type="presOf" srcId="{BB1A07AA-D52D-4F6F-97A3-47BAC29F91F8}" destId="{22C528F4-CCF6-471B-A79A-7ACFB6A22160}" srcOrd="0" destOrd="0" presId="urn:microsoft.com/office/officeart/2005/8/layout/vList5"/>
    <dgm:cxn modelId="{12791E56-6B55-4B52-9A78-5877BDC4530B}" type="presOf" srcId="{D5966E2C-5815-4E3C-8C4A-ECBF989F44A8}" destId="{1EC1D0DB-6607-496A-89D0-91C59C181114}" srcOrd="0" destOrd="0" presId="urn:microsoft.com/office/officeart/2005/8/layout/vList5"/>
    <dgm:cxn modelId="{64673D9A-1A24-4A1D-B1F3-C36EFDE5D5A5}" srcId="{D5966E2C-5815-4E3C-8C4A-ECBF989F44A8}" destId="{E1286CD6-A552-4366-9CCF-61AE12554839}" srcOrd="0" destOrd="0" parTransId="{3DA8D971-A96E-4C06-8AFF-27108F4DD664}" sibTransId="{0C6C120D-048A-4E80-9B2C-B00F0E8AAAFF}"/>
    <dgm:cxn modelId="{9961CFBE-64D5-456C-9805-B33EF62A86EF}" srcId="{E1286CD6-A552-4366-9CCF-61AE12554839}" destId="{07AC2B44-9487-46FB-9BFE-013EDE0B18A6}" srcOrd="0" destOrd="0" parTransId="{4751D672-F140-4833-AE6B-D077685FEEBC}" sibTransId="{6A4F24A0-0336-4A54-A034-40A337B2640C}"/>
    <dgm:cxn modelId="{4C880CCA-75B5-4FFD-8E48-03AF8CA106B3}" srcId="{E2042DFF-8419-41D0-BC2F-1895EAEC03D2}" destId="{BB1A07AA-D52D-4F6F-97A3-47BAC29F91F8}" srcOrd="0" destOrd="0" parTransId="{19398DC6-86EE-457B-BFDA-0DDAFE5854D4}" sibTransId="{72D5D93E-50E6-4076-8B68-C7AF4F8EED3B}"/>
    <dgm:cxn modelId="{4067C370-37BB-4DF9-B7FC-13E4586F14A9}" type="presParOf" srcId="{1EC1D0DB-6607-496A-89D0-91C59C181114}" destId="{2CCAA0B2-E701-4D22-B0AA-50EF7D368700}" srcOrd="0" destOrd="0" presId="urn:microsoft.com/office/officeart/2005/8/layout/vList5"/>
    <dgm:cxn modelId="{B8AE2E9E-5CB8-4E4E-B40F-BCAC65474F9D}" type="presParOf" srcId="{2CCAA0B2-E701-4D22-B0AA-50EF7D368700}" destId="{FB867696-9C37-4F3A-AB78-5C67F61B413F}" srcOrd="0" destOrd="0" presId="urn:microsoft.com/office/officeart/2005/8/layout/vList5"/>
    <dgm:cxn modelId="{BBC73918-456F-4F36-82F7-B5867ADADBF8}" type="presParOf" srcId="{2CCAA0B2-E701-4D22-B0AA-50EF7D368700}" destId="{9763FD48-880D-4323-A389-F681CA502A1D}" srcOrd="1" destOrd="0" presId="urn:microsoft.com/office/officeart/2005/8/layout/vList5"/>
    <dgm:cxn modelId="{C96C196F-D9FF-42AD-A38E-01148C12E143}" type="presParOf" srcId="{1EC1D0DB-6607-496A-89D0-91C59C181114}" destId="{DA970E6E-420F-4655-9A8A-3755A2A39129}" srcOrd="1" destOrd="0" presId="urn:microsoft.com/office/officeart/2005/8/layout/vList5"/>
    <dgm:cxn modelId="{BAC1C8B6-B68A-44DA-9B4C-630C2D7EF558}" type="presParOf" srcId="{1EC1D0DB-6607-496A-89D0-91C59C181114}" destId="{7C4DB34C-E527-420F-9DEB-6883643E4838}" srcOrd="2" destOrd="0" presId="urn:microsoft.com/office/officeart/2005/8/layout/vList5"/>
    <dgm:cxn modelId="{2CC21AA1-B29D-400B-AD8E-56F1D333987D}" type="presParOf" srcId="{7C4DB34C-E527-420F-9DEB-6883643E4838}" destId="{BE2D70B3-C0C6-43FC-8797-C3D4DA06BEB2}" srcOrd="0" destOrd="0" presId="urn:microsoft.com/office/officeart/2005/8/layout/vList5"/>
    <dgm:cxn modelId="{8500312C-CAA9-4641-A0B3-4CBC0C0E43AF}" type="presParOf" srcId="{7C4DB34C-E527-420F-9DEB-6883643E4838}" destId="{22C528F4-CCF6-471B-A79A-7ACFB6A22160}"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6DEA39D-C98F-4EF2-B036-04671EE96AAE}" type="doc">
      <dgm:prSet loTypeId="urn:microsoft.com/office/officeart/2018/2/layout/IconLabelDescriptionList" loCatId="icon" qsTypeId="urn:microsoft.com/office/officeart/2005/8/quickstyle/simple1" qsCatId="simple" csTypeId="urn:microsoft.com/office/officeart/2005/8/colors/accent0_3" csCatId="mainScheme" phldr="1"/>
      <dgm:spPr/>
      <dgm:t>
        <a:bodyPr/>
        <a:lstStyle/>
        <a:p>
          <a:endParaRPr lang="en-US"/>
        </a:p>
      </dgm:t>
    </dgm:pt>
    <dgm:pt modelId="{399432CC-8170-4E66-B2EC-A2A18A94DD3B}">
      <dgm:prSet custT="1"/>
      <dgm:spPr/>
      <dgm:t>
        <a:bodyPr/>
        <a:lstStyle/>
        <a:p>
          <a:pPr>
            <a:lnSpc>
              <a:spcPct val="100000"/>
            </a:lnSpc>
            <a:defRPr b="1"/>
          </a:pPr>
          <a:r>
            <a:rPr lang="en-US" sz="1800" dirty="0">
              <a:latin typeface="Calibri" panose="020F0502020204030204" pitchFamily="34" charset="0"/>
              <a:cs typeface="Calibri" panose="020F0502020204030204" pitchFamily="34" charset="0"/>
            </a:rPr>
            <a:t>New Staff  =</a:t>
          </a:r>
        </a:p>
        <a:p>
          <a:pPr>
            <a:lnSpc>
              <a:spcPct val="100000"/>
            </a:lnSpc>
            <a:defRPr b="1"/>
          </a:pPr>
          <a:r>
            <a:rPr lang="en-US" sz="1800" dirty="0">
              <a:latin typeface="Calibri" panose="020F0502020204030204" pitchFamily="34" charset="0"/>
              <a:cs typeface="Calibri" panose="020F0502020204030204" pitchFamily="34" charset="0"/>
            </a:rPr>
            <a:t>New Space</a:t>
          </a:r>
        </a:p>
      </dgm:t>
    </dgm:pt>
    <dgm:pt modelId="{5CE13269-5C87-40F2-B9C9-1B7808C05DE0}" type="parTrans" cxnId="{B4D4AE31-8CD8-46BB-B6DD-466DA33BBF82}">
      <dgm:prSet/>
      <dgm:spPr/>
      <dgm:t>
        <a:bodyPr/>
        <a:lstStyle/>
        <a:p>
          <a:endParaRPr lang="en-US"/>
        </a:p>
      </dgm:t>
    </dgm:pt>
    <dgm:pt modelId="{82B4D37B-E60C-442D-8062-AD988D543B98}" type="sibTrans" cxnId="{B4D4AE31-8CD8-46BB-B6DD-466DA33BBF82}">
      <dgm:prSet/>
      <dgm:spPr/>
      <dgm:t>
        <a:bodyPr/>
        <a:lstStyle/>
        <a:p>
          <a:endParaRPr lang="en-US"/>
        </a:p>
      </dgm:t>
    </dgm:pt>
    <dgm:pt modelId="{6F53A2B7-D4EE-46D1-8880-0CFFCBBB1DED}">
      <dgm:prSet custT="1"/>
      <dgm:spPr/>
      <dgm:t>
        <a:bodyPr/>
        <a:lstStyle/>
        <a:p>
          <a:pPr>
            <a:lnSpc>
              <a:spcPct val="100000"/>
            </a:lnSpc>
          </a:pPr>
          <a:r>
            <a:rPr lang="en-US" sz="1600" dirty="0">
              <a:latin typeface="Calibri" panose="020F0502020204030204" pitchFamily="34" charset="0"/>
              <a:cs typeface="Calibri" panose="020F0502020204030204" pitchFamily="34" charset="0"/>
            </a:rPr>
            <a:t>Refer to our Space Justification form for statewide standards</a:t>
          </a:r>
        </a:p>
      </dgm:t>
    </dgm:pt>
    <dgm:pt modelId="{899D2BCA-4A20-427F-AB61-F19CF3E4A6A4}" type="parTrans" cxnId="{DE7C2C87-96A0-4724-BA23-E15FA3C4C29B}">
      <dgm:prSet/>
      <dgm:spPr/>
      <dgm:t>
        <a:bodyPr/>
        <a:lstStyle/>
        <a:p>
          <a:endParaRPr lang="en-US"/>
        </a:p>
      </dgm:t>
    </dgm:pt>
    <dgm:pt modelId="{435892F9-5935-4177-A3B6-500173BE4AF1}" type="sibTrans" cxnId="{DE7C2C87-96A0-4724-BA23-E15FA3C4C29B}">
      <dgm:prSet/>
      <dgm:spPr/>
      <dgm:t>
        <a:bodyPr/>
        <a:lstStyle/>
        <a:p>
          <a:endParaRPr lang="en-US"/>
        </a:p>
      </dgm:t>
    </dgm:pt>
    <dgm:pt modelId="{73BEBE99-1C6A-416D-A01A-A5A99E3FDB51}">
      <dgm:prSet custT="1"/>
      <dgm:spPr/>
      <dgm:t>
        <a:bodyPr/>
        <a:lstStyle/>
        <a:p>
          <a:pPr>
            <a:lnSpc>
              <a:spcPct val="100000"/>
            </a:lnSpc>
            <a:defRPr b="1"/>
          </a:pPr>
          <a:r>
            <a:rPr lang="en-US" sz="1800" dirty="0">
              <a:latin typeface="Calibri" panose="020F0502020204030204" pitchFamily="34" charset="0"/>
              <a:cs typeface="Calibri" panose="020F0502020204030204" pitchFamily="34" charset="0"/>
            </a:rPr>
            <a:t>Existing Equipment &amp; Furniture</a:t>
          </a:r>
        </a:p>
      </dgm:t>
    </dgm:pt>
    <dgm:pt modelId="{0E0B20EF-863B-4BA6-8BFE-3EB3CBC9BD03}" type="parTrans" cxnId="{5F6DC500-A364-4737-8E16-A6A7828C0829}">
      <dgm:prSet/>
      <dgm:spPr/>
      <dgm:t>
        <a:bodyPr/>
        <a:lstStyle/>
        <a:p>
          <a:endParaRPr lang="en-US"/>
        </a:p>
      </dgm:t>
    </dgm:pt>
    <dgm:pt modelId="{C1F6F77F-AAA2-43DA-9E0A-1A60CE9560A7}" type="sibTrans" cxnId="{5F6DC500-A364-4737-8E16-A6A7828C0829}">
      <dgm:prSet/>
      <dgm:spPr/>
      <dgm:t>
        <a:bodyPr/>
        <a:lstStyle/>
        <a:p>
          <a:endParaRPr lang="en-US"/>
        </a:p>
      </dgm:t>
    </dgm:pt>
    <dgm:pt modelId="{4B83C149-BAC9-4D5B-AD04-36A82B3DBB36}">
      <dgm:prSet custT="1"/>
      <dgm:spPr/>
      <dgm:t>
        <a:bodyPr/>
        <a:lstStyle/>
        <a:p>
          <a:pPr>
            <a:lnSpc>
              <a:spcPct val="100000"/>
            </a:lnSpc>
            <a:defRPr b="1"/>
          </a:pPr>
          <a:r>
            <a:rPr lang="en-US" sz="1800" dirty="0">
              <a:latin typeface="Calibri" panose="020F0502020204030204" pitchFamily="34" charset="0"/>
              <a:cs typeface="Calibri" panose="020F0502020204030204" pitchFamily="34" charset="0"/>
            </a:rPr>
            <a:t>Moving Costs</a:t>
          </a:r>
        </a:p>
      </dgm:t>
    </dgm:pt>
    <dgm:pt modelId="{31FE3C6D-CAF4-4E84-9C59-4EC522D17CF3}" type="parTrans" cxnId="{4B2AE779-91EC-4222-982C-B86FA223392F}">
      <dgm:prSet/>
      <dgm:spPr/>
      <dgm:t>
        <a:bodyPr/>
        <a:lstStyle/>
        <a:p>
          <a:endParaRPr lang="en-US"/>
        </a:p>
      </dgm:t>
    </dgm:pt>
    <dgm:pt modelId="{D99EF252-6F80-4B13-8E5C-3B0057415FA2}" type="sibTrans" cxnId="{4B2AE779-91EC-4222-982C-B86FA223392F}">
      <dgm:prSet/>
      <dgm:spPr/>
      <dgm:t>
        <a:bodyPr/>
        <a:lstStyle/>
        <a:p>
          <a:endParaRPr lang="en-US"/>
        </a:p>
      </dgm:t>
    </dgm:pt>
    <dgm:pt modelId="{F55C1286-4DF4-4E92-BA51-A965892D3E02}">
      <dgm:prSet custT="1"/>
      <dgm:spPr/>
      <dgm:t>
        <a:bodyPr/>
        <a:lstStyle/>
        <a:p>
          <a:pPr>
            <a:lnSpc>
              <a:spcPct val="100000"/>
            </a:lnSpc>
          </a:pPr>
          <a:r>
            <a:rPr lang="en-US" sz="1600" dirty="0">
              <a:latin typeface="Calibri" panose="020F0502020204030204" pitchFamily="34" charset="0"/>
              <a:cs typeface="Calibri" panose="020F0502020204030204" pitchFamily="34" charset="0"/>
            </a:rPr>
            <a:t>Relocating</a:t>
          </a:r>
        </a:p>
      </dgm:t>
    </dgm:pt>
    <dgm:pt modelId="{296AD021-6C23-45E7-AC9A-7C8FD874D6A7}" type="parTrans" cxnId="{E617EA17-9C1A-4AD2-9B20-2A2721C8CC9C}">
      <dgm:prSet/>
      <dgm:spPr/>
      <dgm:t>
        <a:bodyPr/>
        <a:lstStyle/>
        <a:p>
          <a:endParaRPr lang="en-US"/>
        </a:p>
      </dgm:t>
    </dgm:pt>
    <dgm:pt modelId="{1C2DC6F2-69C5-46FC-A482-6DE0ED84E470}" type="sibTrans" cxnId="{E617EA17-9C1A-4AD2-9B20-2A2721C8CC9C}">
      <dgm:prSet/>
      <dgm:spPr/>
      <dgm:t>
        <a:bodyPr/>
        <a:lstStyle/>
        <a:p>
          <a:endParaRPr lang="en-US"/>
        </a:p>
      </dgm:t>
    </dgm:pt>
    <dgm:pt modelId="{DF75996E-0D68-4A5F-94D1-5C8AD6F87E25}">
      <dgm:prSet custT="1"/>
      <dgm:spPr/>
      <dgm:t>
        <a:bodyPr/>
        <a:lstStyle/>
        <a:p>
          <a:pPr>
            <a:lnSpc>
              <a:spcPct val="100000"/>
            </a:lnSpc>
          </a:pPr>
          <a:r>
            <a:rPr lang="en-US" sz="1600" dirty="0">
              <a:latin typeface="Calibri" panose="020F0502020204030204" pitchFamily="34" charset="0"/>
              <a:cs typeface="Calibri" panose="020F0502020204030204" pitchFamily="34" charset="0"/>
            </a:rPr>
            <a:t>Renovations - this may include moving furniture</a:t>
          </a:r>
        </a:p>
      </dgm:t>
    </dgm:pt>
    <dgm:pt modelId="{C7725E32-9735-4EC5-AC33-7F51E56B1180}" type="parTrans" cxnId="{96BB85A2-F1BA-4EC8-9814-47E340C91547}">
      <dgm:prSet/>
      <dgm:spPr/>
      <dgm:t>
        <a:bodyPr/>
        <a:lstStyle/>
        <a:p>
          <a:endParaRPr lang="en-US"/>
        </a:p>
      </dgm:t>
    </dgm:pt>
    <dgm:pt modelId="{4C550B62-DD4F-460D-8F43-E458CCB4D882}" type="sibTrans" cxnId="{96BB85A2-F1BA-4EC8-9814-47E340C91547}">
      <dgm:prSet/>
      <dgm:spPr/>
      <dgm:t>
        <a:bodyPr/>
        <a:lstStyle/>
        <a:p>
          <a:endParaRPr lang="en-US"/>
        </a:p>
      </dgm:t>
    </dgm:pt>
    <dgm:pt modelId="{B53E5C6C-1518-42FA-BE8E-8C286129BCA8}">
      <dgm:prSet custT="1"/>
      <dgm:spPr/>
      <dgm:t>
        <a:bodyPr/>
        <a:lstStyle/>
        <a:p>
          <a:pPr>
            <a:lnSpc>
              <a:spcPct val="100000"/>
            </a:lnSpc>
            <a:defRPr b="1"/>
          </a:pPr>
          <a:r>
            <a:rPr lang="en-US" sz="1800" dirty="0">
              <a:latin typeface="Calibri" panose="020F0502020204030204" pitchFamily="34" charset="0"/>
              <a:cs typeface="Calibri" panose="020F0502020204030204" pitchFamily="34" charset="0"/>
            </a:rPr>
            <a:t>Telephone &amp; Data Costs</a:t>
          </a:r>
        </a:p>
      </dgm:t>
    </dgm:pt>
    <dgm:pt modelId="{60C18DC5-5864-4339-B7B8-A2C03664295C}" type="parTrans" cxnId="{C5355C90-08D0-4C1A-B713-B8693385EFF7}">
      <dgm:prSet/>
      <dgm:spPr/>
      <dgm:t>
        <a:bodyPr/>
        <a:lstStyle/>
        <a:p>
          <a:endParaRPr lang="en-US"/>
        </a:p>
      </dgm:t>
    </dgm:pt>
    <dgm:pt modelId="{6A32C570-4F30-402B-BAC7-7EADD18AB50F}" type="sibTrans" cxnId="{C5355C90-08D0-4C1A-B713-B8693385EFF7}">
      <dgm:prSet/>
      <dgm:spPr/>
      <dgm:t>
        <a:bodyPr/>
        <a:lstStyle/>
        <a:p>
          <a:endParaRPr lang="en-US"/>
        </a:p>
      </dgm:t>
    </dgm:pt>
    <dgm:pt modelId="{43A479AC-6160-42E3-864E-77D8EF4D5DAF}">
      <dgm:prSet custT="1"/>
      <dgm:spPr/>
      <dgm:t>
        <a:bodyPr/>
        <a:lstStyle/>
        <a:p>
          <a:pPr>
            <a:lnSpc>
              <a:spcPct val="100000"/>
            </a:lnSpc>
          </a:pPr>
          <a:r>
            <a:rPr lang="en-US" sz="1600" dirty="0">
              <a:latin typeface="Calibri" panose="020F0502020204030204" pitchFamily="34" charset="0"/>
              <a:cs typeface="Calibri" panose="020F0502020204030204" pitchFamily="34" charset="0"/>
            </a:rPr>
            <a:t>Installation AND Ongoing Costs</a:t>
          </a:r>
        </a:p>
      </dgm:t>
    </dgm:pt>
    <dgm:pt modelId="{DCDD84DA-EEBC-476D-8DBC-B77836703037}" type="parTrans" cxnId="{1C582C06-B03B-404F-847B-E0AAF2BDA7AE}">
      <dgm:prSet/>
      <dgm:spPr/>
      <dgm:t>
        <a:bodyPr/>
        <a:lstStyle/>
        <a:p>
          <a:endParaRPr lang="en-US"/>
        </a:p>
      </dgm:t>
    </dgm:pt>
    <dgm:pt modelId="{D700FDF9-D5C4-499A-9C07-2B30FD370FFE}" type="sibTrans" cxnId="{1C582C06-B03B-404F-847B-E0AAF2BDA7AE}">
      <dgm:prSet/>
      <dgm:spPr/>
      <dgm:t>
        <a:bodyPr/>
        <a:lstStyle/>
        <a:p>
          <a:endParaRPr lang="en-US"/>
        </a:p>
      </dgm:t>
    </dgm:pt>
    <dgm:pt modelId="{EE131C51-8B93-45C3-8BF3-D3B03A12D596}">
      <dgm:prSet custT="1"/>
      <dgm:spPr/>
      <dgm:t>
        <a:bodyPr/>
        <a:lstStyle/>
        <a:p>
          <a:pPr>
            <a:lnSpc>
              <a:spcPct val="100000"/>
            </a:lnSpc>
          </a:pPr>
          <a:r>
            <a:rPr lang="en-US" sz="1600" dirty="0">
              <a:latin typeface="Calibri" panose="020F0502020204030204" pitchFamily="34" charset="0"/>
              <a:cs typeface="Calibri" panose="020F0502020204030204" pitchFamily="34" charset="0"/>
            </a:rPr>
            <a:t>May not always work in your new space</a:t>
          </a:r>
        </a:p>
      </dgm:t>
    </dgm:pt>
    <dgm:pt modelId="{1D2457E8-E2F6-420B-989A-FC2B508E0909}" type="parTrans" cxnId="{6AE297F4-4567-47F1-8A85-EBB7BB30BD17}">
      <dgm:prSet/>
      <dgm:spPr/>
      <dgm:t>
        <a:bodyPr/>
        <a:lstStyle/>
        <a:p>
          <a:endParaRPr lang="en-US"/>
        </a:p>
      </dgm:t>
    </dgm:pt>
    <dgm:pt modelId="{A44DFAB2-6B8D-458B-803C-46CD7882F107}" type="sibTrans" cxnId="{6AE297F4-4567-47F1-8A85-EBB7BB30BD17}">
      <dgm:prSet/>
      <dgm:spPr/>
      <dgm:t>
        <a:bodyPr/>
        <a:lstStyle/>
        <a:p>
          <a:endParaRPr lang="en-US"/>
        </a:p>
      </dgm:t>
    </dgm:pt>
    <dgm:pt modelId="{D2006E44-9168-4BF5-B10F-F908D9401388}">
      <dgm:prSet custT="1"/>
      <dgm:spPr/>
      <dgm:t>
        <a:bodyPr/>
        <a:lstStyle/>
        <a:p>
          <a:pPr>
            <a:lnSpc>
              <a:spcPct val="100000"/>
            </a:lnSpc>
          </a:pPr>
          <a:r>
            <a:rPr lang="en-US" sz="1600" dirty="0">
              <a:latin typeface="Calibri" panose="020F0502020204030204" pitchFamily="34" charset="0"/>
              <a:cs typeface="Calibri" panose="020F0502020204030204" pitchFamily="34" charset="0"/>
            </a:rPr>
            <a:t>Relocations, Expansions</a:t>
          </a:r>
        </a:p>
      </dgm:t>
    </dgm:pt>
    <dgm:pt modelId="{A7615C09-6DE1-4830-B718-0A6A287E508F}" type="parTrans" cxnId="{85466A74-BE7A-4481-BDB4-CF5960E4C5AB}">
      <dgm:prSet/>
      <dgm:spPr/>
      <dgm:t>
        <a:bodyPr/>
        <a:lstStyle/>
        <a:p>
          <a:endParaRPr lang="en-US"/>
        </a:p>
      </dgm:t>
    </dgm:pt>
    <dgm:pt modelId="{147F40E1-1CED-4AB6-B07F-F8B54ADA6E66}" type="sibTrans" cxnId="{85466A74-BE7A-4481-BDB4-CF5960E4C5AB}">
      <dgm:prSet/>
      <dgm:spPr/>
      <dgm:t>
        <a:bodyPr/>
        <a:lstStyle/>
        <a:p>
          <a:endParaRPr lang="en-US"/>
        </a:p>
      </dgm:t>
    </dgm:pt>
    <dgm:pt modelId="{0DA374A9-B700-486F-AFCF-BBD578B983D7}">
      <dgm:prSet custT="1"/>
      <dgm:spPr/>
      <dgm:t>
        <a:bodyPr/>
        <a:lstStyle/>
        <a:p>
          <a:pPr>
            <a:lnSpc>
              <a:spcPct val="100000"/>
            </a:lnSpc>
          </a:pPr>
          <a:r>
            <a:rPr lang="en-US" sz="1600" dirty="0">
              <a:latin typeface="Calibri" panose="020F0502020204030204" pitchFamily="34" charset="0"/>
              <a:cs typeface="Calibri" panose="020F0502020204030204" pitchFamily="34" charset="0"/>
            </a:rPr>
            <a:t>Additional Staff</a:t>
          </a:r>
        </a:p>
      </dgm:t>
    </dgm:pt>
    <dgm:pt modelId="{F46D5461-125B-410E-A44E-FBD9A6FAA9BA}" type="parTrans" cxnId="{34825B2F-3340-4163-8D11-E636DB6B639D}">
      <dgm:prSet/>
      <dgm:spPr/>
      <dgm:t>
        <a:bodyPr/>
        <a:lstStyle/>
        <a:p>
          <a:endParaRPr lang="en-US"/>
        </a:p>
      </dgm:t>
    </dgm:pt>
    <dgm:pt modelId="{8F6B87A0-F9C9-43AA-AB8D-CBEE1A979CF4}" type="sibTrans" cxnId="{34825B2F-3340-4163-8D11-E636DB6B639D}">
      <dgm:prSet/>
      <dgm:spPr/>
      <dgm:t>
        <a:bodyPr/>
        <a:lstStyle/>
        <a:p>
          <a:endParaRPr lang="en-US"/>
        </a:p>
      </dgm:t>
    </dgm:pt>
    <dgm:pt modelId="{BDBDDBA2-B2FB-49E9-BBE8-08DC1431FB07}" type="pres">
      <dgm:prSet presAssocID="{36DEA39D-C98F-4EF2-B036-04671EE96AAE}" presName="root" presStyleCnt="0">
        <dgm:presLayoutVars>
          <dgm:dir/>
          <dgm:resizeHandles val="exact"/>
        </dgm:presLayoutVars>
      </dgm:prSet>
      <dgm:spPr/>
    </dgm:pt>
    <dgm:pt modelId="{E9DD831A-6D9F-4EC1-9E31-F71285523103}" type="pres">
      <dgm:prSet presAssocID="{399432CC-8170-4E66-B2EC-A2A18A94DD3B}" presName="compNode" presStyleCnt="0"/>
      <dgm:spPr/>
    </dgm:pt>
    <dgm:pt modelId="{3B7DE72C-4BB3-4A62-955F-1C1B9A721AD6}" type="pres">
      <dgm:prSet presAssocID="{399432CC-8170-4E66-B2EC-A2A18A94DD3B}" presName="iconRect" presStyleLbl="node1" presStyleIdx="0" presStyleCnt="4" custLinFactNeighborX="84096" custLinFactNeighborY="-4865"/>
      <dgm:spPr>
        <a:blipFill rotWithShape="1">
          <a:blip xmlns:r="http://schemas.openxmlformats.org/officeDocument/2006/relationships" r:embed="rId1"/>
          <a:srcRect/>
          <a:stretch>
            <a:fillRect l="-27000" r="-27000"/>
          </a:stretch>
        </a:blipFill>
      </dgm:spPr>
      <dgm:extLst>
        <a:ext uri="{E40237B7-FDA0-4F09-8148-C483321AD2D9}">
          <dgm14:cNvPr xmlns:dgm14="http://schemas.microsoft.com/office/drawing/2010/diagram" id="0" name="" descr="Checkmark"/>
        </a:ext>
      </dgm:extLst>
    </dgm:pt>
    <dgm:pt modelId="{F0AD9603-FA42-464F-AA00-370999268825}" type="pres">
      <dgm:prSet presAssocID="{399432CC-8170-4E66-B2EC-A2A18A94DD3B}" presName="iconSpace" presStyleCnt="0"/>
      <dgm:spPr/>
    </dgm:pt>
    <dgm:pt modelId="{ADBFB33C-4891-4A59-BDA3-311DAB8696F1}" type="pres">
      <dgm:prSet presAssocID="{399432CC-8170-4E66-B2EC-A2A18A94DD3B}" presName="parTx" presStyleLbl="revTx" presStyleIdx="0" presStyleCnt="8" custLinFactNeighborY="49">
        <dgm:presLayoutVars>
          <dgm:chMax val="0"/>
          <dgm:chPref val="0"/>
        </dgm:presLayoutVars>
      </dgm:prSet>
      <dgm:spPr/>
    </dgm:pt>
    <dgm:pt modelId="{C2EC199B-7F8C-4881-A033-3644C1FD3D44}" type="pres">
      <dgm:prSet presAssocID="{399432CC-8170-4E66-B2EC-A2A18A94DD3B}" presName="txSpace" presStyleCnt="0"/>
      <dgm:spPr/>
    </dgm:pt>
    <dgm:pt modelId="{9F45D96B-2274-4743-AA5E-DCBCEF812172}" type="pres">
      <dgm:prSet presAssocID="{399432CC-8170-4E66-B2EC-A2A18A94DD3B}" presName="desTx" presStyleLbl="revTx" presStyleIdx="1" presStyleCnt="8" custLinFactNeighborY="35">
        <dgm:presLayoutVars/>
      </dgm:prSet>
      <dgm:spPr/>
    </dgm:pt>
    <dgm:pt modelId="{DC6DDCDE-C7C8-4659-AB48-1D4FBF1D0A0F}" type="pres">
      <dgm:prSet presAssocID="{82B4D37B-E60C-442D-8062-AD988D543B98}" presName="sibTrans" presStyleCnt="0"/>
      <dgm:spPr/>
    </dgm:pt>
    <dgm:pt modelId="{1EE45093-285D-4363-9BC9-416641956515}" type="pres">
      <dgm:prSet presAssocID="{73BEBE99-1C6A-416D-A01A-A5A99E3FDB51}" presName="compNode" presStyleCnt="0"/>
      <dgm:spPr/>
    </dgm:pt>
    <dgm:pt modelId="{0D0AD59A-E09B-40F3-BA97-150833092F73}" type="pres">
      <dgm:prSet presAssocID="{73BEBE99-1C6A-416D-A01A-A5A99E3FDB51}" presName="iconRect" presStyleLbl="node1" presStyleIdx="1" presStyleCnt="4" custLinFactNeighborX="85760" custLinFactNeighborY="-4865"/>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Building"/>
        </a:ext>
      </dgm:extLst>
    </dgm:pt>
    <dgm:pt modelId="{FDBAB746-92FD-4136-8A3B-ECDC4930BBC2}" type="pres">
      <dgm:prSet presAssocID="{73BEBE99-1C6A-416D-A01A-A5A99E3FDB51}" presName="iconSpace" presStyleCnt="0"/>
      <dgm:spPr/>
    </dgm:pt>
    <dgm:pt modelId="{061892AD-8424-4B26-AA44-03AF7F8F0C44}" type="pres">
      <dgm:prSet presAssocID="{73BEBE99-1C6A-416D-A01A-A5A99E3FDB51}" presName="parTx" presStyleLbl="revTx" presStyleIdx="2" presStyleCnt="8" custLinFactNeighborX="-301" custLinFactNeighborY="4790">
        <dgm:presLayoutVars>
          <dgm:chMax val="0"/>
          <dgm:chPref val="0"/>
        </dgm:presLayoutVars>
      </dgm:prSet>
      <dgm:spPr/>
    </dgm:pt>
    <dgm:pt modelId="{61F141BF-9E55-49FE-A8F1-A9F20869707D}" type="pres">
      <dgm:prSet presAssocID="{73BEBE99-1C6A-416D-A01A-A5A99E3FDB51}" presName="txSpace" presStyleCnt="0"/>
      <dgm:spPr/>
    </dgm:pt>
    <dgm:pt modelId="{4888F082-159E-4F89-85B2-C3263A72F91B}" type="pres">
      <dgm:prSet presAssocID="{73BEBE99-1C6A-416D-A01A-A5A99E3FDB51}" presName="desTx" presStyleLbl="revTx" presStyleIdx="3" presStyleCnt="8" custLinFactNeighborX="1815" custLinFactNeighborY="3823">
        <dgm:presLayoutVars/>
      </dgm:prSet>
      <dgm:spPr/>
    </dgm:pt>
    <dgm:pt modelId="{A93E3F6A-D29A-4F01-8472-1A715C4A57F2}" type="pres">
      <dgm:prSet presAssocID="{C1F6F77F-AAA2-43DA-9E0A-1A60CE9560A7}" presName="sibTrans" presStyleCnt="0"/>
      <dgm:spPr/>
    </dgm:pt>
    <dgm:pt modelId="{13EA5766-3FB4-4A93-905E-4AAF82A19345}" type="pres">
      <dgm:prSet presAssocID="{4B83C149-BAC9-4D5B-AD04-36A82B3DBB36}" presName="compNode" presStyleCnt="0"/>
      <dgm:spPr/>
    </dgm:pt>
    <dgm:pt modelId="{679FEC1A-58C4-4F51-9D39-E7F88EE95D9A}" type="pres">
      <dgm:prSet presAssocID="{4B83C149-BAC9-4D5B-AD04-36A82B3DBB36}" presName="iconRect" presStyleLbl="node1" presStyleIdx="2" presStyleCnt="4" custLinFactNeighborX="87423" custLinFactNeighborY="-11852"/>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Suburban scene"/>
        </a:ext>
      </dgm:extLst>
    </dgm:pt>
    <dgm:pt modelId="{44CE6D64-D1B2-4378-9576-42B8656DF743}" type="pres">
      <dgm:prSet presAssocID="{4B83C149-BAC9-4D5B-AD04-36A82B3DBB36}" presName="iconSpace" presStyleCnt="0"/>
      <dgm:spPr/>
    </dgm:pt>
    <dgm:pt modelId="{6023B17A-7087-4177-BC54-AE97A5D50DD4}" type="pres">
      <dgm:prSet presAssocID="{4B83C149-BAC9-4D5B-AD04-36A82B3DBB36}" presName="parTx" presStyleLbl="revTx" presStyleIdx="4" presStyleCnt="8" custLinFactNeighborX="-2743" custLinFactNeighborY="4790">
        <dgm:presLayoutVars>
          <dgm:chMax val="0"/>
          <dgm:chPref val="0"/>
        </dgm:presLayoutVars>
      </dgm:prSet>
      <dgm:spPr/>
    </dgm:pt>
    <dgm:pt modelId="{984EF12B-7D9B-48CF-9C6A-FC84184A10AE}" type="pres">
      <dgm:prSet presAssocID="{4B83C149-BAC9-4D5B-AD04-36A82B3DBB36}" presName="txSpace" presStyleCnt="0"/>
      <dgm:spPr/>
    </dgm:pt>
    <dgm:pt modelId="{EAB2D412-9ADA-46FB-A06F-38C70ACCE87C}" type="pres">
      <dgm:prSet presAssocID="{4B83C149-BAC9-4D5B-AD04-36A82B3DBB36}" presName="desTx" presStyleLbl="revTx" presStyleIdx="5" presStyleCnt="8" custLinFactNeighborX="-3" custLinFactNeighborY="3467">
        <dgm:presLayoutVars/>
      </dgm:prSet>
      <dgm:spPr/>
    </dgm:pt>
    <dgm:pt modelId="{45E36BFB-E340-4D10-96C9-73012C5DB819}" type="pres">
      <dgm:prSet presAssocID="{D99EF252-6F80-4B13-8E5C-3B0057415FA2}" presName="sibTrans" presStyleCnt="0"/>
      <dgm:spPr/>
    </dgm:pt>
    <dgm:pt modelId="{5C4EA8FA-B4A5-4EBA-90F9-D3ECD4CE148B}" type="pres">
      <dgm:prSet presAssocID="{B53E5C6C-1518-42FA-BE8E-8C286129BCA8}" presName="compNode" presStyleCnt="0"/>
      <dgm:spPr/>
    </dgm:pt>
    <dgm:pt modelId="{99735A6A-C0EA-47DA-9618-AEC94CB5E9DE}" type="pres">
      <dgm:prSet presAssocID="{B53E5C6C-1518-42FA-BE8E-8C286129BCA8}" presName="iconRect" presStyleLbl="node1" presStyleIdx="3" presStyleCnt="4" custLinFactNeighborX="76592" custLinFactNeighborY="-15853"/>
      <dgm:spPr>
        <a:blipFill>
          <a:blip xmlns:r="http://schemas.openxmlformats.org/officeDocument/2006/relationships" r:embed="rId6">
            <a:extLst>
              <a:ext uri="{96DAC541-7B7A-43D3-8B79-37D633B846F1}">
                <asvg:svgBlip xmlns:asvg="http://schemas.microsoft.com/office/drawing/2016/SVG/main" r:embed="rId7"/>
              </a:ext>
            </a:extLst>
          </a:blip>
          <a:srcRect/>
          <a:stretch>
            <a:fillRect/>
          </a:stretch>
        </a:blipFill>
      </dgm:spPr>
      <dgm:extLst>
        <a:ext uri="{E40237B7-FDA0-4F09-8148-C483321AD2D9}">
          <dgm14:cNvPr xmlns:dgm14="http://schemas.microsoft.com/office/drawing/2010/diagram" id="0" name="" descr="Speaker phone with solid fill"/>
        </a:ext>
      </dgm:extLst>
    </dgm:pt>
    <dgm:pt modelId="{0675008A-B16A-4DE7-954E-4210E3BFAC6B}" type="pres">
      <dgm:prSet presAssocID="{B53E5C6C-1518-42FA-BE8E-8C286129BCA8}" presName="iconSpace" presStyleCnt="0"/>
      <dgm:spPr/>
    </dgm:pt>
    <dgm:pt modelId="{DAFBC093-DE01-461E-B0F8-C4C0E6422AFD}" type="pres">
      <dgm:prSet presAssocID="{B53E5C6C-1518-42FA-BE8E-8C286129BCA8}" presName="parTx" presStyleLbl="revTx" presStyleIdx="6" presStyleCnt="8" custLinFactNeighborX="28" custLinFactNeighborY="3698">
        <dgm:presLayoutVars>
          <dgm:chMax val="0"/>
          <dgm:chPref val="0"/>
        </dgm:presLayoutVars>
      </dgm:prSet>
      <dgm:spPr/>
    </dgm:pt>
    <dgm:pt modelId="{BAA0AAD7-686B-4E1F-967C-EDC44006840D}" type="pres">
      <dgm:prSet presAssocID="{B53E5C6C-1518-42FA-BE8E-8C286129BCA8}" presName="txSpace" presStyleCnt="0"/>
      <dgm:spPr/>
    </dgm:pt>
    <dgm:pt modelId="{ED3CBDE0-A884-464C-A446-890FEA105BC0}" type="pres">
      <dgm:prSet presAssocID="{B53E5C6C-1518-42FA-BE8E-8C286129BCA8}" presName="desTx" presStyleLbl="revTx" presStyleIdx="7" presStyleCnt="8" custLinFactNeighborX="-1574" custLinFactNeighborY="7911">
        <dgm:presLayoutVars/>
      </dgm:prSet>
      <dgm:spPr/>
    </dgm:pt>
  </dgm:ptLst>
  <dgm:cxnLst>
    <dgm:cxn modelId="{5F6DC500-A364-4737-8E16-A6A7828C0829}" srcId="{36DEA39D-C98F-4EF2-B036-04671EE96AAE}" destId="{73BEBE99-1C6A-416D-A01A-A5A99E3FDB51}" srcOrd="1" destOrd="0" parTransId="{0E0B20EF-863B-4BA6-8BFE-3EB3CBC9BD03}" sibTransId="{C1F6F77F-AAA2-43DA-9E0A-1A60CE9560A7}"/>
    <dgm:cxn modelId="{1C582C06-B03B-404F-847B-E0AAF2BDA7AE}" srcId="{B53E5C6C-1518-42FA-BE8E-8C286129BCA8}" destId="{43A479AC-6160-42E3-864E-77D8EF4D5DAF}" srcOrd="2" destOrd="0" parTransId="{DCDD84DA-EEBC-476D-8DBC-B77836703037}" sibTransId="{D700FDF9-D5C4-499A-9C07-2B30FD370FFE}"/>
    <dgm:cxn modelId="{E617EA17-9C1A-4AD2-9B20-2A2721C8CC9C}" srcId="{4B83C149-BAC9-4D5B-AD04-36A82B3DBB36}" destId="{F55C1286-4DF4-4E92-BA51-A965892D3E02}" srcOrd="0" destOrd="0" parTransId="{296AD021-6C23-45E7-AC9A-7C8FD874D6A7}" sibTransId="{1C2DC6F2-69C5-46FC-A482-6DE0ED84E470}"/>
    <dgm:cxn modelId="{A2028028-4C40-4B4E-AC86-2A8A49CE3D72}" type="presOf" srcId="{F55C1286-4DF4-4E92-BA51-A965892D3E02}" destId="{EAB2D412-9ADA-46FB-A06F-38C70ACCE87C}" srcOrd="0" destOrd="0" presId="urn:microsoft.com/office/officeart/2018/2/layout/IconLabelDescriptionList"/>
    <dgm:cxn modelId="{67F8CD2D-6B58-43AF-A3AC-A55B73D54DB3}" type="presOf" srcId="{6F53A2B7-D4EE-46D1-8880-0CFFCBBB1DED}" destId="{9F45D96B-2274-4743-AA5E-DCBCEF812172}" srcOrd="0" destOrd="0" presId="urn:microsoft.com/office/officeart/2018/2/layout/IconLabelDescriptionList"/>
    <dgm:cxn modelId="{34825B2F-3340-4163-8D11-E636DB6B639D}" srcId="{B53E5C6C-1518-42FA-BE8E-8C286129BCA8}" destId="{0DA374A9-B700-486F-AFCF-BBD578B983D7}" srcOrd="1" destOrd="0" parTransId="{F46D5461-125B-410E-A44E-FBD9A6FAA9BA}" sibTransId="{8F6B87A0-F9C9-43AA-AB8D-CBEE1A979CF4}"/>
    <dgm:cxn modelId="{B4D4AE31-8CD8-46BB-B6DD-466DA33BBF82}" srcId="{36DEA39D-C98F-4EF2-B036-04671EE96AAE}" destId="{399432CC-8170-4E66-B2EC-A2A18A94DD3B}" srcOrd="0" destOrd="0" parTransId="{5CE13269-5C87-40F2-B9C9-1B7808C05DE0}" sibTransId="{82B4D37B-E60C-442D-8062-AD988D543B98}"/>
    <dgm:cxn modelId="{F4A9A434-BFD4-4AE4-85AA-A564DDC82CE6}" type="presOf" srcId="{399432CC-8170-4E66-B2EC-A2A18A94DD3B}" destId="{ADBFB33C-4891-4A59-BDA3-311DAB8696F1}" srcOrd="0" destOrd="0" presId="urn:microsoft.com/office/officeart/2018/2/layout/IconLabelDescriptionList"/>
    <dgm:cxn modelId="{EDA9E264-F468-4EB0-8544-26FDBDB0E1B7}" type="presOf" srcId="{36DEA39D-C98F-4EF2-B036-04671EE96AAE}" destId="{BDBDDBA2-B2FB-49E9-BBE8-08DC1431FB07}" srcOrd="0" destOrd="0" presId="urn:microsoft.com/office/officeart/2018/2/layout/IconLabelDescriptionList"/>
    <dgm:cxn modelId="{4A5FCB69-8A7A-4208-9D32-2B5300D0A31D}" type="presOf" srcId="{B53E5C6C-1518-42FA-BE8E-8C286129BCA8}" destId="{DAFBC093-DE01-461E-B0F8-C4C0E6422AFD}" srcOrd="0" destOrd="0" presId="urn:microsoft.com/office/officeart/2018/2/layout/IconLabelDescriptionList"/>
    <dgm:cxn modelId="{742AD84F-8B6E-48ED-A87D-D1E7DDE5BE65}" type="presOf" srcId="{0DA374A9-B700-486F-AFCF-BBD578B983D7}" destId="{ED3CBDE0-A884-464C-A446-890FEA105BC0}" srcOrd="0" destOrd="1" presId="urn:microsoft.com/office/officeart/2018/2/layout/IconLabelDescriptionList"/>
    <dgm:cxn modelId="{8A490570-7805-4AE0-8A02-0C3313E092CF}" type="presOf" srcId="{EE131C51-8B93-45C3-8BF3-D3B03A12D596}" destId="{4888F082-159E-4F89-85B2-C3263A72F91B}" srcOrd="0" destOrd="0" presId="urn:microsoft.com/office/officeart/2018/2/layout/IconLabelDescriptionList"/>
    <dgm:cxn modelId="{85466A74-BE7A-4481-BDB4-CF5960E4C5AB}" srcId="{B53E5C6C-1518-42FA-BE8E-8C286129BCA8}" destId="{D2006E44-9168-4BF5-B10F-F908D9401388}" srcOrd="0" destOrd="0" parTransId="{A7615C09-6DE1-4830-B718-0A6A287E508F}" sibTransId="{147F40E1-1CED-4AB6-B07F-F8B54ADA6E66}"/>
    <dgm:cxn modelId="{4B2AE779-91EC-4222-982C-B86FA223392F}" srcId="{36DEA39D-C98F-4EF2-B036-04671EE96AAE}" destId="{4B83C149-BAC9-4D5B-AD04-36A82B3DBB36}" srcOrd="2" destOrd="0" parTransId="{31FE3C6D-CAF4-4E84-9C59-4EC522D17CF3}" sibTransId="{D99EF252-6F80-4B13-8E5C-3B0057415FA2}"/>
    <dgm:cxn modelId="{DE7C2C87-96A0-4724-BA23-E15FA3C4C29B}" srcId="{399432CC-8170-4E66-B2EC-A2A18A94DD3B}" destId="{6F53A2B7-D4EE-46D1-8880-0CFFCBBB1DED}" srcOrd="0" destOrd="0" parTransId="{899D2BCA-4A20-427F-AB61-F19CF3E4A6A4}" sibTransId="{435892F9-5935-4177-A3B6-500173BE4AF1}"/>
    <dgm:cxn modelId="{C5355C90-08D0-4C1A-B713-B8693385EFF7}" srcId="{36DEA39D-C98F-4EF2-B036-04671EE96AAE}" destId="{B53E5C6C-1518-42FA-BE8E-8C286129BCA8}" srcOrd="3" destOrd="0" parTransId="{60C18DC5-5864-4339-B7B8-A2C03664295C}" sibTransId="{6A32C570-4F30-402B-BAC7-7EADD18AB50F}"/>
    <dgm:cxn modelId="{F3F54697-B111-4A60-A121-D44936A6D74A}" type="presOf" srcId="{73BEBE99-1C6A-416D-A01A-A5A99E3FDB51}" destId="{061892AD-8424-4B26-AA44-03AF7F8F0C44}" srcOrd="0" destOrd="0" presId="urn:microsoft.com/office/officeart/2018/2/layout/IconLabelDescriptionList"/>
    <dgm:cxn modelId="{AF3BC89A-C0A6-403D-9DF4-98550D5B2450}" type="presOf" srcId="{4B83C149-BAC9-4D5B-AD04-36A82B3DBB36}" destId="{6023B17A-7087-4177-BC54-AE97A5D50DD4}" srcOrd="0" destOrd="0" presId="urn:microsoft.com/office/officeart/2018/2/layout/IconLabelDescriptionList"/>
    <dgm:cxn modelId="{96BB85A2-F1BA-4EC8-9814-47E340C91547}" srcId="{4B83C149-BAC9-4D5B-AD04-36A82B3DBB36}" destId="{DF75996E-0D68-4A5F-94D1-5C8AD6F87E25}" srcOrd="1" destOrd="0" parTransId="{C7725E32-9735-4EC5-AC33-7F51E56B1180}" sibTransId="{4C550B62-DD4F-460D-8F43-E458CCB4D882}"/>
    <dgm:cxn modelId="{4A7346AA-EBA7-4A28-BD2C-D6957E1D5E89}" type="presOf" srcId="{DF75996E-0D68-4A5F-94D1-5C8AD6F87E25}" destId="{EAB2D412-9ADA-46FB-A06F-38C70ACCE87C}" srcOrd="0" destOrd="1" presId="urn:microsoft.com/office/officeart/2018/2/layout/IconLabelDescriptionList"/>
    <dgm:cxn modelId="{A2C4DCAB-EA78-48C9-B0BA-9B64D2775AB0}" type="presOf" srcId="{D2006E44-9168-4BF5-B10F-F908D9401388}" destId="{ED3CBDE0-A884-464C-A446-890FEA105BC0}" srcOrd="0" destOrd="0" presId="urn:microsoft.com/office/officeart/2018/2/layout/IconLabelDescriptionList"/>
    <dgm:cxn modelId="{C3C5F7DE-25D9-4843-A86B-330CC61AF36D}" type="presOf" srcId="{43A479AC-6160-42E3-864E-77D8EF4D5DAF}" destId="{ED3CBDE0-A884-464C-A446-890FEA105BC0}" srcOrd="0" destOrd="2" presId="urn:microsoft.com/office/officeart/2018/2/layout/IconLabelDescriptionList"/>
    <dgm:cxn modelId="{6AE297F4-4567-47F1-8A85-EBB7BB30BD17}" srcId="{73BEBE99-1C6A-416D-A01A-A5A99E3FDB51}" destId="{EE131C51-8B93-45C3-8BF3-D3B03A12D596}" srcOrd="0" destOrd="0" parTransId="{1D2457E8-E2F6-420B-989A-FC2B508E0909}" sibTransId="{A44DFAB2-6B8D-458B-803C-46CD7882F107}"/>
    <dgm:cxn modelId="{FFFA0385-0BF5-4122-9261-B135B87D719D}" type="presParOf" srcId="{BDBDDBA2-B2FB-49E9-BBE8-08DC1431FB07}" destId="{E9DD831A-6D9F-4EC1-9E31-F71285523103}" srcOrd="0" destOrd="0" presId="urn:microsoft.com/office/officeart/2018/2/layout/IconLabelDescriptionList"/>
    <dgm:cxn modelId="{1C034B73-0A49-4559-81E8-B13B4B8A2794}" type="presParOf" srcId="{E9DD831A-6D9F-4EC1-9E31-F71285523103}" destId="{3B7DE72C-4BB3-4A62-955F-1C1B9A721AD6}" srcOrd="0" destOrd="0" presId="urn:microsoft.com/office/officeart/2018/2/layout/IconLabelDescriptionList"/>
    <dgm:cxn modelId="{3CF16D21-4C3B-46E6-B37D-6962A0DBCF81}" type="presParOf" srcId="{E9DD831A-6D9F-4EC1-9E31-F71285523103}" destId="{F0AD9603-FA42-464F-AA00-370999268825}" srcOrd="1" destOrd="0" presId="urn:microsoft.com/office/officeart/2018/2/layout/IconLabelDescriptionList"/>
    <dgm:cxn modelId="{CAB8FC6D-9749-49C8-AC4E-15CB79A80AF3}" type="presParOf" srcId="{E9DD831A-6D9F-4EC1-9E31-F71285523103}" destId="{ADBFB33C-4891-4A59-BDA3-311DAB8696F1}" srcOrd="2" destOrd="0" presId="urn:microsoft.com/office/officeart/2018/2/layout/IconLabelDescriptionList"/>
    <dgm:cxn modelId="{BF002714-2545-4C84-99A7-DDF0A7089EC6}" type="presParOf" srcId="{E9DD831A-6D9F-4EC1-9E31-F71285523103}" destId="{C2EC199B-7F8C-4881-A033-3644C1FD3D44}" srcOrd="3" destOrd="0" presId="urn:microsoft.com/office/officeart/2018/2/layout/IconLabelDescriptionList"/>
    <dgm:cxn modelId="{9F9F29CC-E87B-44A1-9C91-7CE2ACA8BB17}" type="presParOf" srcId="{E9DD831A-6D9F-4EC1-9E31-F71285523103}" destId="{9F45D96B-2274-4743-AA5E-DCBCEF812172}" srcOrd="4" destOrd="0" presId="urn:microsoft.com/office/officeart/2018/2/layout/IconLabelDescriptionList"/>
    <dgm:cxn modelId="{BB76162F-8D51-4C51-BDC2-6A56700D775B}" type="presParOf" srcId="{BDBDDBA2-B2FB-49E9-BBE8-08DC1431FB07}" destId="{DC6DDCDE-C7C8-4659-AB48-1D4FBF1D0A0F}" srcOrd="1" destOrd="0" presId="urn:microsoft.com/office/officeart/2018/2/layout/IconLabelDescriptionList"/>
    <dgm:cxn modelId="{C3ACEAC1-AB4C-454B-9FF7-31705799A443}" type="presParOf" srcId="{BDBDDBA2-B2FB-49E9-BBE8-08DC1431FB07}" destId="{1EE45093-285D-4363-9BC9-416641956515}" srcOrd="2" destOrd="0" presId="urn:microsoft.com/office/officeart/2018/2/layout/IconLabelDescriptionList"/>
    <dgm:cxn modelId="{332DC1D1-B2F4-40F5-9799-9F97F9591271}" type="presParOf" srcId="{1EE45093-285D-4363-9BC9-416641956515}" destId="{0D0AD59A-E09B-40F3-BA97-150833092F73}" srcOrd="0" destOrd="0" presId="urn:microsoft.com/office/officeart/2018/2/layout/IconLabelDescriptionList"/>
    <dgm:cxn modelId="{CB87721D-48C3-408C-A6A7-CA097AA467C6}" type="presParOf" srcId="{1EE45093-285D-4363-9BC9-416641956515}" destId="{FDBAB746-92FD-4136-8A3B-ECDC4930BBC2}" srcOrd="1" destOrd="0" presId="urn:microsoft.com/office/officeart/2018/2/layout/IconLabelDescriptionList"/>
    <dgm:cxn modelId="{BA819DA3-AE4C-4227-9F6E-AC4D5825357E}" type="presParOf" srcId="{1EE45093-285D-4363-9BC9-416641956515}" destId="{061892AD-8424-4B26-AA44-03AF7F8F0C44}" srcOrd="2" destOrd="0" presId="urn:microsoft.com/office/officeart/2018/2/layout/IconLabelDescriptionList"/>
    <dgm:cxn modelId="{BF3190B6-A476-438C-ABC6-9A77F7CE2DD6}" type="presParOf" srcId="{1EE45093-285D-4363-9BC9-416641956515}" destId="{61F141BF-9E55-49FE-A8F1-A9F20869707D}" srcOrd="3" destOrd="0" presId="urn:microsoft.com/office/officeart/2018/2/layout/IconLabelDescriptionList"/>
    <dgm:cxn modelId="{5A90F630-69C1-4E42-9004-F5FBAB209531}" type="presParOf" srcId="{1EE45093-285D-4363-9BC9-416641956515}" destId="{4888F082-159E-4F89-85B2-C3263A72F91B}" srcOrd="4" destOrd="0" presId="urn:microsoft.com/office/officeart/2018/2/layout/IconLabelDescriptionList"/>
    <dgm:cxn modelId="{48D7D248-149A-40ED-A33A-D9CE5661D7F0}" type="presParOf" srcId="{BDBDDBA2-B2FB-49E9-BBE8-08DC1431FB07}" destId="{A93E3F6A-D29A-4F01-8472-1A715C4A57F2}" srcOrd="3" destOrd="0" presId="urn:microsoft.com/office/officeart/2018/2/layout/IconLabelDescriptionList"/>
    <dgm:cxn modelId="{FFBCF5BC-DAF6-4782-99D0-320245A91C6B}" type="presParOf" srcId="{BDBDDBA2-B2FB-49E9-BBE8-08DC1431FB07}" destId="{13EA5766-3FB4-4A93-905E-4AAF82A19345}" srcOrd="4" destOrd="0" presId="urn:microsoft.com/office/officeart/2018/2/layout/IconLabelDescriptionList"/>
    <dgm:cxn modelId="{28D9F241-5322-4946-ACC0-AEA235809AD8}" type="presParOf" srcId="{13EA5766-3FB4-4A93-905E-4AAF82A19345}" destId="{679FEC1A-58C4-4F51-9D39-E7F88EE95D9A}" srcOrd="0" destOrd="0" presId="urn:microsoft.com/office/officeart/2018/2/layout/IconLabelDescriptionList"/>
    <dgm:cxn modelId="{B21F0C62-D821-4A3E-9E45-AC8D47F06661}" type="presParOf" srcId="{13EA5766-3FB4-4A93-905E-4AAF82A19345}" destId="{44CE6D64-D1B2-4378-9576-42B8656DF743}" srcOrd="1" destOrd="0" presId="urn:microsoft.com/office/officeart/2018/2/layout/IconLabelDescriptionList"/>
    <dgm:cxn modelId="{E4DAEB6E-F3D3-43D2-8BCB-9B57AF21C655}" type="presParOf" srcId="{13EA5766-3FB4-4A93-905E-4AAF82A19345}" destId="{6023B17A-7087-4177-BC54-AE97A5D50DD4}" srcOrd="2" destOrd="0" presId="urn:microsoft.com/office/officeart/2018/2/layout/IconLabelDescriptionList"/>
    <dgm:cxn modelId="{1B937498-8927-4D30-A329-E7466E6924C4}" type="presParOf" srcId="{13EA5766-3FB4-4A93-905E-4AAF82A19345}" destId="{984EF12B-7D9B-48CF-9C6A-FC84184A10AE}" srcOrd="3" destOrd="0" presId="urn:microsoft.com/office/officeart/2018/2/layout/IconLabelDescriptionList"/>
    <dgm:cxn modelId="{A414640F-D41A-43F9-87BD-4C8FA6CD6673}" type="presParOf" srcId="{13EA5766-3FB4-4A93-905E-4AAF82A19345}" destId="{EAB2D412-9ADA-46FB-A06F-38C70ACCE87C}" srcOrd="4" destOrd="0" presId="urn:microsoft.com/office/officeart/2018/2/layout/IconLabelDescriptionList"/>
    <dgm:cxn modelId="{8798F07A-DAD9-4B61-AD63-5DD9CA2ACFA6}" type="presParOf" srcId="{BDBDDBA2-B2FB-49E9-BBE8-08DC1431FB07}" destId="{45E36BFB-E340-4D10-96C9-73012C5DB819}" srcOrd="5" destOrd="0" presId="urn:microsoft.com/office/officeart/2018/2/layout/IconLabelDescriptionList"/>
    <dgm:cxn modelId="{7413EDBA-93C5-4984-A557-849CFF57296D}" type="presParOf" srcId="{BDBDDBA2-B2FB-49E9-BBE8-08DC1431FB07}" destId="{5C4EA8FA-B4A5-4EBA-90F9-D3ECD4CE148B}" srcOrd="6" destOrd="0" presId="urn:microsoft.com/office/officeart/2018/2/layout/IconLabelDescriptionList"/>
    <dgm:cxn modelId="{9056E203-91EC-4B73-8867-03C15A92AF62}" type="presParOf" srcId="{5C4EA8FA-B4A5-4EBA-90F9-D3ECD4CE148B}" destId="{99735A6A-C0EA-47DA-9618-AEC94CB5E9DE}" srcOrd="0" destOrd="0" presId="urn:microsoft.com/office/officeart/2018/2/layout/IconLabelDescriptionList"/>
    <dgm:cxn modelId="{B9FCE66D-8260-48CC-A956-6D86629D6937}" type="presParOf" srcId="{5C4EA8FA-B4A5-4EBA-90F9-D3ECD4CE148B}" destId="{0675008A-B16A-4DE7-954E-4210E3BFAC6B}" srcOrd="1" destOrd="0" presId="urn:microsoft.com/office/officeart/2018/2/layout/IconLabelDescriptionList"/>
    <dgm:cxn modelId="{A5A16B23-D390-4E45-AD10-312391C72900}" type="presParOf" srcId="{5C4EA8FA-B4A5-4EBA-90F9-D3ECD4CE148B}" destId="{DAFBC093-DE01-461E-B0F8-C4C0E6422AFD}" srcOrd="2" destOrd="0" presId="urn:microsoft.com/office/officeart/2018/2/layout/IconLabelDescriptionList"/>
    <dgm:cxn modelId="{B9E8B0ED-3CB3-4880-8FDD-8CC2EE99988E}" type="presParOf" srcId="{5C4EA8FA-B4A5-4EBA-90F9-D3ECD4CE148B}" destId="{BAA0AAD7-686B-4E1F-967C-EDC44006840D}" srcOrd="3" destOrd="0" presId="urn:microsoft.com/office/officeart/2018/2/layout/IconLabelDescriptionList"/>
    <dgm:cxn modelId="{84664ACE-2F7B-4322-A8D4-A87B93C022CA}" type="presParOf" srcId="{5C4EA8FA-B4A5-4EBA-90F9-D3ECD4CE148B}" destId="{ED3CBDE0-A884-464C-A446-890FEA105BC0}" srcOrd="4" destOrd="0" presId="urn:microsoft.com/office/officeart/2018/2/layout/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7D7FA7-4856-45D7-8228-8AC1F0C22B5B}">
      <dsp:nvSpPr>
        <dsp:cNvPr id="0" name=""/>
        <dsp:cNvSpPr/>
      </dsp:nvSpPr>
      <dsp:spPr>
        <a:xfrm>
          <a:off x="0" y="514916"/>
          <a:ext cx="7123430" cy="11583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Sales &amp; Use Tax and Gaming Percent Fees are expected to remain stable as borrowing costs ease with declining interest rates and visitation stabilizes.</a:t>
          </a:r>
        </a:p>
      </dsp:txBody>
      <dsp:txXfrm>
        <a:off x="56544" y="571460"/>
        <a:ext cx="7010342" cy="1045212"/>
      </dsp:txXfrm>
    </dsp:sp>
    <dsp:sp modelId="{F0D691DE-5465-41E4-8935-DE0EBFF8135A}">
      <dsp:nvSpPr>
        <dsp:cNvPr id="0" name=""/>
        <dsp:cNvSpPr/>
      </dsp:nvSpPr>
      <dsp:spPr>
        <a:xfrm>
          <a:off x="0" y="1736576"/>
          <a:ext cx="7123430" cy="11583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Live Entertainment Taxes are expected to continue rising as younger generations prioritize live events and travel experiences rather than </a:t>
          </a:r>
          <a:r>
            <a:rPr lang="en-US" sz="2200" b="0" kern="1200" dirty="0"/>
            <a:t>big-ticket purchases.</a:t>
          </a:r>
        </a:p>
      </dsp:txBody>
      <dsp:txXfrm>
        <a:off x="56544" y="1793120"/>
        <a:ext cx="7010342" cy="1045212"/>
      </dsp:txXfrm>
    </dsp:sp>
    <dsp:sp modelId="{309D1F20-C26D-4CC4-80C6-CC713518DC8F}">
      <dsp:nvSpPr>
        <dsp:cNvPr id="0" name=""/>
        <dsp:cNvSpPr/>
      </dsp:nvSpPr>
      <dsp:spPr>
        <a:xfrm>
          <a:off x="0" y="2958236"/>
          <a:ext cx="7123430" cy="11583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Real Property Tax is expected to increase as the “locked-in” effect dissipates and buyers and sellers adjust mortgage-rate expectations to today’s rates.</a:t>
          </a:r>
        </a:p>
      </dsp:txBody>
      <dsp:txXfrm>
        <a:off x="56544" y="3014780"/>
        <a:ext cx="7010342" cy="1045212"/>
      </dsp:txXfrm>
    </dsp:sp>
    <dsp:sp modelId="{CEAB5E78-683A-4B01-AB71-2C6986AC2109}">
      <dsp:nvSpPr>
        <dsp:cNvPr id="0" name=""/>
        <dsp:cNvSpPr/>
      </dsp:nvSpPr>
      <dsp:spPr>
        <a:xfrm>
          <a:off x="0" y="4179896"/>
          <a:ext cx="7123430" cy="11583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Overall, revenues are on track to meet forecast.</a:t>
          </a:r>
        </a:p>
      </dsp:txBody>
      <dsp:txXfrm>
        <a:off x="56544" y="4236440"/>
        <a:ext cx="7010342" cy="10452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434FBE-98A8-42E0-8345-11573368B733}">
      <dsp:nvSpPr>
        <dsp:cNvPr id="0" name=""/>
        <dsp:cNvSpPr/>
      </dsp:nvSpPr>
      <dsp:spPr>
        <a:xfrm>
          <a:off x="0" y="1192009"/>
          <a:ext cx="4808304" cy="4788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F7DDF376-AECD-4278-9860-340E43BE59B6}">
      <dsp:nvSpPr>
        <dsp:cNvPr id="0" name=""/>
        <dsp:cNvSpPr/>
      </dsp:nvSpPr>
      <dsp:spPr>
        <a:xfrm>
          <a:off x="240415" y="911569"/>
          <a:ext cx="3365813" cy="560880"/>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220" tIns="0" rIns="127220" bIns="0" numCol="1" spcCol="1270" anchor="ctr" anchorCtr="0">
          <a:noAutofit/>
        </a:bodyPr>
        <a:lstStyle/>
        <a:p>
          <a:pPr marL="0" lvl="0" indent="0" algn="l" defTabSz="844550">
            <a:lnSpc>
              <a:spcPct val="90000"/>
            </a:lnSpc>
            <a:spcBef>
              <a:spcPct val="0"/>
            </a:spcBef>
            <a:spcAft>
              <a:spcPct val="35000"/>
            </a:spcAft>
            <a:buNone/>
          </a:pPr>
          <a:r>
            <a:rPr lang="en-US" sz="1900" b="0" i="0" kern="1200" baseline="0" dirty="0"/>
            <a:t>GTO Services and Agency Utilization Projections</a:t>
          </a:r>
          <a:endParaRPr lang="en-US" sz="1900" kern="1200" dirty="0"/>
        </a:p>
      </dsp:txBody>
      <dsp:txXfrm>
        <a:off x="267795" y="938949"/>
        <a:ext cx="3311053" cy="506120"/>
      </dsp:txXfrm>
    </dsp:sp>
    <dsp:sp modelId="{133D9A6E-3792-4405-98D0-84A0366D9A7B}">
      <dsp:nvSpPr>
        <dsp:cNvPr id="0" name=""/>
        <dsp:cNvSpPr/>
      </dsp:nvSpPr>
      <dsp:spPr>
        <a:xfrm>
          <a:off x="0" y="2053850"/>
          <a:ext cx="4808304" cy="4788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8726BB68-CAB9-45F9-A19A-DC3B0E30607A}">
      <dsp:nvSpPr>
        <dsp:cNvPr id="0" name=""/>
        <dsp:cNvSpPr/>
      </dsp:nvSpPr>
      <dsp:spPr>
        <a:xfrm>
          <a:off x="240415" y="1773410"/>
          <a:ext cx="3365813" cy="560880"/>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220" tIns="0" rIns="127220" bIns="0" numCol="1" spcCol="1270" anchor="ctr" anchorCtr="0">
          <a:noAutofit/>
        </a:bodyPr>
        <a:lstStyle/>
        <a:p>
          <a:pPr marL="0" lvl="0" indent="0" algn="l" defTabSz="844550">
            <a:lnSpc>
              <a:spcPct val="90000"/>
            </a:lnSpc>
            <a:spcBef>
              <a:spcPct val="0"/>
            </a:spcBef>
            <a:spcAft>
              <a:spcPct val="35000"/>
            </a:spcAft>
            <a:buNone/>
          </a:pPr>
          <a:r>
            <a:rPr lang="en-US" sz="1900" b="0" i="0" kern="1200" baseline="0" dirty="0"/>
            <a:t>GovRamp</a:t>
          </a:r>
          <a:endParaRPr lang="en-US" sz="1900" kern="1200" dirty="0"/>
        </a:p>
      </dsp:txBody>
      <dsp:txXfrm>
        <a:off x="267795" y="1800790"/>
        <a:ext cx="3311053" cy="506120"/>
      </dsp:txXfrm>
    </dsp:sp>
    <dsp:sp modelId="{32EC2B34-9084-4D72-BE08-22B056B01648}">
      <dsp:nvSpPr>
        <dsp:cNvPr id="0" name=""/>
        <dsp:cNvSpPr/>
      </dsp:nvSpPr>
      <dsp:spPr>
        <a:xfrm>
          <a:off x="0" y="2915690"/>
          <a:ext cx="4808304" cy="4788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D796885A-16C5-414F-9C79-826CEECE3AAA}">
      <dsp:nvSpPr>
        <dsp:cNvPr id="0" name=""/>
        <dsp:cNvSpPr/>
      </dsp:nvSpPr>
      <dsp:spPr>
        <a:xfrm>
          <a:off x="240415" y="2635250"/>
          <a:ext cx="3365813" cy="560880"/>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220" tIns="0" rIns="127220" bIns="0" numCol="1" spcCol="1270" anchor="ctr" anchorCtr="0">
          <a:noAutofit/>
        </a:bodyPr>
        <a:lstStyle/>
        <a:p>
          <a:pPr marL="0" lvl="0" indent="0" algn="l" defTabSz="844550">
            <a:lnSpc>
              <a:spcPct val="90000"/>
            </a:lnSpc>
            <a:spcBef>
              <a:spcPct val="0"/>
            </a:spcBef>
            <a:spcAft>
              <a:spcPct val="35000"/>
            </a:spcAft>
            <a:buNone/>
          </a:pPr>
          <a:r>
            <a:rPr lang="en-US" sz="1900" b="0" i="0" kern="1200" baseline="0" dirty="0"/>
            <a:t>Technology Investment Evaluation (TIE) Processing</a:t>
          </a:r>
          <a:endParaRPr lang="en-US" sz="1900" kern="1200" dirty="0"/>
        </a:p>
      </dsp:txBody>
      <dsp:txXfrm>
        <a:off x="267795" y="2662630"/>
        <a:ext cx="3311053" cy="506120"/>
      </dsp:txXfrm>
    </dsp:sp>
    <dsp:sp modelId="{DF88D7FF-0CB7-4EAD-8B6A-AC04FB24165C}">
      <dsp:nvSpPr>
        <dsp:cNvPr id="0" name=""/>
        <dsp:cNvSpPr/>
      </dsp:nvSpPr>
      <dsp:spPr>
        <a:xfrm>
          <a:off x="0" y="3777530"/>
          <a:ext cx="4808304" cy="4788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6E101F60-356A-4441-972A-6D25D01EC266}">
      <dsp:nvSpPr>
        <dsp:cNvPr id="0" name=""/>
        <dsp:cNvSpPr/>
      </dsp:nvSpPr>
      <dsp:spPr>
        <a:xfrm>
          <a:off x="240415" y="3497090"/>
          <a:ext cx="3365813" cy="560880"/>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220" tIns="0" rIns="127220" bIns="0" numCol="1" spcCol="1270" anchor="ctr" anchorCtr="0">
          <a:noAutofit/>
        </a:bodyPr>
        <a:lstStyle/>
        <a:p>
          <a:pPr marL="0" lvl="0" indent="0" algn="l" defTabSz="844550">
            <a:lnSpc>
              <a:spcPct val="90000"/>
            </a:lnSpc>
            <a:spcBef>
              <a:spcPct val="0"/>
            </a:spcBef>
            <a:spcAft>
              <a:spcPct val="35000"/>
            </a:spcAft>
            <a:buNone/>
          </a:pPr>
          <a:r>
            <a:rPr lang="en-US" sz="1900" kern="1200" dirty="0"/>
            <a:t>Key Dates</a:t>
          </a:r>
        </a:p>
      </dsp:txBody>
      <dsp:txXfrm>
        <a:off x="267795" y="3524470"/>
        <a:ext cx="3311053" cy="5061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9DECF4-7673-4F1E-8C1F-FA8344BCC2DC}">
      <dsp:nvSpPr>
        <dsp:cNvPr id="0" name=""/>
        <dsp:cNvSpPr/>
      </dsp:nvSpPr>
      <dsp:spPr>
        <a:xfrm>
          <a:off x="0" y="148657"/>
          <a:ext cx="4181582" cy="3276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Administration</a:t>
          </a:r>
        </a:p>
      </dsp:txBody>
      <dsp:txXfrm>
        <a:off x="15992" y="164649"/>
        <a:ext cx="4149598" cy="295616"/>
      </dsp:txXfrm>
    </dsp:sp>
    <dsp:sp modelId="{23E0F5E6-3AE7-42DB-A37C-49CDE73AD15A}">
      <dsp:nvSpPr>
        <dsp:cNvPr id="0" name=""/>
        <dsp:cNvSpPr/>
      </dsp:nvSpPr>
      <dsp:spPr>
        <a:xfrm>
          <a:off x="0" y="516577"/>
          <a:ext cx="4181582" cy="3276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Information Security</a:t>
          </a:r>
        </a:p>
      </dsp:txBody>
      <dsp:txXfrm>
        <a:off x="15992" y="532569"/>
        <a:ext cx="4149598" cy="295616"/>
      </dsp:txXfrm>
    </dsp:sp>
    <dsp:sp modelId="{A7D40558-AE32-4FA0-9E79-855BE615570F}">
      <dsp:nvSpPr>
        <dsp:cNvPr id="0" name=""/>
        <dsp:cNvSpPr/>
      </dsp:nvSpPr>
      <dsp:spPr>
        <a:xfrm>
          <a:off x="0" y="844177"/>
          <a:ext cx="4181582" cy="231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2765" tIns="17780" rIns="99568" bIns="17780" numCol="1" spcCol="1270" anchor="t" anchorCtr="0">
          <a:noAutofit/>
        </a:bodyPr>
        <a:lstStyle/>
        <a:p>
          <a:pPr marL="57150" lvl="1" indent="-57150" algn="l" defTabSz="488950">
            <a:lnSpc>
              <a:spcPct val="90000"/>
            </a:lnSpc>
            <a:spcBef>
              <a:spcPct val="0"/>
            </a:spcBef>
            <a:spcAft>
              <a:spcPct val="20000"/>
            </a:spcAft>
            <a:buChar char="•"/>
          </a:pPr>
          <a:r>
            <a:rPr lang="en-US" sz="1100" kern="1200" dirty="0"/>
            <a:t>NCAS Readers and Security Assessment</a:t>
          </a:r>
        </a:p>
      </dsp:txBody>
      <dsp:txXfrm>
        <a:off x="0" y="844177"/>
        <a:ext cx="4181582" cy="231840"/>
      </dsp:txXfrm>
    </dsp:sp>
    <dsp:sp modelId="{EE676FF9-4CB3-489E-82BA-94C0C9782931}">
      <dsp:nvSpPr>
        <dsp:cNvPr id="0" name=""/>
        <dsp:cNvSpPr/>
      </dsp:nvSpPr>
      <dsp:spPr>
        <a:xfrm>
          <a:off x="0" y="1076017"/>
          <a:ext cx="4181582" cy="3276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Network Transport Services</a:t>
          </a:r>
        </a:p>
      </dsp:txBody>
      <dsp:txXfrm>
        <a:off x="15992" y="1092009"/>
        <a:ext cx="4149598" cy="295616"/>
      </dsp:txXfrm>
    </dsp:sp>
    <dsp:sp modelId="{A49954B1-C5AA-490E-8691-A29A73C0011A}">
      <dsp:nvSpPr>
        <dsp:cNvPr id="0" name=""/>
        <dsp:cNvSpPr/>
      </dsp:nvSpPr>
      <dsp:spPr>
        <a:xfrm>
          <a:off x="0" y="1403617"/>
          <a:ext cx="4181582" cy="536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2765" tIns="17780" rIns="99568" bIns="17780" numCol="1" spcCol="1270" anchor="t" anchorCtr="0">
          <a:noAutofit/>
        </a:bodyPr>
        <a:lstStyle/>
        <a:p>
          <a:pPr marL="57150" lvl="1" indent="-57150" algn="l" defTabSz="488950">
            <a:lnSpc>
              <a:spcPct val="90000"/>
            </a:lnSpc>
            <a:spcBef>
              <a:spcPct val="0"/>
            </a:spcBef>
            <a:spcAft>
              <a:spcPct val="20000"/>
            </a:spcAft>
            <a:buChar char="•"/>
          </a:pPr>
          <a:r>
            <a:rPr lang="en-US" sz="1100" kern="1200" dirty="0"/>
            <a:t>Microwave Space Rent</a:t>
          </a:r>
        </a:p>
        <a:p>
          <a:pPr marL="57150" lvl="1" indent="-57150" algn="l" defTabSz="488950">
            <a:lnSpc>
              <a:spcPct val="90000"/>
            </a:lnSpc>
            <a:spcBef>
              <a:spcPct val="0"/>
            </a:spcBef>
            <a:spcAft>
              <a:spcPct val="20000"/>
            </a:spcAft>
            <a:buChar char="•"/>
          </a:pPr>
          <a:r>
            <a:rPr lang="en-US" sz="1100" kern="1200" dirty="0"/>
            <a:t>DS0 and DS1 Circuits</a:t>
          </a:r>
        </a:p>
        <a:p>
          <a:pPr marL="57150" lvl="1" indent="-57150" algn="l" defTabSz="488950">
            <a:lnSpc>
              <a:spcPct val="90000"/>
            </a:lnSpc>
            <a:spcBef>
              <a:spcPct val="0"/>
            </a:spcBef>
            <a:spcAft>
              <a:spcPct val="20000"/>
            </a:spcAft>
            <a:buChar char="•"/>
          </a:pPr>
          <a:r>
            <a:rPr lang="en-US" sz="1100" kern="1200" dirty="0"/>
            <a:t>Ethernet Transport</a:t>
          </a:r>
        </a:p>
      </dsp:txBody>
      <dsp:txXfrm>
        <a:off x="0" y="1403617"/>
        <a:ext cx="4181582" cy="536130"/>
      </dsp:txXfrm>
    </dsp:sp>
    <dsp:sp modelId="{3F431F7C-815C-42ED-A18C-3978F3D4BE80}">
      <dsp:nvSpPr>
        <dsp:cNvPr id="0" name=""/>
        <dsp:cNvSpPr/>
      </dsp:nvSpPr>
      <dsp:spPr>
        <a:xfrm>
          <a:off x="0" y="1939747"/>
          <a:ext cx="4181582" cy="3276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SilverNet</a:t>
          </a:r>
        </a:p>
      </dsp:txBody>
      <dsp:txXfrm>
        <a:off x="15992" y="1955739"/>
        <a:ext cx="4149598" cy="295616"/>
      </dsp:txXfrm>
    </dsp:sp>
    <dsp:sp modelId="{40FCB1AD-5621-4893-8049-8A20D0962411}">
      <dsp:nvSpPr>
        <dsp:cNvPr id="0" name=""/>
        <dsp:cNvSpPr/>
      </dsp:nvSpPr>
      <dsp:spPr>
        <a:xfrm>
          <a:off x="0" y="2307667"/>
          <a:ext cx="4181582" cy="3276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Telecommunications</a:t>
          </a:r>
        </a:p>
      </dsp:txBody>
      <dsp:txXfrm>
        <a:off x="15992" y="2323659"/>
        <a:ext cx="4149598" cy="295616"/>
      </dsp:txXfrm>
    </dsp:sp>
    <dsp:sp modelId="{454814BA-BF56-4A50-BA95-94F2BA0D3E1B}">
      <dsp:nvSpPr>
        <dsp:cNvPr id="0" name=""/>
        <dsp:cNvSpPr/>
      </dsp:nvSpPr>
      <dsp:spPr>
        <a:xfrm>
          <a:off x="0" y="2635267"/>
          <a:ext cx="4181582" cy="231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2765" tIns="17780" rIns="99568" bIns="17780" numCol="1" spcCol="1270" anchor="t" anchorCtr="0">
          <a:noAutofit/>
        </a:bodyPr>
        <a:lstStyle/>
        <a:p>
          <a:pPr marL="57150" lvl="1" indent="-57150" algn="l" defTabSz="488950">
            <a:lnSpc>
              <a:spcPct val="90000"/>
            </a:lnSpc>
            <a:spcBef>
              <a:spcPct val="0"/>
            </a:spcBef>
            <a:spcAft>
              <a:spcPct val="20000"/>
            </a:spcAft>
            <a:buChar char="•"/>
          </a:pPr>
          <a:r>
            <a:rPr lang="en-US" sz="1100" kern="1200" dirty="0"/>
            <a:t>Phone Line &amp; Voicemail, 800 Toll-Free Service</a:t>
          </a:r>
        </a:p>
      </dsp:txBody>
      <dsp:txXfrm>
        <a:off x="0" y="2635267"/>
        <a:ext cx="4181582" cy="231840"/>
      </dsp:txXfrm>
    </dsp:sp>
    <dsp:sp modelId="{B462FD32-55F0-4F1B-A607-DC1F07B29633}">
      <dsp:nvSpPr>
        <dsp:cNvPr id="0" name=""/>
        <dsp:cNvSpPr/>
      </dsp:nvSpPr>
      <dsp:spPr>
        <a:xfrm>
          <a:off x="0" y="2867107"/>
          <a:ext cx="4181582" cy="3276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Computing Services</a:t>
          </a:r>
        </a:p>
      </dsp:txBody>
      <dsp:txXfrm>
        <a:off x="15992" y="2883099"/>
        <a:ext cx="4149598" cy="295616"/>
      </dsp:txXfrm>
    </dsp:sp>
    <dsp:sp modelId="{308DC8BE-85C6-43BB-B0E1-6DCCDE7904D2}">
      <dsp:nvSpPr>
        <dsp:cNvPr id="0" name=""/>
        <dsp:cNvSpPr/>
      </dsp:nvSpPr>
      <dsp:spPr>
        <a:xfrm>
          <a:off x="0" y="3194707"/>
          <a:ext cx="4181582" cy="536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2765" tIns="17780" rIns="99568" bIns="17780" numCol="1" spcCol="1270" anchor="t" anchorCtr="0">
          <a:noAutofit/>
        </a:bodyPr>
        <a:lstStyle/>
        <a:p>
          <a:pPr marL="57150" lvl="1" indent="-57150" algn="l" defTabSz="488950">
            <a:lnSpc>
              <a:spcPct val="90000"/>
            </a:lnSpc>
            <a:spcBef>
              <a:spcPct val="0"/>
            </a:spcBef>
            <a:spcAft>
              <a:spcPct val="20000"/>
            </a:spcAft>
            <a:buChar char="•"/>
          </a:pPr>
          <a:r>
            <a:rPr lang="en-US" sz="1100" kern="1200" dirty="0"/>
            <a:t>Mainframe, Print Management, UNIX</a:t>
          </a:r>
        </a:p>
        <a:p>
          <a:pPr marL="57150" lvl="1" indent="-57150" algn="l" defTabSz="488950">
            <a:lnSpc>
              <a:spcPct val="90000"/>
            </a:lnSpc>
            <a:spcBef>
              <a:spcPct val="0"/>
            </a:spcBef>
            <a:spcAft>
              <a:spcPct val="20000"/>
            </a:spcAft>
            <a:buChar char="•"/>
          </a:pPr>
          <a:r>
            <a:rPr lang="en-US" sz="1100" kern="1200" dirty="0"/>
            <a:t>Server and Non-Server Hosting</a:t>
          </a:r>
        </a:p>
        <a:p>
          <a:pPr marL="57150" lvl="1" indent="-57150" algn="l" defTabSz="488950">
            <a:lnSpc>
              <a:spcPct val="90000"/>
            </a:lnSpc>
            <a:spcBef>
              <a:spcPct val="0"/>
            </a:spcBef>
            <a:spcAft>
              <a:spcPct val="20000"/>
            </a:spcAft>
            <a:buChar char="•"/>
          </a:pPr>
          <a:r>
            <a:rPr lang="en-US" sz="1100" kern="1200" dirty="0"/>
            <a:t>Business Productivity Suite (O365)</a:t>
          </a:r>
        </a:p>
      </dsp:txBody>
      <dsp:txXfrm>
        <a:off x="0" y="3194707"/>
        <a:ext cx="4181582" cy="536130"/>
      </dsp:txXfrm>
    </dsp:sp>
    <dsp:sp modelId="{A452C34D-73AC-4F8A-A146-A04839D8BFE7}">
      <dsp:nvSpPr>
        <dsp:cNvPr id="0" name=""/>
        <dsp:cNvSpPr/>
      </dsp:nvSpPr>
      <dsp:spPr>
        <a:xfrm>
          <a:off x="0" y="3730837"/>
          <a:ext cx="4181582" cy="3276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Client Services</a:t>
          </a:r>
        </a:p>
      </dsp:txBody>
      <dsp:txXfrm>
        <a:off x="15992" y="3746829"/>
        <a:ext cx="4149598" cy="295616"/>
      </dsp:txXfrm>
    </dsp:sp>
    <dsp:sp modelId="{88126889-1839-43F8-B26B-F336796B341D}">
      <dsp:nvSpPr>
        <dsp:cNvPr id="0" name=""/>
        <dsp:cNvSpPr/>
      </dsp:nvSpPr>
      <dsp:spPr>
        <a:xfrm>
          <a:off x="0" y="4058437"/>
          <a:ext cx="4181582" cy="724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2765" tIns="17780" rIns="99568" bIns="17780" numCol="1" spcCol="1270" anchor="t" anchorCtr="0">
          <a:noAutofit/>
        </a:bodyPr>
        <a:lstStyle/>
        <a:p>
          <a:pPr marL="57150" lvl="1" indent="-57150" algn="l" defTabSz="488950">
            <a:lnSpc>
              <a:spcPct val="90000"/>
            </a:lnSpc>
            <a:spcBef>
              <a:spcPct val="0"/>
            </a:spcBef>
            <a:spcAft>
              <a:spcPct val="20000"/>
            </a:spcAft>
            <a:buChar char="•"/>
          </a:pPr>
          <a:r>
            <a:rPr lang="en-US" sz="1100" kern="1200" dirty="0"/>
            <a:t>Programmer / Developer Services and Database Administrator</a:t>
          </a:r>
        </a:p>
        <a:p>
          <a:pPr marL="57150" lvl="1" indent="-57150" algn="l" defTabSz="488950">
            <a:lnSpc>
              <a:spcPct val="90000"/>
            </a:lnSpc>
            <a:spcBef>
              <a:spcPct val="0"/>
            </a:spcBef>
            <a:spcAft>
              <a:spcPct val="20000"/>
            </a:spcAft>
            <a:buChar char="•"/>
          </a:pPr>
          <a:r>
            <a:rPr lang="en-US" sz="1100" kern="1200" dirty="0"/>
            <a:t>Database Hosting SQL</a:t>
          </a:r>
        </a:p>
        <a:p>
          <a:pPr marL="57150" lvl="1" indent="-57150" algn="l" defTabSz="488950">
            <a:lnSpc>
              <a:spcPct val="90000"/>
            </a:lnSpc>
            <a:spcBef>
              <a:spcPct val="0"/>
            </a:spcBef>
            <a:spcAft>
              <a:spcPct val="20000"/>
            </a:spcAft>
            <a:buChar char="•"/>
          </a:pPr>
          <a:r>
            <a:rPr lang="en-US" sz="1100" kern="1200" dirty="0"/>
            <a:t>PC/LAN support, Agency IT Support, Service Desk</a:t>
          </a:r>
        </a:p>
        <a:p>
          <a:pPr marL="57150" lvl="1" indent="-57150" algn="l" defTabSz="488950">
            <a:lnSpc>
              <a:spcPct val="90000"/>
            </a:lnSpc>
            <a:spcBef>
              <a:spcPct val="0"/>
            </a:spcBef>
            <a:spcAft>
              <a:spcPct val="20000"/>
            </a:spcAft>
            <a:buChar char="•"/>
          </a:pPr>
          <a:endParaRPr lang="en-US" sz="1100" kern="1200" dirty="0"/>
        </a:p>
      </dsp:txBody>
      <dsp:txXfrm>
        <a:off x="0" y="4058437"/>
        <a:ext cx="4181582" cy="7245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63FD48-880D-4323-A389-F681CA502A1D}">
      <dsp:nvSpPr>
        <dsp:cNvPr id="0" name=""/>
        <dsp:cNvSpPr/>
      </dsp:nvSpPr>
      <dsp:spPr>
        <a:xfrm rot="5400000">
          <a:off x="3863109" y="-1185928"/>
          <a:ext cx="1621620" cy="4398983"/>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1440" tIns="45720" rIns="91440" bIns="4572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t>GTO does not receive General Funds directly</a:t>
          </a:r>
        </a:p>
        <a:p>
          <a:pPr marL="228600" lvl="1" indent="-228600" algn="l" defTabSz="1066800">
            <a:lnSpc>
              <a:spcPct val="90000"/>
            </a:lnSpc>
            <a:spcBef>
              <a:spcPct val="0"/>
            </a:spcBef>
            <a:spcAft>
              <a:spcPct val="15000"/>
            </a:spcAft>
            <a:buChar char="•"/>
          </a:pPr>
          <a:r>
            <a:rPr lang="en-US" sz="2400" kern="1200" dirty="0"/>
            <a:t>Service revenue is used to offset service expenses. </a:t>
          </a:r>
        </a:p>
      </dsp:txBody>
      <dsp:txXfrm rot="-5400000">
        <a:off x="2474428" y="281914"/>
        <a:ext cx="4319822" cy="1463298"/>
      </dsp:txXfrm>
    </dsp:sp>
    <dsp:sp modelId="{FB867696-9C37-4F3A-AB78-5C67F61B413F}">
      <dsp:nvSpPr>
        <dsp:cNvPr id="0" name=""/>
        <dsp:cNvSpPr/>
      </dsp:nvSpPr>
      <dsp:spPr>
        <a:xfrm>
          <a:off x="0" y="50"/>
          <a:ext cx="2474427" cy="2027025"/>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US" sz="3100" kern="1200" dirty="0"/>
            <a:t>GTO is an Internal Service Fund Entity</a:t>
          </a:r>
        </a:p>
      </dsp:txBody>
      <dsp:txXfrm>
        <a:off x="98951" y="99001"/>
        <a:ext cx="2276525" cy="1829123"/>
      </dsp:txXfrm>
    </dsp:sp>
    <dsp:sp modelId="{22C528F4-CCF6-471B-A79A-7ACFB6A22160}">
      <dsp:nvSpPr>
        <dsp:cNvPr id="0" name=""/>
        <dsp:cNvSpPr/>
      </dsp:nvSpPr>
      <dsp:spPr>
        <a:xfrm rot="5400000">
          <a:off x="3863109" y="942448"/>
          <a:ext cx="1621620" cy="4398983"/>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1440" tIns="45720" rIns="91440" bIns="4572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t>Utilization projections impact service rates for all agencies</a:t>
          </a:r>
        </a:p>
      </dsp:txBody>
      <dsp:txXfrm rot="-5400000">
        <a:off x="2474428" y="2410291"/>
        <a:ext cx="4319822" cy="1463298"/>
      </dsp:txXfrm>
    </dsp:sp>
    <dsp:sp modelId="{BE2D70B3-C0C6-43FC-8797-C3D4DA06BEB2}">
      <dsp:nvSpPr>
        <dsp:cNvPr id="0" name=""/>
        <dsp:cNvSpPr/>
      </dsp:nvSpPr>
      <dsp:spPr>
        <a:xfrm>
          <a:off x="0" y="2128427"/>
          <a:ext cx="2474427" cy="2027025"/>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US" sz="3100" kern="1200" dirty="0"/>
            <a:t>Utilization Projections are Critical</a:t>
          </a:r>
        </a:p>
      </dsp:txBody>
      <dsp:txXfrm>
        <a:off x="98951" y="2227378"/>
        <a:ext cx="2276525" cy="182912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7DE72C-4BB3-4A62-955F-1C1B9A721AD6}">
      <dsp:nvSpPr>
        <dsp:cNvPr id="0" name=""/>
        <dsp:cNvSpPr/>
      </dsp:nvSpPr>
      <dsp:spPr>
        <a:xfrm>
          <a:off x="505960" y="586758"/>
          <a:ext cx="599484" cy="599484"/>
        </a:xfrm>
        <a:prstGeom prst="rect">
          <a:avLst/>
        </a:prstGeom>
        <a:blipFill rotWithShape="1">
          <a:blip xmlns:r="http://schemas.openxmlformats.org/officeDocument/2006/relationships" r:embed="rId1"/>
          <a:srcRect/>
          <a:stretch>
            <a:fillRect l="-27000" r="-27000"/>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BFB33C-4891-4A59-BDA3-311DAB8696F1}">
      <dsp:nvSpPr>
        <dsp:cNvPr id="0" name=""/>
        <dsp:cNvSpPr/>
      </dsp:nvSpPr>
      <dsp:spPr>
        <a:xfrm>
          <a:off x="1817" y="1347183"/>
          <a:ext cx="1712812" cy="8376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100000"/>
            </a:lnSpc>
            <a:spcBef>
              <a:spcPct val="0"/>
            </a:spcBef>
            <a:spcAft>
              <a:spcPct val="35000"/>
            </a:spcAft>
            <a:buNone/>
            <a:defRPr b="1"/>
          </a:pPr>
          <a:r>
            <a:rPr lang="en-US" sz="1800" kern="1200" dirty="0">
              <a:latin typeface="Calibri" panose="020F0502020204030204" pitchFamily="34" charset="0"/>
              <a:cs typeface="Calibri" panose="020F0502020204030204" pitchFamily="34" charset="0"/>
            </a:rPr>
            <a:t>New Staff  =</a:t>
          </a:r>
        </a:p>
        <a:p>
          <a:pPr marL="0" lvl="0" indent="0" algn="l" defTabSz="800100">
            <a:lnSpc>
              <a:spcPct val="100000"/>
            </a:lnSpc>
            <a:spcBef>
              <a:spcPct val="0"/>
            </a:spcBef>
            <a:spcAft>
              <a:spcPct val="35000"/>
            </a:spcAft>
            <a:buNone/>
            <a:defRPr b="1"/>
          </a:pPr>
          <a:r>
            <a:rPr lang="en-US" sz="1800" kern="1200" dirty="0">
              <a:latin typeface="Calibri" panose="020F0502020204030204" pitchFamily="34" charset="0"/>
              <a:cs typeface="Calibri" panose="020F0502020204030204" pitchFamily="34" charset="0"/>
            </a:rPr>
            <a:t>New Space</a:t>
          </a:r>
        </a:p>
      </dsp:txBody>
      <dsp:txXfrm>
        <a:off x="1817" y="1347183"/>
        <a:ext cx="1712812" cy="837648"/>
      </dsp:txXfrm>
    </dsp:sp>
    <dsp:sp modelId="{9F45D96B-2274-4743-AA5E-DCBCEF812172}">
      <dsp:nvSpPr>
        <dsp:cNvPr id="0" name=""/>
        <dsp:cNvSpPr/>
      </dsp:nvSpPr>
      <dsp:spPr>
        <a:xfrm>
          <a:off x="1817" y="2246020"/>
          <a:ext cx="1712812" cy="1425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US" sz="1600" kern="1200" dirty="0">
              <a:latin typeface="Calibri" panose="020F0502020204030204" pitchFamily="34" charset="0"/>
              <a:cs typeface="Calibri" panose="020F0502020204030204" pitchFamily="34" charset="0"/>
            </a:rPr>
            <a:t>Refer to our Space Justification form for statewide standards</a:t>
          </a:r>
        </a:p>
      </dsp:txBody>
      <dsp:txXfrm>
        <a:off x="1817" y="2246020"/>
        <a:ext cx="1712812" cy="1425407"/>
      </dsp:txXfrm>
    </dsp:sp>
    <dsp:sp modelId="{0D0AD59A-E09B-40F3-BA97-150833092F73}">
      <dsp:nvSpPr>
        <dsp:cNvPr id="0" name=""/>
        <dsp:cNvSpPr/>
      </dsp:nvSpPr>
      <dsp:spPr>
        <a:xfrm>
          <a:off x="2528490" y="586758"/>
          <a:ext cx="599484" cy="599484"/>
        </a:xfrm>
        <a:prstGeom prst="rect">
          <a:avLst/>
        </a:prstGeom>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61892AD-8424-4B26-AA44-03AF7F8F0C44}">
      <dsp:nvSpPr>
        <dsp:cNvPr id="0" name=""/>
        <dsp:cNvSpPr/>
      </dsp:nvSpPr>
      <dsp:spPr>
        <a:xfrm>
          <a:off x="2009216" y="1386896"/>
          <a:ext cx="1712812" cy="8376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100000"/>
            </a:lnSpc>
            <a:spcBef>
              <a:spcPct val="0"/>
            </a:spcBef>
            <a:spcAft>
              <a:spcPct val="35000"/>
            </a:spcAft>
            <a:buNone/>
            <a:defRPr b="1"/>
          </a:pPr>
          <a:r>
            <a:rPr lang="en-US" sz="1800" kern="1200" dirty="0">
              <a:latin typeface="Calibri" panose="020F0502020204030204" pitchFamily="34" charset="0"/>
              <a:cs typeface="Calibri" panose="020F0502020204030204" pitchFamily="34" charset="0"/>
            </a:rPr>
            <a:t>Existing Equipment &amp; Furniture</a:t>
          </a:r>
        </a:p>
      </dsp:txBody>
      <dsp:txXfrm>
        <a:off x="2009216" y="1386896"/>
        <a:ext cx="1712812" cy="837648"/>
      </dsp:txXfrm>
    </dsp:sp>
    <dsp:sp modelId="{4888F082-159E-4F89-85B2-C3263A72F91B}">
      <dsp:nvSpPr>
        <dsp:cNvPr id="0" name=""/>
        <dsp:cNvSpPr/>
      </dsp:nvSpPr>
      <dsp:spPr>
        <a:xfrm>
          <a:off x="2045459" y="2300014"/>
          <a:ext cx="1712812" cy="1425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US" sz="1600" kern="1200" dirty="0">
              <a:latin typeface="Calibri" panose="020F0502020204030204" pitchFamily="34" charset="0"/>
              <a:cs typeface="Calibri" panose="020F0502020204030204" pitchFamily="34" charset="0"/>
            </a:rPr>
            <a:t>May not always work in your new space</a:t>
          </a:r>
        </a:p>
      </dsp:txBody>
      <dsp:txXfrm>
        <a:off x="2045459" y="2300014"/>
        <a:ext cx="1712812" cy="1425407"/>
      </dsp:txXfrm>
    </dsp:sp>
    <dsp:sp modelId="{679FEC1A-58C4-4F51-9D39-E7F88EE95D9A}">
      <dsp:nvSpPr>
        <dsp:cNvPr id="0" name=""/>
        <dsp:cNvSpPr/>
      </dsp:nvSpPr>
      <dsp:spPr>
        <a:xfrm>
          <a:off x="4551014" y="544872"/>
          <a:ext cx="599484" cy="599484"/>
        </a:xfrm>
        <a:prstGeom prst="rect">
          <a:avLst/>
        </a:prstGeom>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023B17A-7087-4177-BC54-AE97A5D50DD4}">
      <dsp:nvSpPr>
        <dsp:cNvPr id="0" name=""/>
        <dsp:cNvSpPr/>
      </dsp:nvSpPr>
      <dsp:spPr>
        <a:xfrm>
          <a:off x="3979944" y="1386896"/>
          <a:ext cx="1712812" cy="8376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100000"/>
            </a:lnSpc>
            <a:spcBef>
              <a:spcPct val="0"/>
            </a:spcBef>
            <a:spcAft>
              <a:spcPct val="35000"/>
            </a:spcAft>
            <a:buNone/>
            <a:defRPr b="1"/>
          </a:pPr>
          <a:r>
            <a:rPr lang="en-US" sz="1800" kern="1200" dirty="0">
              <a:latin typeface="Calibri" panose="020F0502020204030204" pitchFamily="34" charset="0"/>
              <a:cs typeface="Calibri" panose="020F0502020204030204" pitchFamily="34" charset="0"/>
            </a:rPr>
            <a:t>Moving Costs</a:t>
          </a:r>
        </a:p>
      </dsp:txBody>
      <dsp:txXfrm>
        <a:off x="3979944" y="1386896"/>
        <a:ext cx="1712812" cy="837648"/>
      </dsp:txXfrm>
    </dsp:sp>
    <dsp:sp modelId="{EAB2D412-9ADA-46FB-A06F-38C70ACCE87C}">
      <dsp:nvSpPr>
        <dsp:cNvPr id="0" name=""/>
        <dsp:cNvSpPr/>
      </dsp:nvSpPr>
      <dsp:spPr>
        <a:xfrm>
          <a:off x="4026875" y="2294940"/>
          <a:ext cx="1712812" cy="1425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US" sz="1600" kern="1200" dirty="0">
              <a:latin typeface="Calibri" panose="020F0502020204030204" pitchFamily="34" charset="0"/>
              <a:cs typeface="Calibri" panose="020F0502020204030204" pitchFamily="34" charset="0"/>
            </a:rPr>
            <a:t>Relocating</a:t>
          </a:r>
        </a:p>
        <a:p>
          <a:pPr marL="0" lvl="0" indent="0" algn="l" defTabSz="711200">
            <a:lnSpc>
              <a:spcPct val="100000"/>
            </a:lnSpc>
            <a:spcBef>
              <a:spcPct val="0"/>
            </a:spcBef>
            <a:spcAft>
              <a:spcPct val="35000"/>
            </a:spcAft>
            <a:buNone/>
          </a:pPr>
          <a:r>
            <a:rPr lang="en-US" sz="1600" kern="1200" dirty="0">
              <a:latin typeface="Calibri" panose="020F0502020204030204" pitchFamily="34" charset="0"/>
              <a:cs typeface="Calibri" panose="020F0502020204030204" pitchFamily="34" charset="0"/>
            </a:rPr>
            <a:t>Renovations - this may include moving furniture</a:t>
          </a:r>
        </a:p>
      </dsp:txBody>
      <dsp:txXfrm>
        <a:off x="4026875" y="2294940"/>
        <a:ext cx="1712812" cy="1425407"/>
      </dsp:txXfrm>
    </dsp:sp>
    <dsp:sp modelId="{99735A6A-C0EA-47DA-9618-AEC94CB5E9DE}">
      <dsp:nvSpPr>
        <dsp:cNvPr id="0" name=""/>
        <dsp:cNvSpPr/>
      </dsp:nvSpPr>
      <dsp:spPr>
        <a:xfrm>
          <a:off x="6498638" y="520887"/>
          <a:ext cx="599484" cy="599484"/>
        </a:xfrm>
        <a:prstGeom prst="rect">
          <a:avLst/>
        </a:prstGeom>
        <a:blipFill>
          <a:blip xmlns:r="http://schemas.openxmlformats.org/officeDocument/2006/relationships" r:embed="rId6">
            <a:extLst>
              <a:ext uri="{96DAC541-7B7A-43D3-8B79-37D633B846F1}">
                <asvg:svgBlip xmlns:asvg="http://schemas.microsoft.com/office/drawing/2016/SVG/main" r:embed="rId7"/>
              </a:ext>
            </a:extLst>
          </a:blip>
          <a:srcRect/>
          <a:stretch>
            <a:fillRect/>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AFBC093-DE01-461E-B0F8-C4C0E6422AFD}">
      <dsp:nvSpPr>
        <dsp:cNvPr id="0" name=""/>
        <dsp:cNvSpPr/>
      </dsp:nvSpPr>
      <dsp:spPr>
        <a:xfrm>
          <a:off x="6039961" y="1377749"/>
          <a:ext cx="1712812" cy="8376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100000"/>
            </a:lnSpc>
            <a:spcBef>
              <a:spcPct val="0"/>
            </a:spcBef>
            <a:spcAft>
              <a:spcPct val="35000"/>
            </a:spcAft>
            <a:buNone/>
            <a:defRPr b="1"/>
          </a:pPr>
          <a:r>
            <a:rPr lang="en-US" sz="1800" kern="1200" dirty="0">
              <a:latin typeface="Calibri" panose="020F0502020204030204" pitchFamily="34" charset="0"/>
              <a:cs typeface="Calibri" panose="020F0502020204030204" pitchFamily="34" charset="0"/>
            </a:rPr>
            <a:t>Telephone &amp; Data Costs</a:t>
          </a:r>
        </a:p>
      </dsp:txBody>
      <dsp:txXfrm>
        <a:off x="6039961" y="1377749"/>
        <a:ext cx="1712812" cy="837648"/>
      </dsp:txXfrm>
    </dsp:sp>
    <dsp:sp modelId="{ED3CBDE0-A884-464C-A446-890FEA105BC0}">
      <dsp:nvSpPr>
        <dsp:cNvPr id="0" name=""/>
        <dsp:cNvSpPr/>
      </dsp:nvSpPr>
      <dsp:spPr>
        <a:xfrm>
          <a:off x="6012522" y="2358285"/>
          <a:ext cx="1712812" cy="1425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US" sz="1600" kern="1200" dirty="0">
              <a:latin typeface="Calibri" panose="020F0502020204030204" pitchFamily="34" charset="0"/>
              <a:cs typeface="Calibri" panose="020F0502020204030204" pitchFamily="34" charset="0"/>
            </a:rPr>
            <a:t>Relocations, Expansions</a:t>
          </a:r>
        </a:p>
        <a:p>
          <a:pPr marL="0" lvl="0" indent="0" algn="l" defTabSz="711200">
            <a:lnSpc>
              <a:spcPct val="100000"/>
            </a:lnSpc>
            <a:spcBef>
              <a:spcPct val="0"/>
            </a:spcBef>
            <a:spcAft>
              <a:spcPct val="35000"/>
            </a:spcAft>
            <a:buNone/>
          </a:pPr>
          <a:r>
            <a:rPr lang="en-US" sz="1600" kern="1200" dirty="0">
              <a:latin typeface="Calibri" panose="020F0502020204030204" pitchFamily="34" charset="0"/>
              <a:cs typeface="Calibri" panose="020F0502020204030204" pitchFamily="34" charset="0"/>
            </a:rPr>
            <a:t>Additional Staff</a:t>
          </a:r>
        </a:p>
        <a:p>
          <a:pPr marL="0" lvl="0" indent="0" algn="l" defTabSz="711200">
            <a:lnSpc>
              <a:spcPct val="100000"/>
            </a:lnSpc>
            <a:spcBef>
              <a:spcPct val="0"/>
            </a:spcBef>
            <a:spcAft>
              <a:spcPct val="35000"/>
            </a:spcAft>
            <a:buNone/>
          </a:pPr>
          <a:r>
            <a:rPr lang="en-US" sz="1600" kern="1200" dirty="0">
              <a:latin typeface="Calibri" panose="020F0502020204030204" pitchFamily="34" charset="0"/>
              <a:cs typeface="Calibri" panose="020F0502020204030204" pitchFamily="34" charset="0"/>
            </a:rPr>
            <a:t>Installation AND Ongoing Costs</a:t>
          </a:r>
        </a:p>
      </dsp:txBody>
      <dsp:txXfrm>
        <a:off x="6012522" y="2358285"/>
        <a:ext cx="1712812" cy="142540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5624F9A-E57C-BA05-D0E9-EB9147EA6DE7}"/>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a:extLst>
              <a:ext uri="{FF2B5EF4-FFF2-40B4-BE49-F238E27FC236}">
                <a16:creationId xmlns:a16="http://schemas.microsoft.com/office/drawing/2014/main" id="{CE5CA24A-D26A-49FA-92B0-30C16EA7F8CA}"/>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37510BB3-4034-44C9-9A27-3975EFD4F16E}" type="datetimeFigureOut">
              <a:rPr lang="en-US" smtClean="0"/>
              <a:t>3/5/2026</a:t>
            </a:fld>
            <a:endParaRPr lang="en-US" dirty="0"/>
          </a:p>
        </p:txBody>
      </p:sp>
      <p:sp>
        <p:nvSpPr>
          <p:cNvPr id="4" name="Footer Placeholder 3">
            <a:extLst>
              <a:ext uri="{FF2B5EF4-FFF2-40B4-BE49-F238E27FC236}">
                <a16:creationId xmlns:a16="http://schemas.microsoft.com/office/drawing/2014/main" id="{64CBA6EB-6987-0FF2-D11D-0F165830DC38}"/>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87BCBA9E-CB22-9BBD-CE56-B28EE054B266}"/>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F4A15673-B797-48E4-B292-46A7C4D0ED31}" type="slidenum">
              <a:rPr lang="en-US" smtClean="0"/>
              <a:t>‹#›</a:t>
            </a:fld>
            <a:endParaRPr lang="en-US" dirty="0"/>
          </a:p>
        </p:txBody>
      </p:sp>
    </p:spTree>
    <p:extLst>
      <p:ext uri="{BB962C8B-B14F-4D97-AF65-F5344CB8AC3E}">
        <p14:creationId xmlns:p14="http://schemas.microsoft.com/office/powerpoint/2010/main" val="18473385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FEEE826-364B-4DD5-9396-16646920EB2D}" type="datetimeFigureOut">
              <a:rPr lang="en-US" smtClean="0"/>
              <a:t>3/5/2026</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5974BBD5-87BA-4ADC-A043-E79BD490D594}" type="slidenum">
              <a:rPr lang="en-US" smtClean="0"/>
              <a:t>‹#›</a:t>
            </a:fld>
            <a:endParaRPr lang="en-US" dirty="0"/>
          </a:p>
        </p:txBody>
      </p:sp>
    </p:spTree>
    <p:extLst>
      <p:ext uri="{BB962C8B-B14F-4D97-AF65-F5344CB8AC3E}">
        <p14:creationId xmlns:p14="http://schemas.microsoft.com/office/powerpoint/2010/main" val="6784108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a:t>
            </a:fld>
            <a:endParaRPr lang="en-US" dirty="0"/>
          </a:p>
        </p:txBody>
      </p:sp>
    </p:spTree>
    <p:extLst>
      <p:ext uri="{BB962C8B-B14F-4D97-AF65-F5344CB8AC3E}">
        <p14:creationId xmlns:p14="http://schemas.microsoft.com/office/powerpoint/2010/main" val="26664453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dirty="0"/>
              <a:t>The unemployment rate remains at a level that is consistent with a balanced labor market around 4.4</a:t>
            </a:r>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10</a:t>
            </a:fld>
            <a:endParaRPr lang="en-US" dirty="0"/>
          </a:p>
        </p:txBody>
      </p:sp>
    </p:spTree>
    <p:extLst>
      <p:ext uri="{BB962C8B-B14F-4D97-AF65-F5344CB8AC3E}">
        <p14:creationId xmlns:p14="http://schemas.microsoft.com/office/powerpoint/2010/main" val="1972127832"/>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101</a:t>
            </a:fld>
            <a:endParaRPr lang="en-US"/>
          </a:p>
        </p:txBody>
      </p:sp>
    </p:spTree>
    <p:extLst>
      <p:ext uri="{BB962C8B-B14F-4D97-AF65-F5344CB8AC3E}">
        <p14:creationId xmlns:p14="http://schemas.microsoft.com/office/powerpoint/2010/main" val="5715995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CFAB89-51DD-1834-A394-0E43E34E7D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BA71F0-AAA0-BCD3-1A21-F87A0C13E4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E4943D-4BD0-6C1D-7129-2524568070B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665E074-EBFF-B44B-F535-F82C01C9381D}"/>
              </a:ext>
            </a:extLst>
          </p:cNvPr>
          <p:cNvSpPr>
            <a:spLocks noGrp="1"/>
          </p:cNvSpPr>
          <p:nvPr>
            <p:ph type="sldNum" sz="quarter" idx="5"/>
          </p:nvPr>
        </p:nvSpPr>
        <p:spPr/>
        <p:txBody>
          <a:bodyPr/>
          <a:lstStyle/>
          <a:p>
            <a:fld id="{5974BBD5-87BA-4ADC-A043-E79BD490D594}" type="slidenum">
              <a:rPr lang="en-US" smtClean="0"/>
              <a:t>103</a:t>
            </a:fld>
            <a:endParaRPr lang="en-US"/>
          </a:p>
        </p:txBody>
      </p:sp>
    </p:spTree>
    <p:extLst>
      <p:ext uri="{BB962C8B-B14F-4D97-AF65-F5344CB8AC3E}">
        <p14:creationId xmlns:p14="http://schemas.microsoft.com/office/powerpoint/2010/main" val="589627914"/>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104</a:t>
            </a:fld>
            <a:endParaRPr lang="en-US"/>
          </a:p>
        </p:txBody>
      </p:sp>
    </p:spTree>
    <p:extLst>
      <p:ext uri="{BB962C8B-B14F-4D97-AF65-F5344CB8AC3E}">
        <p14:creationId xmlns:p14="http://schemas.microsoft.com/office/powerpoint/2010/main" val="2424308953"/>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6CC9E6-3C95-F161-1B7D-8184CE6D2A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C618F8-4087-476E-D975-56E64B1A7C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3B548E-17E1-FD79-68B6-CB3E07158E4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2FB406A-AAE4-0D86-8B83-BB9310556F8F}"/>
              </a:ext>
            </a:extLst>
          </p:cNvPr>
          <p:cNvSpPr>
            <a:spLocks noGrp="1"/>
          </p:cNvSpPr>
          <p:nvPr>
            <p:ph type="sldNum" sz="quarter" idx="5"/>
          </p:nvPr>
        </p:nvSpPr>
        <p:spPr/>
        <p:txBody>
          <a:bodyPr/>
          <a:lstStyle/>
          <a:p>
            <a:fld id="{5974BBD5-87BA-4ADC-A043-E79BD490D594}" type="slidenum">
              <a:rPr lang="en-US" smtClean="0"/>
              <a:t>105</a:t>
            </a:fld>
            <a:endParaRPr lang="en-US"/>
          </a:p>
        </p:txBody>
      </p:sp>
    </p:spTree>
    <p:extLst>
      <p:ext uri="{BB962C8B-B14F-4D97-AF65-F5344CB8AC3E}">
        <p14:creationId xmlns:p14="http://schemas.microsoft.com/office/powerpoint/2010/main" val="2775019877"/>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106</a:t>
            </a:fld>
            <a:endParaRPr lang="en-US" dirty="0"/>
          </a:p>
        </p:txBody>
      </p:sp>
    </p:spTree>
    <p:extLst>
      <p:ext uri="{BB962C8B-B14F-4D97-AF65-F5344CB8AC3E}">
        <p14:creationId xmlns:p14="http://schemas.microsoft.com/office/powerpoint/2010/main" val="2548463956"/>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1AB4A-29EF-672D-AF6A-647291EF93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7A4C0C-9692-395F-049A-712073A4304A}"/>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557F656D-966D-6DEF-37AE-DC48953D19F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336A4FE-1A63-24F3-7EC6-D35934E1CAF0}"/>
              </a:ext>
            </a:extLst>
          </p:cNvPr>
          <p:cNvSpPr>
            <a:spLocks noGrp="1"/>
          </p:cNvSpPr>
          <p:nvPr>
            <p:ph type="sldNum" sz="quarter" idx="5"/>
          </p:nvPr>
        </p:nvSpPr>
        <p:spPr/>
        <p:txBody>
          <a:bodyPr/>
          <a:lstStyle/>
          <a:p>
            <a:fld id="{5974BBD5-87BA-4ADC-A043-E79BD490D594}" type="slidenum">
              <a:rPr lang="en-US" smtClean="0"/>
              <a:t>107</a:t>
            </a:fld>
            <a:endParaRPr lang="en-US" dirty="0"/>
          </a:p>
        </p:txBody>
      </p:sp>
    </p:spTree>
    <p:extLst>
      <p:ext uri="{BB962C8B-B14F-4D97-AF65-F5344CB8AC3E}">
        <p14:creationId xmlns:p14="http://schemas.microsoft.com/office/powerpoint/2010/main" val="2527940954"/>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latin typeface="Calibri"/>
                <a:ea typeface="Calibri"/>
                <a:cs typeface="Calibri"/>
              </a:rPr>
              <a:t>There are two types of BDRs, Policy and Budgetary</a:t>
            </a:r>
          </a:p>
          <a:p>
            <a:endParaRPr lang="en-US" dirty="0">
              <a:latin typeface="Calibri"/>
              <a:ea typeface="Calibri"/>
              <a:cs typeface="Calibri"/>
            </a:endParaRPr>
          </a:p>
          <a:p>
            <a:r>
              <a:rPr lang="en-US" dirty="0">
                <a:latin typeface="Calibri"/>
                <a:ea typeface="Calibri"/>
                <a:cs typeface="Calibri"/>
              </a:rPr>
              <a:t>Agencies need to consider whether a BDR has an impact on their budget submission. If it does, it should be submitted as a Budgetary BDR.</a:t>
            </a:r>
          </a:p>
          <a:p>
            <a:endParaRPr lang="en-US" dirty="0">
              <a:latin typeface="Calibri"/>
              <a:ea typeface="Calibri"/>
              <a:cs typeface="Calibri"/>
            </a:endParaRPr>
          </a:p>
          <a:p>
            <a:r>
              <a:rPr lang="en-US" dirty="0">
                <a:latin typeface="Calibri"/>
                <a:ea typeface="Calibri"/>
                <a:cs typeface="Calibri"/>
              </a:rPr>
              <a:t>No fiscal impact = Policy BDR</a:t>
            </a:r>
          </a:p>
          <a:p>
            <a:endParaRPr lang="en-US" dirty="0">
              <a:latin typeface="Calibri"/>
              <a:ea typeface="Calibri"/>
              <a:cs typeface="Calibri"/>
            </a:endParaRPr>
          </a:p>
          <a:p>
            <a:r>
              <a:rPr lang="en-US" dirty="0">
                <a:latin typeface="Calibri"/>
                <a:ea typeface="Calibri"/>
                <a:cs typeface="Calibri"/>
              </a:rPr>
              <a:t>Any fiscal impact greater than $2,000 = Budgetary BDR</a:t>
            </a:r>
          </a:p>
        </p:txBody>
      </p:sp>
      <p:sp>
        <p:nvSpPr>
          <p:cNvPr id="4" name="Slide Number Placeholder 3"/>
          <p:cNvSpPr>
            <a:spLocks noGrp="1"/>
          </p:cNvSpPr>
          <p:nvPr>
            <p:ph type="sldNum" sz="quarter" idx="5"/>
          </p:nvPr>
        </p:nvSpPr>
        <p:spPr/>
        <p:txBody>
          <a:bodyPr/>
          <a:lstStyle/>
          <a:p>
            <a:fld id="{5974BBD5-87BA-4ADC-A043-E79BD490D594}" type="slidenum">
              <a:rPr lang="en-US" smtClean="0"/>
              <a:t>108</a:t>
            </a:fld>
            <a:endParaRPr lang="en-US" dirty="0"/>
          </a:p>
        </p:txBody>
      </p:sp>
    </p:spTree>
    <p:extLst>
      <p:ext uri="{BB962C8B-B14F-4D97-AF65-F5344CB8AC3E}">
        <p14:creationId xmlns:p14="http://schemas.microsoft.com/office/powerpoint/2010/main" val="1091647194"/>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48331F-372E-8450-632F-923A27EFAF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A3773A-13C7-3D02-DB39-CA5D31A5E785}"/>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C3BD1F30-5B4D-39CD-0C62-9521FFCEE4AE}"/>
              </a:ext>
            </a:extLst>
          </p:cNvPr>
          <p:cNvSpPr>
            <a:spLocks noGrp="1"/>
          </p:cNvSpPr>
          <p:nvPr>
            <p:ph type="body" idx="1"/>
          </p:nvPr>
        </p:nvSpPr>
        <p:spPr/>
        <p:txBody>
          <a:bodyPr/>
          <a:lstStyle/>
          <a:p>
            <a:pPr marL="232943" indent="-232943">
              <a:buAutoNum type="arabicPeriod"/>
            </a:pPr>
            <a:r>
              <a:rPr lang="en-US" dirty="0">
                <a:latin typeface="Calibri"/>
                <a:ea typeface="Calibri"/>
                <a:cs typeface="Calibri"/>
              </a:rPr>
              <a:t>Housekeeping BDRs are mostly for cleanup of existing language. Examples of housekeeping BDRs are revisions to align with existing policies, fixing language approved in the prior session, or clarifying existing practice.</a:t>
            </a:r>
          </a:p>
          <a:p>
            <a:pPr marL="232943" indent="-232943">
              <a:buAutoNum type="arabicPeriod"/>
            </a:pPr>
            <a:r>
              <a:rPr lang="en-US" dirty="0">
                <a:latin typeface="Calibri"/>
                <a:ea typeface="Calibri"/>
                <a:cs typeface="Calibri"/>
              </a:rPr>
              <a:t>Substantive policy BDRs are mostly for major revisions or additions to statutes</a:t>
            </a:r>
          </a:p>
          <a:p>
            <a:pPr marL="232943" indent="-232943">
              <a:buAutoNum type="arabicPeriod"/>
            </a:pPr>
            <a:r>
              <a:rPr lang="en-US" dirty="0">
                <a:latin typeface="Calibri"/>
                <a:ea typeface="Calibri"/>
                <a:cs typeface="Calibri"/>
              </a:rPr>
              <a:t>After the language is finalized and approved by the Governor's Office, the BDR is submitted to the Legislative Counsel Bureau who will work with the agency to draft the legal wording for the measure.</a:t>
            </a:r>
          </a:p>
          <a:p>
            <a:pPr marL="232943" indent="-232943">
              <a:buAutoNum type="arabicPeriod"/>
            </a:pPr>
            <a:r>
              <a:rPr lang="en-US" dirty="0">
                <a:latin typeface="Calibri"/>
                <a:ea typeface="Calibri"/>
                <a:cs typeface="Calibri"/>
              </a:rPr>
              <a:t>Final language for all measures must be completed, and the bill draft pre-filed prior to the statutory deadline of the 3rd Wednesday in November preceding the Legislative Session.</a:t>
            </a:r>
          </a:p>
          <a:p>
            <a:pPr>
              <a:spcBef>
                <a:spcPts val="917"/>
              </a:spcBef>
            </a:pPr>
            <a:endParaRPr lang="en-US" dirty="0">
              <a:ea typeface="Aptos" panose="020B0004020202020204" pitchFamily="34" charset="0"/>
            </a:endParaRPr>
          </a:p>
        </p:txBody>
      </p:sp>
      <p:sp>
        <p:nvSpPr>
          <p:cNvPr id="4" name="Slide Number Placeholder 3">
            <a:extLst>
              <a:ext uri="{FF2B5EF4-FFF2-40B4-BE49-F238E27FC236}">
                <a16:creationId xmlns:a16="http://schemas.microsoft.com/office/drawing/2014/main" id="{35268826-DFA0-8BB0-30B6-BC989C3A29DD}"/>
              </a:ext>
            </a:extLst>
          </p:cNvPr>
          <p:cNvSpPr>
            <a:spLocks noGrp="1"/>
          </p:cNvSpPr>
          <p:nvPr>
            <p:ph type="sldNum" sz="quarter" idx="5"/>
          </p:nvPr>
        </p:nvSpPr>
        <p:spPr/>
        <p:txBody>
          <a:bodyPr/>
          <a:lstStyle/>
          <a:p>
            <a:fld id="{5974BBD5-87BA-4ADC-A043-E79BD490D594}" type="slidenum">
              <a:rPr lang="en-US" smtClean="0"/>
              <a:t>109</a:t>
            </a:fld>
            <a:endParaRPr lang="en-US" dirty="0"/>
          </a:p>
        </p:txBody>
      </p:sp>
    </p:spTree>
    <p:extLst>
      <p:ext uri="{BB962C8B-B14F-4D97-AF65-F5344CB8AC3E}">
        <p14:creationId xmlns:p14="http://schemas.microsoft.com/office/powerpoint/2010/main" val="1446193860"/>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232943" indent="-232943">
              <a:buAutoNum type="arabicPeriod"/>
            </a:pPr>
            <a:r>
              <a:rPr lang="en-US" dirty="0">
                <a:latin typeface="Calibri"/>
                <a:ea typeface="Calibri"/>
                <a:cs typeface="Calibri"/>
              </a:rPr>
              <a:t>Budgetary BDRs should note the change being proposed in their submitted budget and what the fiscal impact will be.</a:t>
            </a:r>
          </a:p>
          <a:p>
            <a:pPr marL="232943" indent="-232943">
              <a:buAutoNum type="arabicPeriod"/>
            </a:pPr>
            <a:r>
              <a:rPr lang="en-US" dirty="0">
                <a:latin typeface="Calibri"/>
                <a:ea typeface="Calibri"/>
                <a:cs typeface="Calibri"/>
              </a:rPr>
              <a:t>There should be a corresponding Decision Unit in NEBS that references the BDR# in the Decision Unit narrative.</a:t>
            </a:r>
          </a:p>
          <a:p>
            <a:pPr marL="232943" indent="-232943">
              <a:buAutoNum type="arabicPeriod"/>
            </a:pPr>
            <a:r>
              <a:rPr lang="en-US" dirty="0">
                <a:latin typeface="Calibri"/>
                <a:ea typeface="Calibri"/>
                <a:cs typeface="Calibri"/>
              </a:rPr>
              <a:t>Budgetary BDRs are due to the Budget Division by 8/14/2026 along with the Agency Request Submittal</a:t>
            </a:r>
          </a:p>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110</a:t>
            </a:fld>
            <a:endParaRPr lang="en-US" dirty="0"/>
          </a:p>
        </p:txBody>
      </p:sp>
    </p:spTree>
    <p:extLst>
      <p:ext uri="{BB962C8B-B14F-4D97-AF65-F5344CB8AC3E}">
        <p14:creationId xmlns:p14="http://schemas.microsoft.com/office/powerpoint/2010/main" val="3672997090"/>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C9AFF3-B09F-1886-4D9D-648F1110FC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B17453-103B-467E-27A9-703B9DB3C19A}"/>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7E5FB803-C269-96BB-410C-7D172F6CD99A}"/>
              </a:ext>
            </a:extLst>
          </p:cNvPr>
          <p:cNvSpPr>
            <a:spLocks noGrp="1"/>
          </p:cNvSpPr>
          <p:nvPr>
            <p:ph type="body" idx="1"/>
          </p:nvPr>
        </p:nvSpPr>
        <p:spPr/>
        <p:txBody>
          <a:bodyPr/>
          <a:lstStyle/>
          <a:p>
            <a:r>
              <a:rPr lang="en-US" b="1" dirty="0">
                <a:latin typeface="Calibri"/>
                <a:ea typeface="Calibri"/>
                <a:cs typeface="Calibri"/>
              </a:rPr>
              <a:t>February 1-March 15, 2026: Preliminary Meetings</a:t>
            </a:r>
          </a:p>
          <a:p>
            <a:pPr marL="174708" indent="-174708">
              <a:buFont typeface="Arial"/>
              <a:buChar char="•"/>
            </a:pPr>
            <a:r>
              <a:rPr lang="en-US" dirty="0">
                <a:latin typeface="Calibri"/>
                <a:ea typeface="Calibri"/>
                <a:cs typeface="Calibri"/>
              </a:rPr>
              <a:t>The Governor's staff have already begun meeting with agencies to review and approve concepts for BDRs.</a:t>
            </a:r>
          </a:p>
          <a:p>
            <a:pPr marL="815302" lvl="1" indent="-174708">
              <a:buFont typeface="Arial"/>
              <a:buChar char="•"/>
            </a:pPr>
            <a:r>
              <a:rPr lang="en-US" dirty="0">
                <a:latin typeface="Calibri"/>
                <a:ea typeface="Calibri"/>
                <a:cs typeface="Calibri"/>
              </a:rPr>
              <a:t>Our goal is to have all proposed BDR concepts reviewed and approved or rejected before (March 15, 2026)</a:t>
            </a:r>
          </a:p>
          <a:p>
            <a:pPr marL="815302" lvl="1" indent="-174708" defTabSz="931774">
              <a:buFont typeface="Arial"/>
              <a:buChar char="•"/>
              <a:defRPr/>
            </a:pPr>
            <a:r>
              <a:rPr lang="en-US" dirty="0">
                <a:latin typeface="Calibri"/>
                <a:ea typeface="Calibri"/>
                <a:cs typeface="Calibri"/>
              </a:rPr>
              <a:t>The Governor's staff will be reaching out to each agency director in advance of this deadline to schedule follow-up meetings in April.</a:t>
            </a:r>
          </a:p>
          <a:p>
            <a:endParaRPr lang="en-US" dirty="0">
              <a:latin typeface="Calibri"/>
              <a:ea typeface="Calibri"/>
              <a:cs typeface="Calibri"/>
            </a:endParaRPr>
          </a:p>
          <a:p>
            <a:r>
              <a:rPr lang="en-US" b="1" dirty="0">
                <a:latin typeface="Calibri"/>
                <a:ea typeface="Calibri"/>
                <a:cs typeface="Calibri"/>
              </a:rPr>
              <a:t>April 1-April 15, 2026: Follow-up Meetings</a:t>
            </a:r>
          </a:p>
          <a:p>
            <a:pPr marL="174708" indent="-174708">
              <a:buFont typeface="Arial"/>
              <a:buChar char="•"/>
            </a:pPr>
            <a:r>
              <a:rPr lang="en-US" dirty="0">
                <a:latin typeface="Calibri"/>
                <a:ea typeface="Calibri"/>
                <a:cs typeface="Calibri"/>
              </a:rPr>
              <a:t>Starting April 1st, the Governor's staff will begin follow-up meetings to facilitate continued development of approved BDR concepts with individual agencies.</a:t>
            </a:r>
          </a:p>
          <a:p>
            <a:pPr marL="815302" lvl="1" indent="-174708">
              <a:buFont typeface="Arial"/>
              <a:buChar char="•"/>
            </a:pPr>
            <a:r>
              <a:rPr lang="en-US" dirty="0">
                <a:latin typeface="Calibri"/>
                <a:ea typeface="Calibri"/>
                <a:cs typeface="Calibri"/>
              </a:rPr>
              <a:t>The Governor's policy staff will be scheduling these meetings at the same time as they schedule the preliminary meetings to ensure adequate time for development.</a:t>
            </a:r>
          </a:p>
          <a:p>
            <a:pPr marL="815302" lvl="1" indent="-174708">
              <a:buFont typeface="Arial"/>
              <a:buChar char="•"/>
            </a:pPr>
            <a:r>
              <a:rPr lang="en-US" dirty="0">
                <a:latin typeface="Calibri"/>
                <a:ea typeface="Calibri"/>
                <a:cs typeface="Calibri"/>
              </a:rPr>
              <a:t>These meetings should take place about 30 days after preliminary meetings with the Governor's staff to afford agencies sufficient time to build out their initial concepts.</a:t>
            </a:r>
          </a:p>
          <a:p>
            <a:pPr marL="815302" lvl="1" indent="-174708">
              <a:buFont typeface="Arial"/>
              <a:buChar char="•"/>
            </a:pPr>
            <a:r>
              <a:rPr lang="en-US" dirty="0">
                <a:latin typeface="Calibri"/>
                <a:ea typeface="Calibri"/>
                <a:cs typeface="Calibri"/>
              </a:rPr>
              <a:t>Conversations between the Governor's staff and agencies involving BDR development will not be limited to scheduled meetings; communications, as needed, is encouraged throughout the process.</a:t>
            </a:r>
          </a:p>
          <a:p>
            <a:pPr marL="815302" lvl="1" indent="-174708">
              <a:buFont typeface="Arial"/>
              <a:buChar char="•"/>
            </a:pPr>
            <a:r>
              <a:rPr lang="en-US" dirty="0">
                <a:latin typeface="Calibri"/>
                <a:ea typeface="Calibri"/>
                <a:cs typeface="Calibri"/>
              </a:rPr>
              <a:t>Our goal is to have all Corrective and Core BDRs developed for final presentation by (insert date)</a:t>
            </a:r>
          </a:p>
          <a:p>
            <a:endParaRPr lang="en-US" b="1" dirty="0">
              <a:latin typeface="Calibri"/>
              <a:ea typeface="Calibri"/>
              <a:cs typeface="Calibri"/>
            </a:endParaRPr>
          </a:p>
          <a:p>
            <a:r>
              <a:rPr lang="en-US" b="1" dirty="0">
                <a:latin typeface="Calibri"/>
                <a:ea typeface="Calibri"/>
                <a:cs typeface="Calibri"/>
              </a:rPr>
              <a:t>June 1-June 12, 2026: Presentations</a:t>
            </a:r>
          </a:p>
          <a:p>
            <a:pPr marL="174708" indent="-174708">
              <a:buFont typeface="Arial"/>
              <a:buChar char="•"/>
            </a:pPr>
            <a:r>
              <a:rPr lang="en-US" dirty="0">
                <a:latin typeface="Calibri"/>
                <a:ea typeface="Calibri"/>
                <a:cs typeface="Calibri"/>
              </a:rPr>
              <a:t>Starting June 1st, agencies should be prepared to begin final presentations of their BDRs to the Governor's staff.</a:t>
            </a:r>
          </a:p>
          <a:p>
            <a:pPr marL="815302" lvl="1" indent="-174708">
              <a:buFont typeface="Arial"/>
              <a:buChar char="•"/>
            </a:pPr>
            <a:r>
              <a:rPr lang="en-US" dirty="0">
                <a:latin typeface="Calibri"/>
                <a:ea typeface="Calibri"/>
                <a:cs typeface="Calibri"/>
              </a:rPr>
              <a:t>Presentations will be scheduled by the Governor's policy staff as they work with agencies to develop their BDRs through the follow-up meeting process.</a:t>
            </a:r>
          </a:p>
          <a:p>
            <a:pPr marL="815302" lvl="1" indent="-174708">
              <a:buFont typeface="Arial"/>
              <a:buChar char="•"/>
            </a:pPr>
            <a:r>
              <a:rPr lang="en-US" dirty="0">
                <a:latin typeface="Calibri"/>
                <a:ea typeface="Calibri"/>
                <a:cs typeface="Calibri"/>
              </a:rPr>
              <a:t>Our goal is to have all agency presentations complete by June 12</a:t>
            </a:r>
            <a:r>
              <a:rPr lang="en-US" baseline="30000" dirty="0">
                <a:latin typeface="Calibri"/>
                <a:ea typeface="Calibri"/>
                <a:cs typeface="Calibri"/>
              </a:rPr>
              <a:t>th</a:t>
            </a:r>
            <a:r>
              <a:rPr lang="en-US" dirty="0">
                <a:latin typeface="Calibri"/>
                <a:ea typeface="Calibri"/>
                <a:cs typeface="Calibri"/>
              </a:rPr>
              <a:t> and agency submission in NEBS is also due on that day.</a:t>
            </a:r>
          </a:p>
          <a:p>
            <a:endParaRPr lang="en-US" b="1" dirty="0">
              <a:latin typeface="Calibri"/>
              <a:ea typeface="Calibri"/>
              <a:cs typeface="Calibri"/>
            </a:endParaRPr>
          </a:p>
          <a:p>
            <a:r>
              <a:rPr lang="en-US" b="1" dirty="0">
                <a:latin typeface="Calibri"/>
                <a:ea typeface="Calibri"/>
                <a:cs typeface="Calibri"/>
              </a:rPr>
              <a:t>June 12 – July 29, 2026: Final Review Period</a:t>
            </a:r>
          </a:p>
          <a:p>
            <a:pPr marL="174708" indent="-174708">
              <a:buFont typeface="Arial"/>
              <a:buChar char="•"/>
            </a:pPr>
            <a:r>
              <a:rPr lang="en-US" dirty="0">
                <a:latin typeface="Calibri"/>
                <a:ea typeface="Calibri"/>
                <a:cs typeface="Calibri"/>
              </a:rPr>
              <a:t>Starting June 12, the Governor's Office will begin a final review period of agency BDRs. This process will consist of the following steps:</a:t>
            </a:r>
          </a:p>
          <a:p>
            <a:pPr marL="815302" lvl="1" indent="-174708">
              <a:buFont typeface="Arial"/>
              <a:buChar char="•"/>
            </a:pPr>
            <a:r>
              <a:rPr lang="en-US" dirty="0">
                <a:latin typeface="Calibri"/>
                <a:ea typeface="Calibri"/>
                <a:cs typeface="Calibri"/>
              </a:rPr>
              <a:t>Staff review agency presentations</a:t>
            </a:r>
          </a:p>
          <a:p>
            <a:pPr marL="815302" lvl="1" indent="-174708">
              <a:buFont typeface="Arial"/>
              <a:buChar char="•"/>
            </a:pPr>
            <a:r>
              <a:rPr lang="en-US" dirty="0">
                <a:latin typeface="Calibri"/>
                <a:ea typeface="Calibri"/>
                <a:cs typeface="Calibri"/>
              </a:rPr>
              <a:t>Agency adjustments to BDRs in conjunction with requests from the Governor's staff</a:t>
            </a:r>
          </a:p>
          <a:p>
            <a:pPr marL="815302" lvl="1" indent="-174708">
              <a:buFont typeface="Arial"/>
              <a:buChar char="•"/>
            </a:pPr>
            <a:r>
              <a:rPr lang="en-US" dirty="0">
                <a:latin typeface="Calibri"/>
                <a:ea typeface="Calibri"/>
                <a:cs typeface="Calibri"/>
              </a:rPr>
              <a:t>Final review – Governor Lombardo</a:t>
            </a:r>
          </a:p>
          <a:p>
            <a:pPr marL="815302" lvl="1" indent="-174708">
              <a:buFont typeface="Arial"/>
              <a:buChar char="•"/>
            </a:pPr>
            <a:r>
              <a:rPr lang="en-US" dirty="0">
                <a:latin typeface="Calibri"/>
                <a:ea typeface="Calibri"/>
                <a:cs typeface="Calibri"/>
              </a:rPr>
              <a:t>Our goal is to have all final drafts of Corrective and Core BDRs processed and reviewed by July 15, 2026, with a final deadline of July 29</a:t>
            </a:r>
            <a:r>
              <a:rPr lang="en-US" baseline="30000" dirty="0">
                <a:latin typeface="Calibri"/>
                <a:ea typeface="Calibri"/>
                <a:cs typeface="Calibri"/>
              </a:rPr>
              <a:t>th</a:t>
            </a:r>
            <a:r>
              <a:rPr lang="en-US" dirty="0">
                <a:latin typeface="Calibri"/>
                <a:ea typeface="Calibri"/>
                <a:cs typeface="Calibri"/>
              </a:rPr>
              <a:t>. </a:t>
            </a:r>
          </a:p>
          <a:p>
            <a:endParaRPr lang="en-US" b="1" dirty="0">
              <a:latin typeface="Calibri"/>
              <a:ea typeface="Calibri"/>
              <a:cs typeface="Calibri"/>
            </a:endParaRPr>
          </a:p>
          <a:p>
            <a:r>
              <a:rPr lang="en-US" b="1" dirty="0">
                <a:latin typeface="Calibri"/>
                <a:ea typeface="Calibri"/>
                <a:cs typeface="Calibri"/>
              </a:rPr>
              <a:t>August 1, 2026: Final Drafts of Corrective and Core BDRs to LCB</a:t>
            </a:r>
          </a:p>
          <a:p>
            <a:endParaRPr lang="en-US" dirty="0"/>
          </a:p>
        </p:txBody>
      </p:sp>
      <p:sp>
        <p:nvSpPr>
          <p:cNvPr id="4" name="Slide Number Placeholder 3">
            <a:extLst>
              <a:ext uri="{FF2B5EF4-FFF2-40B4-BE49-F238E27FC236}">
                <a16:creationId xmlns:a16="http://schemas.microsoft.com/office/drawing/2014/main" id="{AA885F86-1757-6C88-7A5D-217063C9EF8D}"/>
              </a:ext>
            </a:extLst>
          </p:cNvPr>
          <p:cNvSpPr>
            <a:spLocks noGrp="1"/>
          </p:cNvSpPr>
          <p:nvPr>
            <p:ph type="sldNum" sz="quarter" idx="5"/>
          </p:nvPr>
        </p:nvSpPr>
        <p:spPr/>
        <p:txBody>
          <a:bodyPr/>
          <a:lstStyle/>
          <a:p>
            <a:fld id="{5974BBD5-87BA-4ADC-A043-E79BD490D594}" type="slidenum">
              <a:rPr lang="en-US" smtClean="0"/>
              <a:t>111</a:t>
            </a:fld>
            <a:endParaRPr lang="en-US" dirty="0"/>
          </a:p>
        </p:txBody>
      </p:sp>
    </p:spTree>
    <p:extLst>
      <p:ext uri="{BB962C8B-B14F-4D97-AF65-F5344CB8AC3E}">
        <p14:creationId xmlns:p14="http://schemas.microsoft.com/office/powerpoint/2010/main" val="5071111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kern="1200" dirty="0">
                <a:solidFill>
                  <a:schemeClr val="tx1"/>
                </a:solidFill>
                <a:latin typeface="+mn-lt"/>
                <a:ea typeface="+mn-ea"/>
                <a:cs typeface="+mn-cs"/>
              </a:rPr>
              <a:t>On a year-over-year basis, progress on moving inflation toward the FOMC’S  2-percent objective has been elusive – 2.8 Nove (as of Feb 10) – New release Feb20 </a:t>
            </a:r>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11</a:t>
            </a:fld>
            <a:endParaRPr lang="en-US" dirty="0"/>
          </a:p>
        </p:txBody>
      </p:sp>
    </p:spTree>
    <p:extLst>
      <p:ext uri="{BB962C8B-B14F-4D97-AF65-F5344CB8AC3E}">
        <p14:creationId xmlns:p14="http://schemas.microsoft.com/office/powerpoint/2010/main" val="2706570838"/>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112</a:t>
            </a:fld>
            <a:endParaRPr lang="en-US" dirty="0"/>
          </a:p>
        </p:txBody>
      </p:sp>
    </p:spTree>
    <p:extLst>
      <p:ext uri="{BB962C8B-B14F-4D97-AF65-F5344CB8AC3E}">
        <p14:creationId xmlns:p14="http://schemas.microsoft.com/office/powerpoint/2010/main" val="2368426412"/>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113</a:t>
            </a:fld>
            <a:endParaRPr lang="en-US" dirty="0"/>
          </a:p>
        </p:txBody>
      </p:sp>
    </p:spTree>
    <p:extLst>
      <p:ext uri="{BB962C8B-B14F-4D97-AF65-F5344CB8AC3E}">
        <p14:creationId xmlns:p14="http://schemas.microsoft.com/office/powerpoint/2010/main" val="2267410818"/>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114</a:t>
            </a:fld>
            <a:endParaRPr lang="en-US" dirty="0"/>
          </a:p>
        </p:txBody>
      </p:sp>
    </p:spTree>
    <p:extLst>
      <p:ext uri="{BB962C8B-B14F-4D97-AF65-F5344CB8AC3E}">
        <p14:creationId xmlns:p14="http://schemas.microsoft.com/office/powerpoint/2010/main" val="4015700984"/>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115</a:t>
            </a:fld>
            <a:endParaRPr lang="en-US" dirty="0"/>
          </a:p>
        </p:txBody>
      </p:sp>
    </p:spTree>
    <p:extLst>
      <p:ext uri="{BB962C8B-B14F-4D97-AF65-F5344CB8AC3E}">
        <p14:creationId xmlns:p14="http://schemas.microsoft.com/office/powerpoint/2010/main" val="2660895558"/>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116</a:t>
            </a:fld>
            <a:endParaRPr lang="en-US" dirty="0"/>
          </a:p>
        </p:txBody>
      </p:sp>
    </p:spTree>
    <p:extLst>
      <p:ext uri="{BB962C8B-B14F-4D97-AF65-F5344CB8AC3E}">
        <p14:creationId xmlns:p14="http://schemas.microsoft.com/office/powerpoint/2010/main" val="1998545199"/>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117</a:t>
            </a:fld>
            <a:endParaRPr lang="en-US" dirty="0"/>
          </a:p>
        </p:txBody>
      </p:sp>
    </p:spTree>
    <p:extLst>
      <p:ext uri="{BB962C8B-B14F-4D97-AF65-F5344CB8AC3E}">
        <p14:creationId xmlns:p14="http://schemas.microsoft.com/office/powerpoint/2010/main" val="1348158549"/>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118</a:t>
            </a:fld>
            <a:endParaRPr lang="en-US" dirty="0"/>
          </a:p>
        </p:txBody>
      </p:sp>
    </p:spTree>
    <p:extLst>
      <p:ext uri="{BB962C8B-B14F-4D97-AF65-F5344CB8AC3E}">
        <p14:creationId xmlns:p14="http://schemas.microsoft.com/office/powerpoint/2010/main" val="4103039083"/>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119</a:t>
            </a:fld>
            <a:endParaRPr lang="en-US" dirty="0"/>
          </a:p>
        </p:txBody>
      </p:sp>
    </p:spTree>
    <p:extLst>
      <p:ext uri="{BB962C8B-B14F-4D97-AF65-F5344CB8AC3E}">
        <p14:creationId xmlns:p14="http://schemas.microsoft.com/office/powerpoint/2010/main" val="1767558957"/>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120</a:t>
            </a:fld>
            <a:endParaRPr lang="en-US" dirty="0"/>
          </a:p>
        </p:txBody>
      </p:sp>
    </p:spTree>
    <p:extLst>
      <p:ext uri="{BB962C8B-B14F-4D97-AF65-F5344CB8AC3E}">
        <p14:creationId xmlns:p14="http://schemas.microsoft.com/office/powerpoint/2010/main" val="2938644035"/>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121</a:t>
            </a:fld>
            <a:endParaRPr lang="en-US" dirty="0"/>
          </a:p>
        </p:txBody>
      </p:sp>
    </p:spTree>
    <p:extLst>
      <p:ext uri="{BB962C8B-B14F-4D97-AF65-F5344CB8AC3E}">
        <p14:creationId xmlns:p14="http://schemas.microsoft.com/office/powerpoint/2010/main" val="40644424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dirty="0"/>
              <a:t>The tariff effect looks clear in goods prices, but services price growth remains elevated above pre-pandemic levels as well </a:t>
            </a:r>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12</a:t>
            </a:fld>
            <a:endParaRPr lang="en-US" dirty="0"/>
          </a:p>
        </p:txBody>
      </p:sp>
    </p:spTree>
    <p:extLst>
      <p:ext uri="{BB962C8B-B14F-4D97-AF65-F5344CB8AC3E}">
        <p14:creationId xmlns:p14="http://schemas.microsoft.com/office/powerpoint/2010/main" val="308267009"/>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122</a:t>
            </a:fld>
            <a:endParaRPr lang="en-US" dirty="0"/>
          </a:p>
        </p:txBody>
      </p:sp>
    </p:spTree>
    <p:extLst>
      <p:ext uri="{BB962C8B-B14F-4D97-AF65-F5344CB8AC3E}">
        <p14:creationId xmlns:p14="http://schemas.microsoft.com/office/powerpoint/2010/main" val="62371135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123</a:t>
            </a:fld>
            <a:endParaRPr lang="en-US" dirty="0"/>
          </a:p>
        </p:txBody>
      </p:sp>
    </p:spTree>
    <p:extLst>
      <p:ext uri="{BB962C8B-B14F-4D97-AF65-F5344CB8AC3E}">
        <p14:creationId xmlns:p14="http://schemas.microsoft.com/office/powerpoint/2010/main" val="3991752003"/>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124</a:t>
            </a:fld>
            <a:endParaRPr lang="en-US" dirty="0"/>
          </a:p>
        </p:txBody>
      </p:sp>
    </p:spTree>
    <p:extLst>
      <p:ext uri="{BB962C8B-B14F-4D97-AF65-F5344CB8AC3E}">
        <p14:creationId xmlns:p14="http://schemas.microsoft.com/office/powerpoint/2010/main" val="4107137776"/>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125</a:t>
            </a:fld>
            <a:endParaRPr lang="en-US" dirty="0"/>
          </a:p>
        </p:txBody>
      </p:sp>
    </p:spTree>
    <p:extLst>
      <p:ext uri="{BB962C8B-B14F-4D97-AF65-F5344CB8AC3E}">
        <p14:creationId xmlns:p14="http://schemas.microsoft.com/office/powerpoint/2010/main" val="3203225689"/>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126</a:t>
            </a:fld>
            <a:endParaRPr lang="en-US" dirty="0"/>
          </a:p>
        </p:txBody>
      </p:sp>
    </p:spTree>
    <p:extLst>
      <p:ext uri="{BB962C8B-B14F-4D97-AF65-F5344CB8AC3E}">
        <p14:creationId xmlns:p14="http://schemas.microsoft.com/office/powerpoint/2010/main" val="2828670944"/>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127</a:t>
            </a:fld>
            <a:endParaRPr lang="en-US" dirty="0"/>
          </a:p>
        </p:txBody>
      </p:sp>
    </p:spTree>
    <p:extLst>
      <p:ext uri="{BB962C8B-B14F-4D97-AF65-F5344CB8AC3E}">
        <p14:creationId xmlns:p14="http://schemas.microsoft.com/office/powerpoint/2010/main" val="3196292106"/>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128</a:t>
            </a:fld>
            <a:endParaRPr lang="en-US" dirty="0"/>
          </a:p>
        </p:txBody>
      </p:sp>
    </p:spTree>
    <p:extLst>
      <p:ext uri="{BB962C8B-B14F-4D97-AF65-F5344CB8AC3E}">
        <p14:creationId xmlns:p14="http://schemas.microsoft.com/office/powerpoint/2010/main" val="869455162"/>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129</a:t>
            </a:fld>
            <a:endParaRPr lang="en-US" dirty="0"/>
          </a:p>
        </p:txBody>
      </p:sp>
    </p:spTree>
    <p:extLst>
      <p:ext uri="{BB962C8B-B14F-4D97-AF65-F5344CB8AC3E}">
        <p14:creationId xmlns:p14="http://schemas.microsoft.com/office/powerpoint/2010/main" val="4170311534"/>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130</a:t>
            </a:fld>
            <a:endParaRPr lang="en-US" dirty="0"/>
          </a:p>
        </p:txBody>
      </p:sp>
    </p:spTree>
    <p:extLst>
      <p:ext uri="{BB962C8B-B14F-4D97-AF65-F5344CB8AC3E}">
        <p14:creationId xmlns:p14="http://schemas.microsoft.com/office/powerpoint/2010/main" val="1552293777"/>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131</a:t>
            </a:fld>
            <a:endParaRPr lang="en-US" dirty="0"/>
          </a:p>
        </p:txBody>
      </p:sp>
    </p:spTree>
    <p:extLst>
      <p:ext uri="{BB962C8B-B14F-4D97-AF65-F5344CB8AC3E}">
        <p14:creationId xmlns:p14="http://schemas.microsoft.com/office/powerpoint/2010/main" val="37812459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13</a:t>
            </a:fld>
            <a:endParaRPr lang="en-US" dirty="0"/>
          </a:p>
        </p:txBody>
      </p:sp>
    </p:spTree>
    <p:extLst>
      <p:ext uri="{BB962C8B-B14F-4D97-AF65-F5344CB8AC3E}">
        <p14:creationId xmlns:p14="http://schemas.microsoft.com/office/powerpoint/2010/main" val="1775155489"/>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132</a:t>
            </a:fld>
            <a:endParaRPr lang="en-US" dirty="0"/>
          </a:p>
        </p:txBody>
      </p:sp>
    </p:spTree>
    <p:extLst>
      <p:ext uri="{BB962C8B-B14F-4D97-AF65-F5344CB8AC3E}">
        <p14:creationId xmlns:p14="http://schemas.microsoft.com/office/powerpoint/2010/main" val="1165881405"/>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133</a:t>
            </a:fld>
            <a:endParaRPr lang="en-US" dirty="0"/>
          </a:p>
        </p:txBody>
      </p:sp>
    </p:spTree>
    <p:extLst>
      <p:ext uri="{BB962C8B-B14F-4D97-AF65-F5344CB8AC3E}">
        <p14:creationId xmlns:p14="http://schemas.microsoft.com/office/powerpoint/2010/main" val="472250838"/>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134</a:t>
            </a:fld>
            <a:endParaRPr lang="en-US" dirty="0"/>
          </a:p>
        </p:txBody>
      </p:sp>
    </p:spTree>
    <p:extLst>
      <p:ext uri="{BB962C8B-B14F-4D97-AF65-F5344CB8AC3E}">
        <p14:creationId xmlns:p14="http://schemas.microsoft.com/office/powerpoint/2010/main" val="763554614"/>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135</a:t>
            </a:fld>
            <a:endParaRPr lang="en-US" dirty="0"/>
          </a:p>
        </p:txBody>
      </p:sp>
    </p:spTree>
    <p:extLst>
      <p:ext uri="{BB962C8B-B14F-4D97-AF65-F5344CB8AC3E}">
        <p14:creationId xmlns:p14="http://schemas.microsoft.com/office/powerpoint/2010/main" val="366231305"/>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136</a:t>
            </a:fld>
            <a:endParaRPr lang="en-US" dirty="0"/>
          </a:p>
        </p:txBody>
      </p:sp>
    </p:spTree>
    <p:extLst>
      <p:ext uri="{BB962C8B-B14F-4D97-AF65-F5344CB8AC3E}">
        <p14:creationId xmlns:p14="http://schemas.microsoft.com/office/powerpoint/2010/main" val="426778272"/>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137</a:t>
            </a:fld>
            <a:endParaRPr lang="en-US" dirty="0"/>
          </a:p>
        </p:txBody>
      </p:sp>
    </p:spTree>
    <p:extLst>
      <p:ext uri="{BB962C8B-B14F-4D97-AF65-F5344CB8AC3E}">
        <p14:creationId xmlns:p14="http://schemas.microsoft.com/office/powerpoint/2010/main" val="2778082747"/>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138</a:t>
            </a:fld>
            <a:endParaRPr lang="en-US" dirty="0"/>
          </a:p>
        </p:txBody>
      </p:sp>
    </p:spTree>
    <p:extLst>
      <p:ext uri="{BB962C8B-B14F-4D97-AF65-F5344CB8AC3E}">
        <p14:creationId xmlns:p14="http://schemas.microsoft.com/office/powerpoint/2010/main" val="2654546712"/>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139</a:t>
            </a:fld>
            <a:endParaRPr lang="en-US" dirty="0"/>
          </a:p>
        </p:txBody>
      </p:sp>
    </p:spTree>
    <p:extLst>
      <p:ext uri="{BB962C8B-B14F-4D97-AF65-F5344CB8AC3E}">
        <p14:creationId xmlns:p14="http://schemas.microsoft.com/office/powerpoint/2010/main" val="1643446502"/>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140</a:t>
            </a:fld>
            <a:endParaRPr lang="en-US" dirty="0"/>
          </a:p>
        </p:txBody>
      </p:sp>
    </p:spTree>
    <p:extLst>
      <p:ext uri="{BB962C8B-B14F-4D97-AF65-F5344CB8AC3E}">
        <p14:creationId xmlns:p14="http://schemas.microsoft.com/office/powerpoint/2010/main" val="1640321092"/>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141</a:t>
            </a:fld>
            <a:endParaRPr lang="en-US" dirty="0"/>
          </a:p>
        </p:txBody>
      </p:sp>
    </p:spTree>
    <p:extLst>
      <p:ext uri="{BB962C8B-B14F-4D97-AF65-F5344CB8AC3E}">
        <p14:creationId xmlns:p14="http://schemas.microsoft.com/office/powerpoint/2010/main" val="26612938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14</a:t>
            </a:fld>
            <a:endParaRPr lang="en-US" dirty="0"/>
          </a:p>
        </p:txBody>
      </p:sp>
    </p:spTree>
    <p:extLst>
      <p:ext uri="{BB962C8B-B14F-4D97-AF65-F5344CB8AC3E}">
        <p14:creationId xmlns:p14="http://schemas.microsoft.com/office/powerpoint/2010/main" val="3804474693"/>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142</a:t>
            </a:fld>
            <a:endParaRPr lang="en-US" dirty="0"/>
          </a:p>
        </p:txBody>
      </p:sp>
    </p:spTree>
    <p:extLst>
      <p:ext uri="{BB962C8B-B14F-4D97-AF65-F5344CB8AC3E}">
        <p14:creationId xmlns:p14="http://schemas.microsoft.com/office/powerpoint/2010/main" val="1809598023"/>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143</a:t>
            </a:fld>
            <a:endParaRPr lang="en-US" dirty="0"/>
          </a:p>
        </p:txBody>
      </p:sp>
    </p:spTree>
    <p:extLst>
      <p:ext uri="{BB962C8B-B14F-4D97-AF65-F5344CB8AC3E}">
        <p14:creationId xmlns:p14="http://schemas.microsoft.com/office/powerpoint/2010/main" val="3902862253"/>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144</a:t>
            </a:fld>
            <a:endParaRPr lang="en-US" dirty="0"/>
          </a:p>
        </p:txBody>
      </p:sp>
    </p:spTree>
    <p:extLst>
      <p:ext uri="{BB962C8B-B14F-4D97-AF65-F5344CB8AC3E}">
        <p14:creationId xmlns:p14="http://schemas.microsoft.com/office/powerpoint/2010/main" val="436831056"/>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145</a:t>
            </a:fld>
            <a:endParaRPr lang="en-US" dirty="0"/>
          </a:p>
        </p:txBody>
      </p:sp>
    </p:spTree>
    <p:extLst>
      <p:ext uri="{BB962C8B-B14F-4D97-AF65-F5344CB8AC3E}">
        <p14:creationId xmlns:p14="http://schemas.microsoft.com/office/powerpoint/2010/main" val="969548704"/>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146</a:t>
            </a:fld>
            <a:endParaRPr lang="en-US" dirty="0"/>
          </a:p>
        </p:txBody>
      </p:sp>
    </p:spTree>
    <p:extLst>
      <p:ext uri="{BB962C8B-B14F-4D97-AF65-F5344CB8AC3E}">
        <p14:creationId xmlns:p14="http://schemas.microsoft.com/office/powerpoint/2010/main" val="1308189629"/>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147</a:t>
            </a:fld>
            <a:endParaRPr lang="en-US" dirty="0"/>
          </a:p>
        </p:txBody>
      </p:sp>
    </p:spTree>
    <p:extLst>
      <p:ext uri="{BB962C8B-B14F-4D97-AF65-F5344CB8AC3E}">
        <p14:creationId xmlns:p14="http://schemas.microsoft.com/office/powerpoint/2010/main" val="5004184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15</a:t>
            </a:fld>
            <a:endParaRPr lang="en-US" dirty="0"/>
          </a:p>
        </p:txBody>
      </p:sp>
    </p:spTree>
    <p:extLst>
      <p:ext uri="{BB962C8B-B14F-4D97-AF65-F5344CB8AC3E}">
        <p14:creationId xmlns:p14="http://schemas.microsoft.com/office/powerpoint/2010/main" val="35092178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16</a:t>
            </a:fld>
            <a:endParaRPr lang="en-US" dirty="0"/>
          </a:p>
        </p:txBody>
      </p:sp>
    </p:spTree>
    <p:extLst>
      <p:ext uri="{BB962C8B-B14F-4D97-AF65-F5344CB8AC3E}">
        <p14:creationId xmlns:p14="http://schemas.microsoft.com/office/powerpoint/2010/main" val="37743100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17</a:t>
            </a:fld>
            <a:endParaRPr lang="en-US" dirty="0"/>
          </a:p>
        </p:txBody>
      </p:sp>
    </p:spTree>
    <p:extLst>
      <p:ext uri="{BB962C8B-B14F-4D97-AF65-F5344CB8AC3E}">
        <p14:creationId xmlns:p14="http://schemas.microsoft.com/office/powerpoint/2010/main" val="42402904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18</a:t>
            </a:fld>
            <a:endParaRPr lang="en-US" dirty="0"/>
          </a:p>
        </p:txBody>
      </p:sp>
    </p:spTree>
    <p:extLst>
      <p:ext uri="{BB962C8B-B14F-4D97-AF65-F5344CB8AC3E}">
        <p14:creationId xmlns:p14="http://schemas.microsoft.com/office/powerpoint/2010/main" val="19434752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19</a:t>
            </a:fld>
            <a:endParaRPr lang="en-US" dirty="0"/>
          </a:p>
        </p:txBody>
      </p:sp>
    </p:spTree>
    <p:extLst>
      <p:ext uri="{BB962C8B-B14F-4D97-AF65-F5344CB8AC3E}">
        <p14:creationId xmlns:p14="http://schemas.microsoft.com/office/powerpoint/2010/main" val="34952717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2</a:t>
            </a:fld>
            <a:endParaRPr lang="en-US" dirty="0"/>
          </a:p>
        </p:txBody>
      </p:sp>
    </p:spTree>
    <p:extLst>
      <p:ext uri="{BB962C8B-B14F-4D97-AF65-F5344CB8AC3E}">
        <p14:creationId xmlns:p14="http://schemas.microsoft.com/office/powerpoint/2010/main" val="16149834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20</a:t>
            </a:fld>
            <a:endParaRPr lang="en-US" dirty="0"/>
          </a:p>
        </p:txBody>
      </p:sp>
    </p:spTree>
    <p:extLst>
      <p:ext uri="{BB962C8B-B14F-4D97-AF65-F5344CB8AC3E}">
        <p14:creationId xmlns:p14="http://schemas.microsoft.com/office/powerpoint/2010/main" val="9363460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21</a:t>
            </a:fld>
            <a:endParaRPr lang="en-US" dirty="0"/>
          </a:p>
        </p:txBody>
      </p:sp>
    </p:spTree>
    <p:extLst>
      <p:ext uri="{BB962C8B-B14F-4D97-AF65-F5344CB8AC3E}">
        <p14:creationId xmlns:p14="http://schemas.microsoft.com/office/powerpoint/2010/main" val="35487705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22</a:t>
            </a:fld>
            <a:endParaRPr lang="en-US" dirty="0"/>
          </a:p>
        </p:txBody>
      </p:sp>
    </p:spTree>
    <p:extLst>
      <p:ext uri="{BB962C8B-B14F-4D97-AF65-F5344CB8AC3E}">
        <p14:creationId xmlns:p14="http://schemas.microsoft.com/office/powerpoint/2010/main" val="31579933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23</a:t>
            </a:fld>
            <a:endParaRPr lang="en-US" dirty="0"/>
          </a:p>
        </p:txBody>
      </p:sp>
    </p:spTree>
    <p:extLst>
      <p:ext uri="{BB962C8B-B14F-4D97-AF65-F5344CB8AC3E}">
        <p14:creationId xmlns:p14="http://schemas.microsoft.com/office/powerpoint/2010/main" val="41366584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24</a:t>
            </a:fld>
            <a:endParaRPr lang="en-US" dirty="0"/>
          </a:p>
        </p:txBody>
      </p:sp>
    </p:spTree>
    <p:extLst>
      <p:ext uri="{BB962C8B-B14F-4D97-AF65-F5344CB8AC3E}">
        <p14:creationId xmlns:p14="http://schemas.microsoft.com/office/powerpoint/2010/main" val="25776656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25</a:t>
            </a:fld>
            <a:endParaRPr lang="en-US" dirty="0"/>
          </a:p>
        </p:txBody>
      </p:sp>
    </p:spTree>
    <p:extLst>
      <p:ext uri="{BB962C8B-B14F-4D97-AF65-F5344CB8AC3E}">
        <p14:creationId xmlns:p14="http://schemas.microsoft.com/office/powerpoint/2010/main" val="22002269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26</a:t>
            </a:fld>
            <a:endParaRPr lang="en-US" dirty="0"/>
          </a:p>
        </p:txBody>
      </p:sp>
    </p:spTree>
    <p:extLst>
      <p:ext uri="{BB962C8B-B14F-4D97-AF65-F5344CB8AC3E}">
        <p14:creationId xmlns:p14="http://schemas.microsoft.com/office/powerpoint/2010/main" val="42547324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27</a:t>
            </a:fld>
            <a:endParaRPr lang="en-US" dirty="0"/>
          </a:p>
        </p:txBody>
      </p:sp>
    </p:spTree>
    <p:extLst>
      <p:ext uri="{BB962C8B-B14F-4D97-AF65-F5344CB8AC3E}">
        <p14:creationId xmlns:p14="http://schemas.microsoft.com/office/powerpoint/2010/main" val="18759757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28</a:t>
            </a:fld>
            <a:endParaRPr lang="en-US" dirty="0"/>
          </a:p>
        </p:txBody>
      </p:sp>
    </p:spTree>
    <p:extLst>
      <p:ext uri="{BB962C8B-B14F-4D97-AF65-F5344CB8AC3E}">
        <p14:creationId xmlns:p14="http://schemas.microsoft.com/office/powerpoint/2010/main" val="25063683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29</a:t>
            </a:fld>
            <a:endParaRPr lang="en-US" dirty="0"/>
          </a:p>
        </p:txBody>
      </p:sp>
    </p:spTree>
    <p:extLst>
      <p:ext uri="{BB962C8B-B14F-4D97-AF65-F5344CB8AC3E}">
        <p14:creationId xmlns:p14="http://schemas.microsoft.com/office/powerpoint/2010/main" val="428492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3</a:t>
            </a:fld>
            <a:endParaRPr lang="en-US" dirty="0"/>
          </a:p>
        </p:txBody>
      </p:sp>
    </p:spTree>
    <p:extLst>
      <p:ext uri="{BB962C8B-B14F-4D97-AF65-F5344CB8AC3E}">
        <p14:creationId xmlns:p14="http://schemas.microsoft.com/office/powerpoint/2010/main" val="8782460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30</a:t>
            </a:fld>
            <a:endParaRPr lang="en-US" dirty="0"/>
          </a:p>
        </p:txBody>
      </p:sp>
    </p:spTree>
    <p:extLst>
      <p:ext uri="{BB962C8B-B14F-4D97-AF65-F5344CB8AC3E}">
        <p14:creationId xmlns:p14="http://schemas.microsoft.com/office/powerpoint/2010/main" val="26132882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Deputy Director Curtis Palmer and I will provide a high-level overview of the budget build process, key dates and deadlines, enhancements, the budget cap, items for special consideration, equipment replacement, and one-shot appropriations.</a:t>
            </a:r>
          </a:p>
          <a:p>
            <a:r>
              <a:rPr lang="en-US" sz="1200" kern="1200" dirty="0">
                <a:solidFill>
                  <a:schemeClr val="tx1"/>
                </a:solidFill>
                <a:effectLst/>
                <a:latin typeface="+mn-lt"/>
                <a:ea typeface="+mn-ea"/>
                <a:cs typeface="+mn-cs"/>
              </a:rPr>
              <a:t>As we go through the presentation today, you will notice the budget build process is very much driven by dates and deadlines. The key to a successful budget submission is to plan accordingly. The key dates and deadlines that we communicate today can be found in the 27-29 budget building manual in the Budget Timetable.</a:t>
            </a:r>
          </a:p>
        </p:txBody>
      </p:sp>
      <p:sp>
        <p:nvSpPr>
          <p:cNvPr id="4" name="Slide Number Placeholder 3"/>
          <p:cNvSpPr>
            <a:spLocks noGrp="1"/>
          </p:cNvSpPr>
          <p:nvPr>
            <p:ph type="sldNum" sz="quarter" idx="5"/>
          </p:nvPr>
        </p:nvSpPr>
        <p:spPr/>
        <p:txBody>
          <a:bodyPr/>
          <a:lstStyle/>
          <a:p>
            <a:fld id="{5974BBD5-87BA-4ADC-A043-E79BD490D594}" type="slidenum">
              <a:rPr lang="en-US" smtClean="0"/>
              <a:t>31</a:t>
            </a:fld>
            <a:endParaRPr lang="en-US" dirty="0"/>
          </a:p>
        </p:txBody>
      </p:sp>
    </p:spTree>
    <p:extLst>
      <p:ext uri="{BB962C8B-B14F-4D97-AF65-F5344CB8AC3E}">
        <p14:creationId xmlns:p14="http://schemas.microsoft.com/office/powerpoint/2010/main" val="36215327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100" dirty="0"/>
              <a:t>The Budget Cycle includes three phases. The first phase is Agency Request, which is due no later than September 1, by statute, and </a:t>
            </a:r>
            <a:r>
              <a:rPr lang="en-US" sz="1100" u="sng" dirty="0"/>
              <a:t>NEBS will be locked at 4:00 pm that day.</a:t>
            </a:r>
            <a:r>
              <a:rPr lang="en-US" sz="1100" u="none" dirty="0"/>
              <a:t>  </a:t>
            </a:r>
          </a:p>
          <a:p>
            <a:r>
              <a:rPr lang="en-US" sz="1100" u="none" dirty="0"/>
              <a:t>Also, a reminder that this submission </a:t>
            </a:r>
            <a:r>
              <a:rPr lang="en-US" sz="1100" u="sng" dirty="0"/>
              <a:t>includes the agency checklist, fund maps, position fund maps, org charts, travel and other logs.</a:t>
            </a:r>
          </a:p>
          <a:p>
            <a:endParaRPr lang="en-US" sz="1100" dirty="0"/>
          </a:p>
          <a:p>
            <a:r>
              <a:rPr lang="en-US" sz="1100" dirty="0"/>
              <a:t>The second phase is Governor Recommends, which starts in October and ends in January, and includes the “Adjusted Base questions” process, where the agencies, GFO, and LCB get “on the same page” about what you are requesting and why. Gov Rec contains the components of the budget that will be provided to the Legislature, and it is the confidential phase until the Governor transmits the budget to the Legislature. Gov Rec is typically released in conjunction with the Governor’s State of the State address in mid January, and it will be transmitted to the legislature not later than 14 days prior to the start of session.</a:t>
            </a:r>
          </a:p>
          <a:p>
            <a:endParaRPr lang="en-US" sz="1100" dirty="0"/>
          </a:p>
          <a:p>
            <a:r>
              <a:rPr lang="en-US" sz="1100" dirty="0"/>
              <a:t>The third phase is Legislatively Approved (L01), which runs through the Legislative Session, which runs 120 days from the first Monday in February. This cycle, it will start Feb 1, 2027, and end by midnight on May 31. The L01 budget is then released in mid-June and opens for use on July 1.</a:t>
            </a:r>
          </a:p>
        </p:txBody>
      </p:sp>
      <p:sp>
        <p:nvSpPr>
          <p:cNvPr id="4" name="Slide Number Placeholder 3"/>
          <p:cNvSpPr>
            <a:spLocks noGrp="1"/>
          </p:cNvSpPr>
          <p:nvPr>
            <p:ph type="sldNum" sz="quarter" idx="5"/>
          </p:nvPr>
        </p:nvSpPr>
        <p:spPr/>
        <p:txBody>
          <a:bodyPr/>
          <a:lstStyle/>
          <a:p>
            <a:fld id="{5974BBD5-87BA-4ADC-A043-E79BD490D594}" type="slidenum">
              <a:rPr lang="en-US" smtClean="0"/>
              <a:t>32</a:t>
            </a:fld>
            <a:endParaRPr lang="en-US" dirty="0"/>
          </a:p>
        </p:txBody>
      </p:sp>
    </p:spTree>
    <p:extLst>
      <p:ext uri="{BB962C8B-B14F-4D97-AF65-F5344CB8AC3E}">
        <p14:creationId xmlns:p14="http://schemas.microsoft.com/office/powerpoint/2010/main" val="1875137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516875-BDDC-24EE-D3B9-D3CF89E6C1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AEDD75-DA2A-9EAB-87DF-548C4BDE9156}"/>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F417C2F6-D044-76B4-374A-1A822500E817}"/>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For Capital Improvement Projects greater than $100k or those meeting the definition of a structural or statewide project, applications must be submitted by April 1</a:t>
            </a:r>
            <a:r>
              <a:rPr lang="en-US" sz="1200" kern="1200" baseline="30000" dirty="0">
                <a:solidFill>
                  <a:schemeClr val="tx1"/>
                </a:solidFill>
                <a:effectLst/>
                <a:latin typeface="+mn-lt"/>
                <a:ea typeface="+mn-ea"/>
                <a:cs typeface="+mn-cs"/>
              </a:rPr>
              <a:t>st</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Technology Investment Evaluations, referred to as TIEs, are due to the GTO by April 1</a:t>
            </a:r>
            <a:r>
              <a:rPr lang="en-US" sz="1200" kern="1200" baseline="30000" dirty="0">
                <a:solidFill>
                  <a:schemeClr val="tx1"/>
                </a:solidFill>
                <a:effectLst/>
                <a:latin typeface="+mn-lt"/>
                <a:ea typeface="+mn-ea"/>
                <a:cs typeface="+mn-cs"/>
              </a:rPr>
              <a:t>st</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Policy Bill Draft Requests will go through a concept approval phase again for this cycle. Policy BDRs won’t be entered into NEBS </a:t>
            </a:r>
            <a:r>
              <a:rPr lang="en-US" sz="1200" i="1" kern="1200" dirty="0">
                <a:solidFill>
                  <a:schemeClr val="tx1"/>
                </a:solidFill>
                <a:effectLst/>
                <a:latin typeface="+mn-lt"/>
                <a:ea typeface="+mn-ea"/>
                <a:cs typeface="+mn-cs"/>
              </a:rPr>
              <a:t>until</a:t>
            </a:r>
            <a:r>
              <a:rPr lang="en-US" sz="1200" kern="1200" dirty="0">
                <a:solidFill>
                  <a:schemeClr val="tx1"/>
                </a:solidFill>
                <a:effectLst/>
                <a:latin typeface="+mn-lt"/>
                <a:ea typeface="+mn-ea"/>
                <a:cs typeface="+mn-cs"/>
              </a:rPr>
              <a:t> they have passed the concept approval step and approved by the Governor’s Office. This entry in NEBS will be due by June 12 and will be finalized by the GFO and the Governor’s Office by July 29.</a:t>
            </a:r>
          </a:p>
          <a:p>
            <a:r>
              <a:rPr lang="en-US" sz="1200" kern="1200" dirty="0">
                <a:solidFill>
                  <a:schemeClr val="tx1"/>
                </a:solidFill>
                <a:effectLst/>
                <a:latin typeface="+mn-lt"/>
                <a:ea typeface="+mn-ea"/>
                <a:cs typeface="+mn-cs"/>
              </a:rPr>
              <a:t>Budgetary BDRs are due in NEBS by August 14 and are submitted in conjunction with the Agency Request budget with an associated decision unit.</a:t>
            </a:r>
          </a:p>
          <a:p>
            <a:r>
              <a:rPr lang="en-US" sz="1200" kern="1200" dirty="0">
                <a:solidFill>
                  <a:schemeClr val="tx1"/>
                </a:solidFill>
                <a:effectLst/>
                <a:latin typeface="+mn-lt"/>
                <a:ea typeface="+mn-ea"/>
                <a:cs typeface="+mn-cs"/>
              </a:rPr>
              <a:t>CIPs, TIEs, and BDRs will be discussed in more detail later this morning.</a:t>
            </a:r>
          </a:p>
          <a:p>
            <a:r>
              <a:rPr lang="en-US" sz="1200" kern="1200" dirty="0">
                <a:solidFill>
                  <a:schemeClr val="tx1"/>
                </a:solidFill>
                <a:effectLst/>
                <a:latin typeface="+mn-lt"/>
                <a:ea typeface="+mn-ea"/>
                <a:cs typeface="+mn-cs"/>
              </a:rPr>
              <a:t>Fleet vehicles – have your fleet vehicle requests to Fleet Services </a:t>
            </a:r>
            <a:r>
              <a:rPr lang="en-US" sz="1200" u="sng" kern="1200" dirty="0">
                <a:solidFill>
                  <a:schemeClr val="tx1"/>
                </a:solidFill>
                <a:effectLst/>
                <a:latin typeface="+mn-lt"/>
                <a:ea typeface="+mn-ea"/>
                <a:cs typeface="+mn-cs"/>
              </a:rPr>
              <a:t>no later than</a:t>
            </a:r>
            <a:r>
              <a:rPr lang="en-US" sz="1200" kern="1200" dirty="0">
                <a:solidFill>
                  <a:schemeClr val="tx1"/>
                </a:solidFill>
                <a:effectLst/>
                <a:latin typeface="+mn-lt"/>
                <a:ea typeface="+mn-ea"/>
                <a:cs typeface="+mn-cs"/>
              </a:rPr>
              <a:t> July 1. Vehicles MUST be pre-approved to be included in your Agency Request budget. This is part of the process that helps Fleet determine their budget and their rates.</a:t>
            </a:r>
          </a:p>
          <a:p>
            <a:r>
              <a:rPr lang="en-US" sz="1200" kern="1200" dirty="0">
                <a:solidFill>
                  <a:schemeClr val="tx1"/>
                </a:solidFill>
                <a:effectLst/>
                <a:latin typeface="+mn-lt"/>
                <a:ea typeface="+mn-ea"/>
                <a:cs typeface="+mn-cs"/>
              </a:rPr>
              <a:t>GTO Preliminary Utilizations are due July 8</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and Final Utilizations will be due in NEBS July 31.  The utilizations are the foundation for GTO to determine demand for the biennium and sets their rates.</a:t>
            </a:r>
          </a:p>
          <a:p>
            <a:endParaRPr lang="en-US" i="0" baseline="0" dirty="0"/>
          </a:p>
        </p:txBody>
      </p:sp>
      <p:sp>
        <p:nvSpPr>
          <p:cNvPr id="4" name="Slide Number Placeholder 3">
            <a:extLst>
              <a:ext uri="{FF2B5EF4-FFF2-40B4-BE49-F238E27FC236}">
                <a16:creationId xmlns:a16="http://schemas.microsoft.com/office/drawing/2014/main" id="{F6E6EED1-57E9-4D87-ED93-63D2361DB5F7}"/>
              </a:ext>
            </a:extLst>
          </p:cNvPr>
          <p:cNvSpPr>
            <a:spLocks noGrp="1"/>
          </p:cNvSpPr>
          <p:nvPr>
            <p:ph type="sldNum" sz="quarter" idx="5"/>
          </p:nvPr>
        </p:nvSpPr>
        <p:spPr/>
        <p:txBody>
          <a:bodyPr/>
          <a:lstStyle/>
          <a:p>
            <a:fld id="{5974BBD5-87BA-4ADC-A043-E79BD490D594}" type="slidenum">
              <a:rPr lang="en-US" smtClean="0"/>
              <a:t>33</a:t>
            </a:fld>
            <a:endParaRPr lang="en-US" dirty="0"/>
          </a:p>
        </p:txBody>
      </p:sp>
    </p:spTree>
    <p:extLst>
      <p:ext uri="{BB962C8B-B14F-4D97-AF65-F5344CB8AC3E}">
        <p14:creationId xmlns:p14="http://schemas.microsoft.com/office/powerpoint/2010/main" val="316057708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5D0C62-8284-F5FD-32D5-4733D46892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42EA42-E0B5-678E-1F67-F9918B614F2A}"/>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4EF4EB1B-4640-873F-EE9A-20599ED9A3C5}"/>
              </a:ext>
            </a:extLst>
          </p:cNvPr>
          <p:cNvSpPr>
            <a:spLocks noGrp="1"/>
          </p:cNvSpPr>
          <p:nvPr>
            <p:ph type="body" idx="1"/>
          </p:nvPr>
        </p:nvSpPr>
        <p:spPr/>
        <p:txBody>
          <a:bodyPr/>
          <a:lstStyle/>
          <a:p>
            <a:r>
              <a:rPr lang="en-US" dirty="0"/>
              <a:t>Any enhancement units submitted by agencies for consideration in the upcoming budget cycle will need to align with one or more of the priorities identified by the Governor in the Strategic Plan</a:t>
            </a:r>
            <a:r>
              <a:rPr lang="en-US" baseline="0" dirty="0"/>
              <a:t>. A</a:t>
            </a:r>
            <a:r>
              <a:rPr lang="en-US" dirty="0"/>
              <a:t>gencies must clearly outline how the enhancement will advance the State’s performance relative to the priority and related goal(s). The enhancement narrative must include how the enhancement will be funded, including the re-prioritization of resources from less effective programs or activities. Any new or additional investment will improve annual targets for existing agency Performance Measure or identify what priority will be used for any newly proposed Performance Measure should the enhancement be enacted. </a:t>
            </a:r>
          </a:p>
          <a:p>
            <a:endParaRPr lang="en-US" dirty="0"/>
          </a:p>
        </p:txBody>
      </p:sp>
      <p:sp>
        <p:nvSpPr>
          <p:cNvPr id="4" name="Slide Number Placeholder 3">
            <a:extLst>
              <a:ext uri="{FF2B5EF4-FFF2-40B4-BE49-F238E27FC236}">
                <a16:creationId xmlns:a16="http://schemas.microsoft.com/office/drawing/2014/main" id="{88381F44-E280-2D10-4DF6-05CB1DD8838E}"/>
              </a:ext>
            </a:extLst>
          </p:cNvPr>
          <p:cNvSpPr>
            <a:spLocks noGrp="1"/>
          </p:cNvSpPr>
          <p:nvPr>
            <p:ph type="sldNum" sz="quarter" idx="5"/>
          </p:nvPr>
        </p:nvSpPr>
        <p:spPr/>
        <p:txBody>
          <a:bodyPr/>
          <a:lstStyle/>
          <a:p>
            <a:fld id="{5974BBD5-87BA-4ADC-A043-E79BD490D594}" type="slidenum">
              <a:rPr lang="en-US" smtClean="0"/>
              <a:t>34</a:t>
            </a:fld>
            <a:endParaRPr lang="en-US" dirty="0"/>
          </a:p>
        </p:txBody>
      </p:sp>
    </p:spTree>
    <p:extLst>
      <p:ext uri="{BB962C8B-B14F-4D97-AF65-F5344CB8AC3E}">
        <p14:creationId xmlns:p14="http://schemas.microsoft.com/office/powerpoint/2010/main" val="166075575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507C5-E13F-C1DC-38FB-C5235EC06F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C05FBF-6089-DE02-B540-F86B72B11682}"/>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B11EF751-D7CC-507B-D12D-94B05768948E}"/>
              </a:ext>
            </a:extLst>
          </p:cNvPr>
          <p:cNvSpPr>
            <a:spLocks noGrp="1"/>
          </p:cNvSpPr>
          <p:nvPr>
            <p:ph type="body" idx="1"/>
          </p:nvPr>
        </p:nvSpPr>
        <p:spPr/>
        <p:txBody>
          <a:bodyPr/>
          <a:lstStyle/>
          <a:p>
            <a:pPr marL="174284" indent="-174284" defTabSz="931774" fontAlgn="base">
              <a:spcBef>
                <a:spcPct val="30000"/>
              </a:spcBef>
              <a:spcAft>
                <a:spcPct val="0"/>
              </a:spcAft>
              <a:buFontTx/>
              <a:buChar char="•"/>
              <a:defRPr/>
            </a:pPr>
            <a:r>
              <a:rPr lang="en-US" altLang="en-US" sz="1100" dirty="0"/>
              <a:t>Nevada Constitution requires a balanced budget where revenues must equal expenditures</a:t>
            </a:r>
          </a:p>
          <a:p>
            <a:pPr marL="175913" indent="-175913">
              <a:buFont typeface="Arial" panose="020B0604020202020204" pitchFamily="34" charset="0"/>
              <a:buChar char="•"/>
              <a:defRPr/>
            </a:pPr>
            <a:r>
              <a:rPr lang="en-US" altLang="en-US" sz="1100" dirty="0">
                <a:latin typeface="Calibri" panose="020F0502020204030204" pitchFamily="34" charset="0"/>
                <a:cs typeface="Calibri" panose="020F0502020204030204" pitchFamily="34" charset="0"/>
              </a:rPr>
              <a:t>An All Agency Memo from the Budget Division will include the cap for each department</a:t>
            </a:r>
          </a:p>
          <a:p>
            <a:pPr marL="175913" indent="-175913">
              <a:buFont typeface="Arial" panose="020B0604020202020204" pitchFamily="34" charset="0"/>
              <a:buChar char="•"/>
              <a:defRPr/>
            </a:pPr>
            <a:r>
              <a:rPr lang="en-US" altLang="en-US" sz="1100" dirty="0">
                <a:latin typeface="Calibri" panose="020F0502020204030204" pitchFamily="34" charset="0"/>
                <a:cs typeface="Calibri" panose="020F0502020204030204" pitchFamily="34" charset="0"/>
              </a:rPr>
              <a:t>Important to understand that caps do not go away even if the economy is growing!</a:t>
            </a:r>
          </a:p>
          <a:p>
            <a:pPr marL="175913" indent="-175913">
              <a:buFont typeface="Arial" panose="020B0604020202020204" pitchFamily="34" charset="0"/>
              <a:buChar char="•"/>
              <a:defRPr/>
            </a:pPr>
            <a:r>
              <a:rPr lang="en-US" altLang="en-US" sz="1100" dirty="0">
                <a:latin typeface="Calibri" panose="020F0502020204030204" pitchFamily="34" charset="0"/>
                <a:cs typeface="Calibri" panose="020F0502020204030204" pitchFamily="34" charset="0"/>
              </a:rPr>
              <a:t>Agencies are required to prioritize their enhancement requests.</a:t>
            </a:r>
          </a:p>
          <a:p>
            <a:pPr marL="175913" indent="-175913">
              <a:buFont typeface="Arial" panose="020B0604020202020204" pitchFamily="34" charset="0"/>
              <a:buChar char="•"/>
              <a:defRPr/>
            </a:pPr>
            <a:r>
              <a:rPr lang="en-US" altLang="en-US" sz="1100" dirty="0">
                <a:latin typeface="Calibri" panose="020F0502020204030204" pitchFamily="34" charset="0"/>
                <a:cs typeface="Calibri" panose="020F0502020204030204" pitchFamily="34" charset="0"/>
              </a:rPr>
              <a:t>A cap in general is calculated by taking the Legislatively approved funding from the 2</a:t>
            </a:r>
            <a:r>
              <a:rPr lang="en-US" altLang="en-US" sz="1100" baseline="30000" dirty="0">
                <a:latin typeface="Calibri" panose="020F0502020204030204" pitchFamily="34" charset="0"/>
                <a:cs typeface="Calibri" panose="020F0502020204030204" pitchFamily="34" charset="0"/>
              </a:rPr>
              <a:t>nd</a:t>
            </a:r>
            <a:r>
              <a:rPr lang="en-US" altLang="en-US" sz="1100" dirty="0">
                <a:latin typeface="Calibri" panose="020F0502020204030204" pitchFamily="34" charset="0"/>
                <a:cs typeface="Calibri" panose="020F0502020204030204" pitchFamily="34" charset="0"/>
              </a:rPr>
              <a:t> year of the biennium (FY27) , and is adjusted by removing one-time costs and any salary changes, then doubled - this is the department cap.</a:t>
            </a:r>
          </a:p>
        </p:txBody>
      </p:sp>
      <p:sp>
        <p:nvSpPr>
          <p:cNvPr id="4" name="Slide Number Placeholder 3">
            <a:extLst>
              <a:ext uri="{FF2B5EF4-FFF2-40B4-BE49-F238E27FC236}">
                <a16:creationId xmlns:a16="http://schemas.microsoft.com/office/drawing/2014/main" id="{2D59277B-65E7-5FAA-44E6-0772F7C4A5FA}"/>
              </a:ext>
            </a:extLst>
          </p:cNvPr>
          <p:cNvSpPr>
            <a:spLocks noGrp="1"/>
          </p:cNvSpPr>
          <p:nvPr>
            <p:ph type="sldNum" sz="quarter" idx="5"/>
          </p:nvPr>
        </p:nvSpPr>
        <p:spPr/>
        <p:txBody>
          <a:bodyPr/>
          <a:lstStyle/>
          <a:p>
            <a:fld id="{5974BBD5-87BA-4ADC-A043-E79BD490D594}" type="slidenum">
              <a:rPr lang="en-US" smtClean="0"/>
              <a:t>35</a:t>
            </a:fld>
            <a:endParaRPr lang="en-US" dirty="0"/>
          </a:p>
        </p:txBody>
      </p:sp>
    </p:spTree>
    <p:extLst>
      <p:ext uri="{BB962C8B-B14F-4D97-AF65-F5344CB8AC3E}">
        <p14:creationId xmlns:p14="http://schemas.microsoft.com/office/powerpoint/2010/main" val="117085372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31F52B-A6F1-F14C-06F5-D5D4C26D28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DC2FA0-FCBD-7EB2-CEE2-CEC606A15266}"/>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BBFCDB91-A543-46C4-3BAC-40312A664807}"/>
              </a:ext>
            </a:extLst>
          </p:cNvPr>
          <p:cNvSpPr>
            <a:spLocks noGrp="1"/>
          </p:cNvSpPr>
          <p:nvPr>
            <p:ph type="body" idx="1"/>
          </p:nvPr>
        </p:nvSpPr>
        <p:spPr/>
        <p:txBody>
          <a:bodyPr/>
          <a:lstStyle/>
          <a:p>
            <a:pPr marL="175913" indent="-175913">
              <a:buFont typeface="Arial" panose="020B0604020202020204" pitchFamily="34" charset="0"/>
              <a:buChar char="•"/>
              <a:defRPr/>
            </a:pPr>
            <a:r>
              <a:rPr lang="en-US" altLang="en-US" sz="1100" dirty="0">
                <a:latin typeface="Calibri" panose="020F0502020204030204" pitchFamily="34" charset="0"/>
                <a:cs typeface="Calibri" panose="020F0502020204030204" pitchFamily="34" charset="0"/>
              </a:rPr>
              <a:t>The 2X Cap applies to:</a:t>
            </a:r>
          </a:p>
          <a:p>
            <a:pPr marL="175913" indent="-175913">
              <a:buFont typeface="Arial" panose="020B0604020202020204" pitchFamily="34" charset="0"/>
              <a:buChar char="•"/>
              <a:defRPr/>
            </a:pPr>
            <a:r>
              <a:rPr lang="en-US" altLang="en-US" sz="1100" dirty="0">
                <a:latin typeface="Calibri" panose="020F0502020204030204" pitchFamily="34" charset="0"/>
                <a:cs typeface="Calibri" panose="020F0502020204030204" pitchFamily="34" charset="0"/>
              </a:rPr>
              <a:t>General Fund and Internal Service Fund supported accounts</a:t>
            </a:r>
          </a:p>
          <a:p>
            <a:pPr marL="175913" indent="-175913">
              <a:buFont typeface="Arial" panose="020B0604020202020204" pitchFamily="34" charset="0"/>
              <a:buChar char="•"/>
              <a:defRPr/>
            </a:pPr>
            <a:r>
              <a:rPr lang="en-US" altLang="en-US" sz="1100" dirty="0">
                <a:latin typeface="Calibri" panose="020F0502020204030204" pitchFamily="34" charset="0"/>
                <a:cs typeface="Calibri" panose="020F0502020204030204" pitchFamily="34" charset="0"/>
              </a:rPr>
              <a:t>Does not include statewide inflation, caseload changes, federal mandates, or court orders</a:t>
            </a:r>
          </a:p>
          <a:p>
            <a:pPr>
              <a:defRPr/>
            </a:pPr>
            <a:endParaRPr lang="en-US" altLang="en-US" sz="1100" dirty="0">
              <a:latin typeface="Calibri" panose="020F0502020204030204" pitchFamily="34" charset="0"/>
              <a:cs typeface="Calibri" panose="020F0502020204030204" pitchFamily="34" charset="0"/>
            </a:endParaRPr>
          </a:p>
          <a:p>
            <a:pPr marL="175913" indent="-175913" defTabSz="931774">
              <a:buFont typeface="Arial" panose="020B0604020202020204" pitchFamily="34" charset="0"/>
              <a:buChar char="•"/>
              <a:defRPr/>
            </a:pPr>
            <a:r>
              <a:rPr lang="en-US" sz="1100" dirty="0"/>
              <a:t>Highway Fund accounts must work within the fund limits, work with your assigned Executive Branch Budget Officer with any questions.</a:t>
            </a:r>
          </a:p>
          <a:p>
            <a:pPr defTabSz="931774">
              <a:defRPr/>
            </a:pPr>
            <a:endParaRPr lang="en-US" altLang="en-US" sz="1100" dirty="0">
              <a:latin typeface="Calibri" panose="020F0502020204030204" pitchFamily="34" charset="0"/>
              <a:cs typeface="Calibri" panose="020F0502020204030204" pitchFamily="34" charset="0"/>
            </a:endParaRPr>
          </a:p>
          <a:p>
            <a:pPr marL="175913" indent="-175913">
              <a:buFont typeface="Arial" panose="020B0604020202020204" pitchFamily="34" charset="0"/>
              <a:buChar char="•"/>
              <a:defRPr/>
            </a:pPr>
            <a:r>
              <a:rPr lang="en-US" altLang="en-US" sz="1100" dirty="0">
                <a:latin typeface="Calibri" panose="020F0502020204030204" pitchFamily="34" charset="0"/>
                <a:cs typeface="Calibri" panose="020F0502020204030204" pitchFamily="34" charset="0"/>
              </a:rPr>
              <a:t>Enhancements outside of 2X Cap are included in “Items for Special Consideration”</a:t>
            </a:r>
          </a:p>
          <a:p>
            <a:pPr marL="0" indent="0">
              <a:buFont typeface="Arial" panose="020B0604020202020204" pitchFamily="34" charset="0"/>
              <a:buNone/>
              <a:defRPr/>
            </a:pPr>
            <a:endParaRPr lang="en-US" altLang="en-US" sz="1100" dirty="0">
              <a:latin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6F53C64C-9279-CAE6-4903-24CC654EEAF9}"/>
              </a:ext>
            </a:extLst>
          </p:cNvPr>
          <p:cNvSpPr>
            <a:spLocks noGrp="1"/>
          </p:cNvSpPr>
          <p:nvPr>
            <p:ph type="sldNum" sz="quarter" idx="5"/>
          </p:nvPr>
        </p:nvSpPr>
        <p:spPr/>
        <p:txBody>
          <a:bodyPr/>
          <a:lstStyle/>
          <a:p>
            <a:fld id="{5974BBD5-87BA-4ADC-A043-E79BD490D594}" type="slidenum">
              <a:rPr lang="en-US" smtClean="0"/>
              <a:t>36</a:t>
            </a:fld>
            <a:endParaRPr lang="en-US" dirty="0"/>
          </a:p>
        </p:txBody>
      </p:sp>
    </p:spTree>
    <p:extLst>
      <p:ext uri="{BB962C8B-B14F-4D97-AF65-F5344CB8AC3E}">
        <p14:creationId xmlns:p14="http://schemas.microsoft.com/office/powerpoint/2010/main" val="27459183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E8B062-9A9A-910C-466C-280A3DC0AC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88539F-759F-823B-29E2-C29F3B11CDAC}"/>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8D91C981-6F3D-B320-BB8F-911CA2FCBCC7}"/>
              </a:ext>
            </a:extLst>
          </p:cNvPr>
          <p:cNvSpPr>
            <a:spLocks noGrp="1"/>
          </p:cNvSpPr>
          <p:nvPr>
            <p:ph type="body" idx="1"/>
          </p:nvPr>
        </p:nvSpPr>
        <p:spPr/>
        <p:txBody>
          <a:bodyPr/>
          <a:lstStyle/>
          <a:p>
            <a:pPr marL="0" marR="0" lvl="0" indent="0" algn="l" defTabSz="931774" rtl="0" eaLnBrk="1" fontAlgn="auto" latinLnBrk="0" hangingPunct="1">
              <a:lnSpc>
                <a:spcPct val="100000"/>
              </a:lnSpc>
              <a:spcBef>
                <a:spcPts val="0"/>
              </a:spcBef>
              <a:spcAft>
                <a:spcPts val="0"/>
              </a:spcAft>
              <a:buClrTx/>
              <a:buSzTx/>
              <a:buFontTx/>
              <a:buNone/>
              <a:tabLst/>
              <a:defRPr/>
            </a:pPr>
            <a:r>
              <a:rPr lang="en-US" altLang="en-US" sz="1200" dirty="0">
                <a:latin typeface="Calibri" panose="020F0502020204030204" pitchFamily="34" charset="0"/>
                <a:cs typeface="Calibri" panose="020F0502020204030204" pitchFamily="34" charset="0"/>
              </a:rPr>
              <a:t>Items for Special Consideration are enhancement requests that fall outside of the cap – Remember, there is no guarantee these items will be approved for funding. Do not include requests in Items for Special Consideration that are critical to be funded.</a:t>
            </a:r>
          </a:p>
          <a:p>
            <a:pPr defTabSz="931774">
              <a:defRPr/>
            </a:pPr>
            <a:endParaRPr lang="en-US" dirty="0"/>
          </a:p>
          <a:p>
            <a:pPr defTabSz="931774">
              <a:defRPr/>
            </a:pPr>
            <a:r>
              <a:rPr lang="en-US" dirty="0"/>
              <a:t>Requests are submitted in separate NEBS version (A02) and reviewed during the Governor Recommends phase. </a:t>
            </a:r>
          </a:p>
          <a:p>
            <a:r>
              <a:rPr lang="en-US" dirty="0"/>
              <a:t>These require:</a:t>
            </a:r>
          </a:p>
          <a:p>
            <a:r>
              <a:rPr lang="en-US" dirty="0"/>
              <a:t>   A clear description of the proposed activity,</a:t>
            </a:r>
          </a:p>
          <a:p>
            <a:r>
              <a:rPr lang="en-US" dirty="0"/>
              <a:t>   Purpose and expected outcomes,</a:t>
            </a:r>
          </a:p>
          <a:p>
            <a:r>
              <a:rPr lang="en-US" dirty="0"/>
              <a:t>   Detailed cost breakdown, and</a:t>
            </a:r>
          </a:p>
          <a:p>
            <a:r>
              <a:rPr lang="en-US" dirty="0"/>
              <a:t>   Alignment with the Governor’s priorities</a:t>
            </a:r>
          </a:p>
          <a:p>
            <a:endParaRPr lang="en-US" dirty="0"/>
          </a:p>
          <a:p>
            <a:r>
              <a:rPr lang="en-US" dirty="0"/>
              <a:t>Examples of requests included in Items for Special Consideration include new statewide programs, major IT investments, personnel, or initiatives requiring statutory changes. This is not for equipment replacement.</a:t>
            </a:r>
            <a:endParaRPr lang="en-US" i="1" dirty="0"/>
          </a:p>
          <a:p>
            <a:endParaRPr lang="en-US" dirty="0"/>
          </a:p>
          <a:p>
            <a:r>
              <a:rPr lang="en-US" dirty="0"/>
              <a:t>Items for Special Consideration need to be well thought out and fully justified to be considered in the Governor’s Recommended budget and prioritized. </a:t>
            </a:r>
          </a:p>
        </p:txBody>
      </p:sp>
      <p:sp>
        <p:nvSpPr>
          <p:cNvPr id="4" name="Slide Number Placeholder 3">
            <a:extLst>
              <a:ext uri="{FF2B5EF4-FFF2-40B4-BE49-F238E27FC236}">
                <a16:creationId xmlns:a16="http://schemas.microsoft.com/office/drawing/2014/main" id="{C7FC359C-5BD7-8C47-AFC1-718DD7852A9A}"/>
              </a:ext>
            </a:extLst>
          </p:cNvPr>
          <p:cNvSpPr>
            <a:spLocks noGrp="1"/>
          </p:cNvSpPr>
          <p:nvPr>
            <p:ph type="sldNum" sz="quarter" idx="5"/>
          </p:nvPr>
        </p:nvSpPr>
        <p:spPr/>
        <p:txBody>
          <a:bodyPr/>
          <a:lstStyle/>
          <a:p>
            <a:fld id="{5974BBD5-87BA-4ADC-A043-E79BD490D594}" type="slidenum">
              <a:rPr lang="en-US" smtClean="0"/>
              <a:t>37</a:t>
            </a:fld>
            <a:endParaRPr lang="en-US" dirty="0"/>
          </a:p>
        </p:txBody>
      </p:sp>
    </p:spTree>
    <p:extLst>
      <p:ext uri="{BB962C8B-B14F-4D97-AF65-F5344CB8AC3E}">
        <p14:creationId xmlns:p14="http://schemas.microsoft.com/office/powerpoint/2010/main" val="228832081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3B957-8917-1618-8362-1D5B125ADE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85406C-94E0-ACD9-6D11-CF0F8B3FA4B9}"/>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DCFB2364-F65E-BA92-3FD9-E71BA76AF805}"/>
              </a:ext>
            </a:extLst>
          </p:cNvPr>
          <p:cNvSpPr>
            <a:spLocks noGrp="1"/>
          </p:cNvSpPr>
          <p:nvPr>
            <p:ph type="body" idx="1"/>
          </p:nvPr>
        </p:nvSpPr>
        <p:spPr/>
        <p:txBody>
          <a:bodyPr/>
          <a:lstStyle/>
          <a:p>
            <a:r>
              <a:rPr lang="en-US" dirty="0"/>
              <a:t>Any equipment intended to replace existing equipment must be itemized in the equipment schedule in NEBS on individual line items that tie to the E-710 series decision units.</a:t>
            </a:r>
          </a:p>
          <a:p>
            <a:r>
              <a:rPr lang="en-US" dirty="0"/>
              <a:t>You must use the E-710 through E-719 decision units to request replacement equipment. The same decision unit should be used when budgeting computer software associated with computer hardware. The decision unit justification must include a detailed explanation as to why the equipment requires replacement and a replacement equipment schedule must be attached at the decision unit level.</a:t>
            </a:r>
          </a:p>
          <a:p>
            <a:r>
              <a:rPr lang="en-US" dirty="0"/>
              <a:t>Additional details can be found on page 48 in the 28-29 Budget Building Manual.</a:t>
            </a:r>
          </a:p>
        </p:txBody>
      </p:sp>
      <p:sp>
        <p:nvSpPr>
          <p:cNvPr id="4" name="Slide Number Placeholder 3">
            <a:extLst>
              <a:ext uri="{FF2B5EF4-FFF2-40B4-BE49-F238E27FC236}">
                <a16:creationId xmlns:a16="http://schemas.microsoft.com/office/drawing/2014/main" id="{99161F04-FA9D-C725-EF4D-952436B5D318}"/>
              </a:ext>
            </a:extLst>
          </p:cNvPr>
          <p:cNvSpPr>
            <a:spLocks noGrp="1"/>
          </p:cNvSpPr>
          <p:nvPr>
            <p:ph type="sldNum" sz="quarter" idx="5"/>
          </p:nvPr>
        </p:nvSpPr>
        <p:spPr/>
        <p:txBody>
          <a:bodyPr/>
          <a:lstStyle/>
          <a:p>
            <a:fld id="{5974BBD5-87BA-4ADC-A043-E79BD490D594}" type="slidenum">
              <a:rPr lang="en-US" smtClean="0"/>
              <a:t>38</a:t>
            </a:fld>
            <a:endParaRPr lang="en-US" dirty="0"/>
          </a:p>
        </p:txBody>
      </p:sp>
    </p:spTree>
    <p:extLst>
      <p:ext uri="{BB962C8B-B14F-4D97-AF65-F5344CB8AC3E}">
        <p14:creationId xmlns:p14="http://schemas.microsoft.com/office/powerpoint/2010/main" val="85100189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F99A98-EA99-4D88-C9FE-2CE6D5609E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33A9F5-F721-B720-66FA-8197160A3209}"/>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F54C3FE1-ED35-98D8-880C-BD61CDA19F33}"/>
              </a:ext>
            </a:extLst>
          </p:cNvPr>
          <p:cNvSpPr>
            <a:spLocks noGrp="1"/>
          </p:cNvSpPr>
          <p:nvPr>
            <p:ph type="body" idx="1"/>
          </p:nvPr>
        </p:nvSpPr>
        <p:spPr/>
        <p:txBody>
          <a:bodyPr/>
          <a:lstStyle/>
          <a:p>
            <a:r>
              <a:rPr lang="en-US" dirty="0"/>
              <a:t>Funds that revert from the prior biennium may be used to fund large, one-time expenditures. </a:t>
            </a:r>
          </a:p>
          <a:p>
            <a:r>
              <a:rPr lang="en-US" dirty="0"/>
              <a:t>GFO makes the determination on the amount of funds available and works with the Governor’s Office to approve which requests will be approved.</a:t>
            </a:r>
          </a:p>
          <a:p>
            <a:pPr defTabSz="931774">
              <a:defRPr/>
            </a:pPr>
            <a:endParaRPr lang="en-US" dirty="0"/>
          </a:p>
          <a:p>
            <a:r>
              <a:rPr lang="en-US" b="1" dirty="0"/>
              <a:t>Summary of One-Shot Appropriations </a:t>
            </a:r>
            <a:endParaRPr lang="en-US" dirty="0"/>
          </a:p>
          <a:p>
            <a:pPr marL="174708" indent="-174708">
              <a:buFont typeface="Arial" panose="020B0604020202020204" pitchFamily="34" charset="0"/>
              <a:buChar char="•"/>
            </a:pPr>
            <a:r>
              <a:rPr lang="en-US" dirty="0"/>
              <a:t>A one-time purchase </a:t>
            </a:r>
          </a:p>
          <a:p>
            <a:pPr marL="174708" indent="-174708">
              <a:buFont typeface="Arial" panose="020B0604020202020204" pitchFamily="34" charset="0"/>
              <a:buChar char="•"/>
            </a:pPr>
            <a:r>
              <a:rPr lang="en-US" dirty="0"/>
              <a:t>Represents a significant expense </a:t>
            </a:r>
          </a:p>
          <a:p>
            <a:pPr marL="174708" indent="-174708">
              <a:buFont typeface="Arial" panose="020B0604020202020204" pitchFamily="34" charset="0"/>
              <a:buChar char="•"/>
            </a:pPr>
            <a:r>
              <a:rPr lang="en-US" dirty="0"/>
              <a:t>Long procurement / completion time </a:t>
            </a:r>
          </a:p>
          <a:p>
            <a:pPr marL="174708" indent="-174708">
              <a:buFont typeface="Arial" panose="020B0604020202020204" pitchFamily="34" charset="0"/>
              <a:buChar char="•"/>
            </a:pPr>
            <a:r>
              <a:rPr lang="en-US" dirty="0"/>
              <a:t>Appropriation may be authorized for time periods beyond the biennium </a:t>
            </a:r>
          </a:p>
          <a:p>
            <a:pPr marL="174708" indent="-174708">
              <a:buFont typeface="Arial" panose="020B0604020202020204" pitchFamily="34" charset="0"/>
              <a:buChar char="•"/>
            </a:pPr>
            <a:r>
              <a:rPr lang="en-US" dirty="0"/>
              <a:t>The agency request decision unit may be converted to an E-888 decision unit during the Governor Recommends phase </a:t>
            </a:r>
          </a:p>
          <a:p>
            <a:pPr marL="174708" indent="-174708">
              <a:buFont typeface="Arial" panose="020B0604020202020204" pitchFamily="34" charset="0"/>
              <a:buChar char="•"/>
            </a:pPr>
            <a:r>
              <a:rPr lang="en-US" dirty="0"/>
              <a:t>Amounts are typically entered in the first year of the biennium </a:t>
            </a:r>
          </a:p>
          <a:p>
            <a:pPr marL="174708" indent="-174708">
              <a:buFont typeface="Arial" panose="020B0604020202020204" pitchFamily="34" charset="0"/>
              <a:buChar char="•"/>
            </a:pPr>
            <a:r>
              <a:rPr lang="en-US" dirty="0"/>
              <a:t>Amounts are pulled out of agency budget requests during the Governor Recommends phase and moved to the G02 version to be put into a budget bill </a:t>
            </a:r>
          </a:p>
          <a:p>
            <a:pPr marL="174708" indent="-174708">
              <a:buFont typeface="Arial" panose="020B0604020202020204" pitchFamily="34" charset="0"/>
              <a:buChar char="•"/>
            </a:pPr>
            <a:r>
              <a:rPr lang="en-US" dirty="0"/>
              <a:t>See page 35-36 of the Budget Build Manual</a:t>
            </a:r>
          </a:p>
          <a:p>
            <a:pPr defTabSz="931774">
              <a:defRPr/>
            </a:pPr>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E1099ABE-C0D4-E7CC-9952-A1CCDBF9DA9B}"/>
              </a:ext>
            </a:extLst>
          </p:cNvPr>
          <p:cNvSpPr>
            <a:spLocks noGrp="1"/>
          </p:cNvSpPr>
          <p:nvPr>
            <p:ph type="sldNum" sz="quarter" idx="5"/>
          </p:nvPr>
        </p:nvSpPr>
        <p:spPr/>
        <p:txBody>
          <a:bodyPr/>
          <a:lstStyle/>
          <a:p>
            <a:fld id="{5974BBD5-87BA-4ADC-A043-E79BD490D594}" type="slidenum">
              <a:rPr lang="en-US" smtClean="0"/>
              <a:t>39</a:t>
            </a:fld>
            <a:endParaRPr lang="en-US" dirty="0"/>
          </a:p>
        </p:txBody>
      </p:sp>
    </p:spTree>
    <p:extLst>
      <p:ext uri="{BB962C8B-B14F-4D97-AF65-F5344CB8AC3E}">
        <p14:creationId xmlns:p14="http://schemas.microsoft.com/office/powerpoint/2010/main" val="10245484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4</a:t>
            </a:fld>
            <a:endParaRPr lang="en-US" dirty="0"/>
          </a:p>
        </p:txBody>
      </p:sp>
    </p:spTree>
    <p:extLst>
      <p:ext uri="{BB962C8B-B14F-4D97-AF65-F5344CB8AC3E}">
        <p14:creationId xmlns:p14="http://schemas.microsoft.com/office/powerpoint/2010/main" val="24741372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40</a:t>
            </a:fld>
            <a:endParaRPr lang="en-US" dirty="0"/>
          </a:p>
        </p:txBody>
      </p:sp>
    </p:spTree>
    <p:extLst>
      <p:ext uri="{BB962C8B-B14F-4D97-AF65-F5344CB8AC3E}">
        <p14:creationId xmlns:p14="http://schemas.microsoft.com/office/powerpoint/2010/main" val="110910060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This concludes our portion of the presentation. We will move onto agency updates, and invite Timothy Galluzi, the Executive Director of the Governor’s Technology Office to the podium.</a:t>
            </a:r>
          </a:p>
        </p:txBody>
      </p:sp>
      <p:sp>
        <p:nvSpPr>
          <p:cNvPr id="4" name="Slide Number Placeholder 3"/>
          <p:cNvSpPr>
            <a:spLocks noGrp="1"/>
          </p:cNvSpPr>
          <p:nvPr>
            <p:ph type="sldNum" sz="quarter" idx="5"/>
          </p:nvPr>
        </p:nvSpPr>
        <p:spPr/>
        <p:txBody>
          <a:bodyPr/>
          <a:lstStyle/>
          <a:p>
            <a:fld id="{5974BBD5-87BA-4ADC-A043-E79BD490D594}" type="slidenum">
              <a:rPr lang="en-US" smtClean="0"/>
              <a:t>41</a:t>
            </a:fld>
            <a:endParaRPr lang="en-US" dirty="0"/>
          </a:p>
        </p:txBody>
      </p:sp>
    </p:spTree>
    <p:extLst>
      <p:ext uri="{BB962C8B-B14F-4D97-AF65-F5344CB8AC3E}">
        <p14:creationId xmlns:p14="http://schemas.microsoft.com/office/powerpoint/2010/main" val="247480290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42</a:t>
            </a:fld>
            <a:endParaRPr lang="en-US" dirty="0"/>
          </a:p>
        </p:txBody>
      </p:sp>
    </p:spTree>
    <p:extLst>
      <p:ext uri="{BB962C8B-B14F-4D97-AF65-F5344CB8AC3E}">
        <p14:creationId xmlns:p14="http://schemas.microsoft.com/office/powerpoint/2010/main" val="398510748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43</a:t>
            </a:fld>
            <a:endParaRPr lang="en-US" dirty="0"/>
          </a:p>
        </p:txBody>
      </p:sp>
    </p:spTree>
    <p:extLst>
      <p:ext uri="{BB962C8B-B14F-4D97-AF65-F5344CB8AC3E}">
        <p14:creationId xmlns:p14="http://schemas.microsoft.com/office/powerpoint/2010/main" val="117224686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44</a:t>
            </a:fld>
            <a:endParaRPr lang="en-US" dirty="0"/>
          </a:p>
        </p:txBody>
      </p:sp>
    </p:spTree>
    <p:extLst>
      <p:ext uri="{BB962C8B-B14F-4D97-AF65-F5344CB8AC3E}">
        <p14:creationId xmlns:p14="http://schemas.microsoft.com/office/powerpoint/2010/main" val="81496210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45</a:t>
            </a:fld>
            <a:endParaRPr lang="en-US" dirty="0"/>
          </a:p>
        </p:txBody>
      </p:sp>
    </p:spTree>
    <p:extLst>
      <p:ext uri="{BB962C8B-B14F-4D97-AF65-F5344CB8AC3E}">
        <p14:creationId xmlns:p14="http://schemas.microsoft.com/office/powerpoint/2010/main" val="373483811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46</a:t>
            </a:fld>
            <a:endParaRPr lang="en-US" dirty="0"/>
          </a:p>
        </p:txBody>
      </p:sp>
    </p:spTree>
    <p:extLst>
      <p:ext uri="{BB962C8B-B14F-4D97-AF65-F5344CB8AC3E}">
        <p14:creationId xmlns:p14="http://schemas.microsoft.com/office/powerpoint/2010/main" val="408451313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47</a:t>
            </a:fld>
            <a:endParaRPr lang="en-US" dirty="0"/>
          </a:p>
        </p:txBody>
      </p:sp>
    </p:spTree>
    <p:extLst>
      <p:ext uri="{BB962C8B-B14F-4D97-AF65-F5344CB8AC3E}">
        <p14:creationId xmlns:p14="http://schemas.microsoft.com/office/powerpoint/2010/main" val="381525363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48</a:t>
            </a:fld>
            <a:endParaRPr lang="en-US" dirty="0"/>
          </a:p>
        </p:txBody>
      </p:sp>
    </p:spTree>
    <p:extLst>
      <p:ext uri="{BB962C8B-B14F-4D97-AF65-F5344CB8AC3E}">
        <p14:creationId xmlns:p14="http://schemas.microsoft.com/office/powerpoint/2010/main" val="6614856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49</a:t>
            </a:fld>
            <a:endParaRPr lang="en-US" dirty="0"/>
          </a:p>
        </p:txBody>
      </p:sp>
    </p:spTree>
    <p:extLst>
      <p:ext uri="{BB962C8B-B14F-4D97-AF65-F5344CB8AC3E}">
        <p14:creationId xmlns:p14="http://schemas.microsoft.com/office/powerpoint/2010/main" val="42288416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5</a:t>
            </a:fld>
            <a:endParaRPr lang="en-US" dirty="0"/>
          </a:p>
        </p:txBody>
      </p:sp>
    </p:spTree>
    <p:extLst>
      <p:ext uri="{BB962C8B-B14F-4D97-AF65-F5344CB8AC3E}">
        <p14:creationId xmlns:p14="http://schemas.microsoft.com/office/powerpoint/2010/main" val="108902239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50</a:t>
            </a:fld>
            <a:endParaRPr lang="en-US" dirty="0"/>
          </a:p>
        </p:txBody>
      </p:sp>
    </p:spTree>
    <p:extLst>
      <p:ext uri="{BB962C8B-B14F-4D97-AF65-F5344CB8AC3E}">
        <p14:creationId xmlns:p14="http://schemas.microsoft.com/office/powerpoint/2010/main" val="367785660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51</a:t>
            </a:fld>
            <a:endParaRPr lang="en-US" dirty="0"/>
          </a:p>
        </p:txBody>
      </p:sp>
    </p:spTree>
    <p:extLst>
      <p:ext uri="{BB962C8B-B14F-4D97-AF65-F5344CB8AC3E}">
        <p14:creationId xmlns:p14="http://schemas.microsoft.com/office/powerpoint/2010/main" val="27164211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5"/>
          </p:nvPr>
        </p:nvSpPr>
        <p:spPr/>
        <p:txBody>
          <a:bodyPr/>
          <a:lstStyle/>
          <a:p>
            <a:fld id="{5974BBD5-87BA-4ADC-A043-E79BD490D594}" type="slidenum">
              <a:rPr lang="en-US" smtClean="0"/>
              <a:t>52</a:t>
            </a:fld>
            <a:endParaRPr lang="en-US" dirty="0"/>
          </a:p>
        </p:txBody>
      </p:sp>
    </p:spTree>
    <p:extLst>
      <p:ext uri="{BB962C8B-B14F-4D97-AF65-F5344CB8AC3E}">
        <p14:creationId xmlns:p14="http://schemas.microsoft.com/office/powerpoint/2010/main" val="10736098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53</a:t>
            </a:fld>
            <a:endParaRPr lang="en-US" dirty="0"/>
          </a:p>
        </p:txBody>
      </p:sp>
    </p:spTree>
    <p:extLst>
      <p:ext uri="{BB962C8B-B14F-4D97-AF65-F5344CB8AC3E}">
        <p14:creationId xmlns:p14="http://schemas.microsoft.com/office/powerpoint/2010/main" val="348986427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5"/>
          </p:nvPr>
        </p:nvSpPr>
        <p:spPr/>
        <p:txBody>
          <a:bodyPr/>
          <a:lstStyle/>
          <a:p>
            <a:fld id="{5974BBD5-87BA-4ADC-A043-E79BD490D594}" type="slidenum">
              <a:rPr lang="en-US" smtClean="0"/>
              <a:t>54</a:t>
            </a:fld>
            <a:endParaRPr lang="en-US" dirty="0"/>
          </a:p>
        </p:txBody>
      </p:sp>
    </p:spTree>
    <p:extLst>
      <p:ext uri="{BB962C8B-B14F-4D97-AF65-F5344CB8AC3E}">
        <p14:creationId xmlns:p14="http://schemas.microsoft.com/office/powerpoint/2010/main" val="380353373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55</a:t>
            </a:fld>
            <a:endParaRPr lang="en-US" dirty="0"/>
          </a:p>
        </p:txBody>
      </p:sp>
    </p:spTree>
    <p:extLst>
      <p:ext uri="{BB962C8B-B14F-4D97-AF65-F5344CB8AC3E}">
        <p14:creationId xmlns:p14="http://schemas.microsoft.com/office/powerpoint/2010/main" val="273703183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defTabSz="931774">
              <a:defRPr/>
            </a:pPr>
            <a:endParaRPr lang="en-US" baseline="0" dirty="0"/>
          </a:p>
        </p:txBody>
      </p:sp>
      <p:sp>
        <p:nvSpPr>
          <p:cNvPr id="4" name="Slide Number Placeholder 3"/>
          <p:cNvSpPr>
            <a:spLocks noGrp="1"/>
          </p:cNvSpPr>
          <p:nvPr>
            <p:ph type="sldNum" sz="quarter" idx="5"/>
          </p:nvPr>
        </p:nvSpPr>
        <p:spPr/>
        <p:txBody>
          <a:bodyPr/>
          <a:lstStyle/>
          <a:p>
            <a:fld id="{5974BBD5-87BA-4ADC-A043-E79BD490D594}" type="slidenum">
              <a:rPr lang="en-US" smtClean="0"/>
              <a:t>56</a:t>
            </a:fld>
            <a:endParaRPr lang="en-US" dirty="0"/>
          </a:p>
        </p:txBody>
      </p:sp>
    </p:spTree>
    <p:extLst>
      <p:ext uri="{BB962C8B-B14F-4D97-AF65-F5344CB8AC3E}">
        <p14:creationId xmlns:p14="http://schemas.microsoft.com/office/powerpoint/2010/main" val="328809299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defTabSz="931774">
              <a:defRPr/>
            </a:pPr>
            <a:endParaRPr lang="en-US" sz="1400" dirty="0"/>
          </a:p>
        </p:txBody>
      </p:sp>
      <p:sp>
        <p:nvSpPr>
          <p:cNvPr id="4" name="Slide Number Placeholder 3"/>
          <p:cNvSpPr>
            <a:spLocks noGrp="1"/>
          </p:cNvSpPr>
          <p:nvPr>
            <p:ph type="sldNum" sz="quarter" idx="5"/>
          </p:nvPr>
        </p:nvSpPr>
        <p:spPr/>
        <p:txBody>
          <a:bodyPr/>
          <a:lstStyle/>
          <a:p>
            <a:fld id="{5974BBD5-87BA-4ADC-A043-E79BD490D594}" type="slidenum">
              <a:rPr lang="en-US" smtClean="0"/>
              <a:t>57</a:t>
            </a:fld>
            <a:endParaRPr lang="en-US" dirty="0"/>
          </a:p>
        </p:txBody>
      </p:sp>
    </p:spTree>
    <p:extLst>
      <p:ext uri="{BB962C8B-B14F-4D97-AF65-F5344CB8AC3E}">
        <p14:creationId xmlns:p14="http://schemas.microsoft.com/office/powerpoint/2010/main" val="7263619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58</a:t>
            </a:fld>
            <a:endParaRPr lang="en-US" dirty="0"/>
          </a:p>
        </p:txBody>
      </p:sp>
    </p:spTree>
    <p:extLst>
      <p:ext uri="{BB962C8B-B14F-4D97-AF65-F5344CB8AC3E}">
        <p14:creationId xmlns:p14="http://schemas.microsoft.com/office/powerpoint/2010/main" val="272296660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59</a:t>
            </a:fld>
            <a:endParaRPr lang="en-US" dirty="0"/>
          </a:p>
        </p:txBody>
      </p:sp>
    </p:spTree>
    <p:extLst>
      <p:ext uri="{BB962C8B-B14F-4D97-AF65-F5344CB8AC3E}">
        <p14:creationId xmlns:p14="http://schemas.microsoft.com/office/powerpoint/2010/main" val="11178510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6</a:t>
            </a:fld>
            <a:endParaRPr lang="en-US" dirty="0"/>
          </a:p>
        </p:txBody>
      </p:sp>
    </p:spTree>
    <p:extLst>
      <p:ext uri="{BB962C8B-B14F-4D97-AF65-F5344CB8AC3E}">
        <p14:creationId xmlns:p14="http://schemas.microsoft.com/office/powerpoint/2010/main" val="182979415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60</a:t>
            </a:fld>
            <a:endParaRPr lang="en-US" dirty="0"/>
          </a:p>
        </p:txBody>
      </p:sp>
    </p:spTree>
    <p:extLst>
      <p:ext uri="{BB962C8B-B14F-4D97-AF65-F5344CB8AC3E}">
        <p14:creationId xmlns:p14="http://schemas.microsoft.com/office/powerpoint/2010/main" val="179128742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61</a:t>
            </a:fld>
            <a:endParaRPr lang="en-US" dirty="0"/>
          </a:p>
        </p:txBody>
      </p:sp>
    </p:spTree>
    <p:extLst>
      <p:ext uri="{BB962C8B-B14F-4D97-AF65-F5344CB8AC3E}">
        <p14:creationId xmlns:p14="http://schemas.microsoft.com/office/powerpoint/2010/main" val="40867066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62</a:t>
            </a:fld>
            <a:endParaRPr lang="en-US" dirty="0"/>
          </a:p>
        </p:txBody>
      </p:sp>
    </p:spTree>
    <p:extLst>
      <p:ext uri="{BB962C8B-B14F-4D97-AF65-F5344CB8AC3E}">
        <p14:creationId xmlns:p14="http://schemas.microsoft.com/office/powerpoint/2010/main" val="404867154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63</a:t>
            </a:fld>
            <a:endParaRPr lang="en-US" dirty="0"/>
          </a:p>
        </p:txBody>
      </p:sp>
    </p:spTree>
    <p:extLst>
      <p:ext uri="{BB962C8B-B14F-4D97-AF65-F5344CB8AC3E}">
        <p14:creationId xmlns:p14="http://schemas.microsoft.com/office/powerpoint/2010/main" val="242451638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64</a:t>
            </a:fld>
            <a:endParaRPr lang="en-US" dirty="0"/>
          </a:p>
        </p:txBody>
      </p:sp>
    </p:spTree>
    <p:extLst>
      <p:ext uri="{BB962C8B-B14F-4D97-AF65-F5344CB8AC3E}">
        <p14:creationId xmlns:p14="http://schemas.microsoft.com/office/powerpoint/2010/main" val="148177707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65</a:t>
            </a:fld>
            <a:endParaRPr lang="en-US" dirty="0"/>
          </a:p>
        </p:txBody>
      </p:sp>
    </p:spTree>
    <p:extLst>
      <p:ext uri="{BB962C8B-B14F-4D97-AF65-F5344CB8AC3E}">
        <p14:creationId xmlns:p14="http://schemas.microsoft.com/office/powerpoint/2010/main" val="428316082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66</a:t>
            </a:fld>
            <a:endParaRPr lang="en-US" dirty="0"/>
          </a:p>
        </p:txBody>
      </p:sp>
    </p:spTree>
    <p:extLst>
      <p:ext uri="{BB962C8B-B14F-4D97-AF65-F5344CB8AC3E}">
        <p14:creationId xmlns:p14="http://schemas.microsoft.com/office/powerpoint/2010/main" val="111666756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67</a:t>
            </a:fld>
            <a:endParaRPr lang="en-US" dirty="0"/>
          </a:p>
        </p:txBody>
      </p:sp>
    </p:spTree>
    <p:extLst>
      <p:ext uri="{BB962C8B-B14F-4D97-AF65-F5344CB8AC3E}">
        <p14:creationId xmlns:p14="http://schemas.microsoft.com/office/powerpoint/2010/main" val="60420959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68</a:t>
            </a:fld>
            <a:endParaRPr lang="en-US" dirty="0"/>
          </a:p>
        </p:txBody>
      </p:sp>
    </p:spTree>
    <p:extLst>
      <p:ext uri="{BB962C8B-B14F-4D97-AF65-F5344CB8AC3E}">
        <p14:creationId xmlns:p14="http://schemas.microsoft.com/office/powerpoint/2010/main" val="150325198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6DF66-B825-DC92-B9B6-B85BF994F9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6C1FE1-84BE-B6AA-6FEF-B4C4F9A7292A}"/>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2F3BC58F-9CA8-1BCB-AB58-0B65B9AB4F2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20488B-6203-0742-BD1C-27FC4E833B48}"/>
              </a:ext>
            </a:extLst>
          </p:cNvPr>
          <p:cNvSpPr>
            <a:spLocks noGrp="1"/>
          </p:cNvSpPr>
          <p:nvPr>
            <p:ph type="sldNum" sz="quarter" idx="5"/>
          </p:nvPr>
        </p:nvSpPr>
        <p:spPr/>
        <p:txBody>
          <a:bodyPr/>
          <a:lstStyle/>
          <a:p>
            <a:fld id="{5974BBD5-87BA-4ADC-A043-E79BD490D594}" type="slidenum">
              <a:rPr lang="en-US" smtClean="0"/>
              <a:t>69</a:t>
            </a:fld>
            <a:endParaRPr lang="en-US" dirty="0"/>
          </a:p>
        </p:txBody>
      </p:sp>
    </p:spTree>
    <p:extLst>
      <p:ext uri="{BB962C8B-B14F-4D97-AF65-F5344CB8AC3E}">
        <p14:creationId xmlns:p14="http://schemas.microsoft.com/office/powerpoint/2010/main" val="40487025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dirty="0"/>
              <a:t>Growth in Q3 was bolstered by strong consumer spending and business investment (particularly in AI-related spending)/</a:t>
            </a:r>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7</a:t>
            </a:fld>
            <a:endParaRPr lang="en-US" dirty="0"/>
          </a:p>
        </p:txBody>
      </p:sp>
    </p:spTree>
    <p:extLst>
      <p:ext uri="{BB962C8B-B14F-4D97-AF65-F5344CB8AC3E}">
        <p14:creationId xmlns:p14="http://schemas.microsoft.com/office/powerpoint/2010/main" val="159324039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75EA4-9318-1A37-1D8E-C2DFAFDC60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75D1E2-F6EC-51E1-729D-A792A212CCC7}"/>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8D6C141A-A7DF-F710-5EF4-B29A073BD69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39F6811-49E6-D20B-50E4-BC81701AD26E}"/>
              </a:ext>
            </a:extLst>
          </p:cNvPr>
          <p:cNvSpPr>
            <a:spLocks noGrp="1"/>
          </p:cNvSpPr>
          <p:nvPr>
            <p:ph type="sldNum" sz="quarter" idx="5"/>
          </p:nvPr>
        </p:nvSpPr>
        <p:spPr/>
        <p:txBody>
          <a:bodyPr/>
          <a:lstStyle/>
          <a:p>
            <a:fld id="{5974BBD5-87BA-4ADC-A043-E79BD490D594}" type="slidenum">
              <a:rPr lang="en-US" smtClean="0"/>
              <a:t>70</a:t>
            </a:fld>
            <a:endParaRPr lang="en-US" dirty="0"/>
          </a:p>
        </p:txBody>
      </p:sp>
    </p:spTree>
    <p:extLst>
      <p:ext uri="{BB962C8B-B14F-4D97-AF65-F5344CB8AC3E}">
        <p14:creationId xmlns:p14="http://schemas.microsoft.com/office/powerpoint/2010/main" val="329061064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43136F-B3D5-4507-5517-F64BB458AC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0B81F4-9C23-DD55-A475-6E6117C8DF8B}"/>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5D8715BC-AE44-79E3-946F-404E3AD927A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BBDA59B-6688-38F1-845B-AB1DAA59D7D1}"/>
              </a:ext>
            </a:extLst>
          </p:cNvPr>
          <p:cNvSpPr>
            <a:spLocks noGrp="1"/>
          </p:cNvSpPr>
          <p:nvPr>
            <p:ph type="sldNum" sz="quarter" idx="5"/>
          </p:nvPr>
        </p:nvSpPr>
        <p:spPr/>
        <p:txBody>
          <a:bodyPr/>
          <a:lstStyle/>
          <a:p>
            <a:fld id="{5974BBD5-87BA-4ADC-A043-E79BD490D594}" type="slidenum">
              <a:rPr lang="en-US" smtClean="0"/>
              <a:t>71</a:t>
            </a:fld>
            <a:endParaRPr lang="en-US" dirty="0"/>
          </a:p>
        </p:txBody>
      </p:sp>
    </p:spTree>
    <p:extLst>
      <p:ext uri="{BB962C8B-B14F-4D97-AF65-F5344CB8AC3E}">
        <p14:creationId xmlns:p14="http://schemas.microsoft.com/office/powerpoint/2010/main" val="129605874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72</a:t>
            </a:fld>
            <a:endParaRPr lang="en-US" dirty="0"/>
          </a:p>
        </p:txBody>
      </p:sp>
    </p:spTree>
    <p:extLst>
      <p:ext uri="{BB962C8B-B14F-4D97-AF65-F5344CB8AC3E}">
        <p14:creationId xmlns:p14="http://schemas.microsoft.com/office/powerpoint/2010/main" val="20899586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algn="just"/>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73</a:t>
            </a:fld>
            <a:endParaRPr lang="en-US" dirty="0"/>
          </a:p>
        </p:txBody>
      </p:sp>
    </p:spTree>
    <p:extLst>
      <p:ext uri="{BB962C8B-B14F-4D97-AF65-F5344CB8AC3E}">
        <p14:creationId xmlns:p14="http://schemas.microsoft.com/office/powerpoint/2010/main" val="387028057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74</a:t>
            </a:fld>
            <a:endParaRPr lang="en-US" dirty="0"/>
          </a:p>
        </p:txBody>
      </p:sp>
    </p:spTree>
    <p:extLst>
      <p:ext uri="{BB962C8B-B14F-4D97-AF65-F5344CB8AC3E}">
        <p14:creationId xmlns:p14="http://schemas.microsoft.com/office/powerpoint/2010/main" val="91490818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038D93-5A82-9FD4-C4A6-C8A58DB862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982786-D4E4-A96F-FE27-E04827FF937B}"/>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31C47B3B-4971-0EB5-6983-1D7831AA6E96}"/>
              </a:ext>
            </a:extLst>
          </p:cNvPr>
          <p:cNvSpPr>
            <a:spLocks noGrp="1"/>
          </p:cNvSpPr>
          <p:nvPr>
            <p:ph type="body" idx="1"/>
          </p:nvPr>
        </p:nvSpPr>
        <p:spPr/>
        <p:txBody>
          <a:bodyPr/>
          <a:lstStyle/>
          <a:p>
            <a:pPr>
              <a:lnSpc>
                <a:spcPct val="150000"/>
              </a:lnSpc>
            </a:pPr>
            <a:endParaRPr lang="en-US" sz="1400" dirty="0"/>
          </a:p>
        </p:txBody>
      </p:sp>
      <p:sp>
        <p:nvSpPr>
          <p:cNvPr id="4" name="Slide Number Placeholder 3">
            <a:extLst>
              <a:ext uri="{FF2B5EF4-FFF2-40B4-BE49-F238E27FC236}">
                <a16:creationId xmlns:a16="http://schemas.microsoft.com/office/drawing/2014/main" id="{F0F1B64C-289A-37CD-CE83-F6E2EB669A3D}"/>
              </a:ext>
            </a:extLst>
          </p:cNvPr>
          <p:cNvSpPr>
            <a:spLocks noGrp="1"/>
          </p:cNvSpPr>
          <p:nvPr>
            <p:ph type="sldNum" sz="quarter" idx="5"/>
          </p:nvPr>
        </p:nvSpPr>
        <p:spPr/>
        <p:txBody>
          <a:bodyPr/>
          <a:lstStyle/>
          <a:p>
            <a:fld id="{5974BBD5-87BA-4ADC-A043-E79BD490D594}" type="slidenum">
              <a:rPr lang="en-US" smtClean="0"/>
              <a:t>75</a:t>
            </a:fld>
            <a:endParaRPr lang="en-US" dirty="0"/>
          </a:p>
        </p:txBody>
      </p:sp>
    </p:spTree>
    <p:extLst>
      <p:ext uri="{BB962C8B-B14F-4D97-AF65-F5344CB8AC3E}">
        <p14:creationId xmlns:p14="http://schemas.microsoft.com/office/powerpoint/2010/main" val="144538575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76</a:t>
            </a:fld>
            <a:endParaRPr lang="en-US" dirty="0"/>
          </a:p>
        </p:txBody>
      </p:sp>
    </p:spTree>
    <p:extLst>
      <p:ext uri="{BB962C8B-B14F-4D97-AF65-F5344CB8AC3E}">
        <p14:creationId xmlns:p14="http://schemas.microsoft.com/office/powerpoint/2010/main" val="62527981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77</a:t>
            </a:fld>
            <a:endParaRPr lang="en-US" dirty="0"/>
          </a:p>
        </p:txBody>
      </p:sp>
    </p:spTree>
    <p:extLst>
      <p:ext uri="{BB962C8B-B14F-4D97-AF65-F5344CB8AC3E}">
        <p14:creationId xmlns:p14="http://schemas.microsoft.com/office/powerpoint/2010/main" val="111369196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78</a:t>
            </a:fld>
            <a:endParaRPr lang="en-US" dirty="0"/>
          </a:p>
        </p:txBody>
      </p:sp>
    </p:spTree>
    <p:extLst>
      <p:ext uri="{BB962C8B-B14F-4D97-AF65-F5344CB8AC3E}">
        <p14:creationId xmlns:p14="http://schemas.microsoft.com/office/powerpoint/2010/main" val="2080707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79</a:t>
            </a:fld>
            <a:endParaRPr lang="en-US" dirty="0"/>
          </a:p>
        </p:txBody>
      </p:sp>
    </p:spTree>
    <p:extLst>
      <p:ext uri="{BB962C8B-B14F-4D97-AF65-F5344CB8AC3E}">
        <p14:creationId xmlns:p14="http://schemas.microsoft.com/office/powerpoint/2010/main" val="25081301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Federal Open Market Committee – Increase of 4.3% Q3</a:t>
            </a:r>
          </a:p>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8</a:t>
            </a:fld>
            <a:endParaRPr lang="en-US" dirty="0"/>
          </a:p>
        </p:txBody>
      </p:sp>
    </p:spTree>
    <p:extLst>
      <p:ext uri="{BB962C8B-B14F-4D97-AF65-F5344CB8AC3E}">
        <p14:creationId xmlns:p14="http://schemas.microsoft.com/office/powerpoint/2010/main" val="204063507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80</a:t>
            </a:fld>
            <a:endParaRPr lang="en-US" dirty="0"/>
          </a:p>
        </p:txBody>
      </p:sp>
    </p:spTree>
    <p:extLst>
      <p:ext uri="{BB962C8B-B14F-4D97-AF65-F5344CB8AC3E}">
        <p14:creationId xmlns:p14="http://schemas.microsoft.com/office/powerpoint/2010/main" val="355198784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81</a:t>
            </a:fld>
            <a:endParaRPr lang="en-US" dirty="0"/>
          </a:p>
        </p:txBody>
      </p:sp>
    </p:spTree>
    <p:extLst>
      <p:ext uri="{BB962C8B-B14F-4D97-AF65-F5344CB8AC3E}">
        <p14:creationId xmlns:p14="http://schemas.microsoft.com/office/powerpoint/2010/main" val="136255417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82</a:t>
            </a:fld>
            <a:endParaRPr lang="en-US" dirty="0"/>
          </a:p>
        </p:txBody>
      </p:sp>
    </p:spTree>
    <p:extLst>
      <p:ext uri="{BB962C8B-B14F-4D97-AF65-F5344CB8AC3E}">
        <p14:creationId xmlns:p14="http://schemas.microsoft.com/office/powerpoint/2010/main" val="350779798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83</a:t>
            </a:fld>
            <a:endParaRPr lang="en-US" dirty="0"/>
          </a:p>
        </p:txBody>
      </p:sp>
    </p:spTree>
    <p:extLst>
      <p:ext uri="{BB962C8B-B14F-4D97-AF65-F5344CB8AC3E}">
        <p14:creationId xmlns:p14="http://schemas.microsoft.com/office/powerpoint/2010/main" val="91753467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84</a:t>
            </a:fld>
            <a:endParaRPr lang="en-US" dirty="0"/>
          </a:p>
        </p:txBody>
      </p:sp>
    </p:spTree>
    <p:extLst>
      <p:ext uri="{BB962C8B-B14F-4D97-AF65-F5344CB8AC3E}">
        <p14:creationId xmlns:p14="http://schemas.microsoft.com/office/powerpoint/2010/main" val="382201791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85</a:t>
            </a:fld>
            <a:endParaRPr lang="en-US" dirty="0"/>
          </a:p>
        </p:txBody>
      </p:sp>
    </p:spTree>
    <p:extLst>
      <p:ext uri="{BB962C8B-B14F-4D97-AF65-F5344CB8AC3E}">
        <p14:creationId xmlns:p14="http://schemas.microsoft.com/office/powerpoint/2010/main" val="394217022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86</a:t>
            </a:fld>
            <a:endParaRPr lang="en-US" dirty="0"/>
          </a:p>
        </p:txBody>
      </p:sp>
    </p:spTree>
    <p:extLst>
      <p:ext uri="{BB962C8B-B14F-4D97-AF65-F5344CB8AC3E}">
        <p14:creationId xmlns:p14="http://schemas.microsoft.com/office/powerpoint/2010/main" val="2165312534"/>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87</a:t>
            </a:fld>
            <a:endParaRPr lang="en-US" dirty="0"/>
          </a:p>
        </p:txBody>
      </p:sp>
    </p:spTree>
    <p:extLst>
      <p:ext uri="{BB962C8B-B14F-4D97-AF65-F5344CB8AC3E}">
        <p14:creationId xmlns:p14="http://schemas.microsoft.com/office/powerpoint/2010/main" val="2383011960"/>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88</a:t>
            </a:fld>
            <a:endParaRPr lang="en-US" dirty="0"/>
          </a:p>
        </p:txBody>
      </p:sp>
    </p:spTree>
    <p:extLst>
      <p:ext uri="{BB962C8B-B14F-4D97-AF65-F5344CB8AC3E}">
        <p14:creationId xmlns:p14="http://schemas.microsoft.com/office/powerpoint/2010/main" val="725280656"/>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89</a:t>
            </a:fld>
            <a:endParaRPr lang="en-US" dirty="0"/>
          </a:p>
        </p:txBody>
      </p:sp>
    </p:spTree>
    <p:extLst>
      <p:ext uri="{BB962C8B-B14F-4D97-AF65-F5344CB8AC3E}">
        <p14:creationId xmlns:p14="http://schemas.microsoft.com/office/powerpoint/2010/main" val="40788736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9</a:t>
            </a:fld>
            <a:endParaRPr lang="en-US" dirty="0"/>
          </a:p>
        </p:txBody>
      </p:sp>
    </p:spTree>
    <p:extLst>
      <p:ext uri="{BB962C8B-B14F-4D97-AF65-F5344CB8AC3E}">
        <p14:creationId xmlns:p14="http://schemas.microsoft.com/office/powerpoint/2010/main" val="152021433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90</a:t>
            </a:fld>
            <a:endParaRPr lang="en-US" dirty="0"/>
          </a:p>
        </p:txBody>
      </p:sp>
    </p:spTree>
    <p:extLst>
      <p:ext uri="{BB962C8B-B14F-4D97-AF65-F5344CB8AC3E}">
        <p14:creationId xmlns:p14="http://schemas.microsoft.com/office/powerpoint/2010/main" val="103624848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91</a:t>
            </a:fld>
            <a:endParaRPr lang="en-US" dirty="0"/>
          </a:p>
        </p:txBody>
      </p:sp>
    </p:spTree>
    <p:extLst>
      <p:ext uri="{BB962C8B-B14F-4D97-AF65-F5344CB8AC3E}">
        <p14:creationId xmlns:p14="http://schemas.microsoft.com/office/powerpoint/2010/main" val="334778327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92</a:t>
            </a:fld>
            <a:endParaRPr lang="en-US" dirty="0"/>
          </a:p>
        </p:txBody>
      </p:sp>
    </p:spTree>
    <p:extLst>
      <p:ext uri="{BB962C8B-B14F-4D97-AF65-F5344CB8AC3E}">
        <p14:creationId xmlns:p14="http://schemas.microsoft.com/office/powerpoint/2010/main" val="58864466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93</a:t>
            </a:fld>
            <a:endParaRPr lang="en-US" dirty="0"/>
          </a:p>
        </p:txBody>
      </p:sp>
    </p:spTree>
    <p:extLst>
      <p:ext uri="{BB962C8B-B14F-4D97-AF65-F5344CB8AC3E}">
        <p14:creationId xmlns:p14="http://schemas.microsoft.com/office/powerpoint/2010/main" val="2683623420"/>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94</a:t>
            </a:fld>
            <a:endParaRPr lang="en-US" dirty="0"/>
          </a:p>
        </p:txBody>
      </p:sp>
    </p:spTree>
    <p:extLst>
      <p:ext uri="{BB962C8B-B14F-4D97-AF65-F5344CB8AC3E}">
        <p14:creationId xmlns:p14="http://schemas.microsoft.com/office/powerpoint/2010/main" val="1602680196"/>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95</a:t>
            </a:fld>
            <a:endParaRPr lang="en-US" dirty="0"/>
          </a:p>
        </p:txBody>
      </p:sp>
    </p:spTree>
    <p:extLst>
      <p:ext uri="{BB962C8B-B14F-4D97-AF65-F5344CB8AC3E}">
        <p14:creationId xmlns:p14="http://schemas.microsoft.com/office/powerpoint/2010/main" val="96570704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96</a:t>
            </a:fld>
            <a:endParaRPr lang="en-US" dirty="0"/>
          </a:p>
        </p:txBody>
      </p:sp>
    </p:spTree>
    <p:extLst>
      <p:ext uri="{BB962C8B-B14F-4D97-AF65-F5344CB8AC3E}">
        <p14:creationId xmlns:p14="http://schemas.microsoft.com/office/powerpoint/2010/main" val="958073212"/>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97</a:t>
            </a:fld>
            <a:endParaRPr lang="en-US" dirty="0"/>
          </a:p>
        </p:txBody>
      </p:sp>
    </p:spTree>
    <p:extLst>
      <p:ext uri="{BB962C8B-B14F-4D97-AF65-F5344CB8AC3E}">
        <p14:creationId xmlns:p14="http://schemas.microsoft.com/office/powerpoint/2010/main" val="809945027"/>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98</a:t>
            </a:fld>
            <a:endParaRPr lang="en-US" dirty="0"/>
          </a:p>
        </p:txBody>
      </p:sp>
    </p:spTree>
    <p:extLst>
      <p:ext uri="{BB962C8B-B14F-4D97-AF65-F5344CB8AC3E}">
        <p14:creationId xmlns:p14="http://schemas.microsoft.com/office/powerpoint/2010/main" val="1836877898"/>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4BBD5-87BA-4ADC-A043-E79BD490D594}" type="slidenum">
              <a:rPr lang="en-US" smtClean="0"/>
              <a:t>99</a:t>
            </a:fld>
            <a:endParaRPr lang="en-US" dirty="0"/>
          </a:p>
        </p:txBody>
      </p:sp>
    </p:spTree>
    <p:extLst>
      <p:ext uri="{BB962C8B-B14F-4D97-AF65-F5344CB8AC3E}">
        <p14:creationId xmlns:p14="http://schemas.microsoft.com/office/powerpoint/2010/main" val="4064322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1F538EF-5AFC-4BF9-9F91-0BAD831A2C2B}" type="datetime1">
              <a:rPr lang="en-US" smtClean="0"/>
              <a:t>3/5/2026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16032669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6B6234B-449D-4B9B-9A1D-E7739593B3D8}" type="datetime1">
              <a:rPr lang="en-US" smtClean="0"/>
              <a:t>3/5/2026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37535818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37D0083-8C45-42E2-BCCC-37B83A9C36E5}" type="datetime1">
              <a:rPr lang="en-US" smtClean="0"/>
              <a:t>3/5/2026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1247115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951463-C229-4900-A832-08550311B7EF}" type="datetime1">
              <a:rPr lang="en-US" smtClean="0"/>
              <a:t>3/5/2026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1624542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1A34D7-7C4A-496D-A34A-B78337BC172D}" type="datetime1">
              <a:rPr lang="en-US" smtClean="0"/>
              <a:t>3/5/2026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42163222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6F93557-7020-429C-AC56-BCC55653E5D3}" type="datetime1">
              <a:rPr lang="en-US" smtClean="0"/>
              <a:t>3/5/2026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38535752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82EB4F0-5C9C-4BC4-B4B1-0D861A0FF6F4}" type="datetime1">
              <a:rPr lang="en-US" smtClean="0"/>
              <a:t>3/5/2026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1222889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93C7221-5EC4-4C63-AFC4-095AB1A98D10}" type="datetime1">
              <a:rPr lang="en-US" smtClean="0"/>
              <a:t>3/5/2026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42519244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8B751A-4A9B-4E61-BCD4-9ACADABFA601}" type="datetime1">
              <a:rPr lang="en-US" smtClean="0"/>
              <a:t>3/5/2026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1298133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FE0C3FA-8357-4737-9CE2-F7CA06F531F3}" type="datetime1">
              <a:rPr lang="en-US" smtClean="0"/>
              <a:t>3/5/2026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1382611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C8A94E6-3065-4D4A-8935-7FBC5F851BD9}" type="datetime1">
              <a:rPr lang="en-US" smtClean="0"/>
              <a:t>3/5/2026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112642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760413"/>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2028825"/>
            <a:ext cx="8229600" cy="4097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a:t>Governor’s Finance Office – February 25, 2026</a:t>
            </a: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dirty="0"/>
          </a:p>
        </p:txBody>
      </p:sp>
      <p:sp>
        <p:nvSpPr>
          <p:cNvPr id="8" name="Rectangle 7">
            <a:extLst>
              <a:ext uri="{FF2B5EF4-FFF2-40B4-BE49-F238E27FC236}">
                <a16:creationId xmlns:a16="http://schemas.microsoft.com/office/drawing/2014/main" id="{FF818127-9840-94EF-810B-B0B68785360E}"/>
              </a:ext>
            </a:extLst>
          </p:cNvPr>
          <p:cNvSpPr/>
          <p:nvPr userDrawn="1"/>
        </p:nvSpPr>
        <p:spPr>
          <a:xfrm>
            <a:off x="381000" y="639761"/>
            <a:ext cx="8382000" cy="46038"/>
          </a:xfrm>
          <a:prstGeom prst="rect">
            <a:avLst/>
          </a:prstGeom>
          <a:gradFill flip="none" rotWithShape="1">
            <a:gsLst>
              <a:gs pos="0">
                <a:srgbClr val="002060"/>
              </a:gs>
              <a:gs pos="89000">
                <a:schemeClr val="accent1">
                  <a:tint val="23500"/>
                  <a:satMod val="1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9" name="Footer Placeholder 4">
            <a:extLst>
              <a:ext uri="{FF2B5EF4-FFF2-40B4-BE49-F238E27FC236}">
                <a16:creationId xmlns:a16="http://schemas.microsoft.com/office/drawing/2014/main" id="{32A797F5-FCAB-8D09-65B7-DDA42B816EBF}"/>
              </a:ext>
            </a:extLst>
          </p:cNvPr>
          <p:cNvSpPr txBox="1">
            <a:spLocks/>
          </p:cNvSpPr>
          <p:nvPr userDrawn="1"/>
        </p:nvSpPr>
        <p:spPr>
          <a:xfrm>
            <a:off x="289560" y="228600"/>
            <a:ext cx="8473440" cy="365125"/>
          </a:xfrm>
          <a:prstGeom prst="rect">
            <a:avLst/>
          </a:prstGeom>
        </p:spPr>
        <p:txBody>
          <a:bodyPr vert="horz" lIns="91440" tIns="45720" rIns="91440" bIns="45720" rtlCol="0" anchor="ctr"/>
          <a:lstStyle>
            <a:defPPr>
              <a:defRPr lang="en-US"/>
            </a:defPPr>
            <a:lvl1pPr marL="0" algn="l"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dirty="0">
                <a:solidFill>
                  <a:srgbClr val="002060"/>
                </a:solidFill>
              </a:rPr>
              <a:t>BUDGET</a:t>
            </a:r>
            <a:r>
              <a:rPr lang="en-US" sz="2400" baseline="0" dirty="0">
                <a:solidFill>
                  <a:srgbClr val="002060"/>
                </a:solidFill>
              </a:rPr>
              <a:t> KICKOFF  </a:t>
            </a:r>
            <a:r>
              <a:rPr lang="en-US" sz="2400" dirty="0">
                <a:solidFill>
                  <a:srgbClr val="002060"/>
                </a:solidFill>
              </a:rPr>
              <a:t>2027</a:t>
            </a:r>
            <a:r>
              <a:rPr lang="en-US" sz="2400" baseline="0" dirty="0">
                <a:solidFill>
                  <a:srgbClr val="002060"/>
                </a:solidFill>
              </a:rPr>
              <a:t> – 2029 Executive Budget </a:t>
            </a:r>
            <a:endParaRPr lang="en-US" sz="2400" dirty="0">
              <a:solidFill>
                <a:srgbClr val="002060"/>
              </a:solidFill>
            </a:endParaRPr>
          </a:p>
        </p:txBody>
      </p:sp>
      <p:pic>
        <p:nvPicPr>
          <p:cNvPr id="10" name="Picture 9" descr="A picture containing text, outdoor, porcelain&#10;&#10;Description automatically generated">
            <a:extLst>
              <a:ext uri="{FF2B5EF4-FFF2-40B4-BE49-F238E27FC236}">
                <a16:creationId xmlns:a16="http://schemas.microsoft.com/office/drawing/2014/main" id="{432960CF-D2A4-7EF4-2614-9E25AF8A6491}"/>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8166847" y="165658"/>
            <a:ext cx="582706" cy="596341"/>
          </a:xfrm>
          <a:prstGeom prst="rect">
            <a:avLst/>
          </a:prstGeom>
        </p:spPr>
      </p:pic>
    </p:spTree>
    <p:extLst>
      <p:ext uri="{BB962C8B-B14F-4D97-AF65-F5344CB8AC3E}">
        <p14:creationId xmlns:p14="http://schemas.microsoft.com/office/powerpoint/2010/main" val="16522501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6.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6.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6.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5.xml"/><Relationship Id="rId1" Type="http://schemas.openxmlformats.org/officeDocument/2006/relationships/slideLayout" Target="../slideLayouts/slideLayout7.xml"/><Relationship Id="rId4" Type="http://schemas.openxmlformats.org/officeDocument/2006/relationships/hyperlink" Target="mailto:budget@finance.nv.gov?subject=Website%20Inquiry"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6.xml"/><Relationship Id="rId5" Type="http://schemas.openxmlformats.org/officeDocument/2006/relationships/image" Target="../media/image190.png"/><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8.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9.xml.rels><?xml version="1.0" encoding="UTF-8" standalone="yes"?>
<Relationships xmlns="http://schemas.openxmlformats.org/package/2006/relationships"><Relationship Id="rId8" Type="http://schemas.openxmlformats.org/officeDocument/2006/relationships/hyperlink" Target="mailto:kshulz@travelnevada.com" TargetMode="External"/><Relationship Id="rId3" Type="http://schemas.openxmlformats.org/officeDocument/2006/relationships/hyperlink" Target="mailto:mlawton@gcb.nv.gov" TargetMode="External"/><Relationship Id="rId7" Type="http://schemas.openxmlformats.org/officeDocument/2006/relationships/hyperlink" Target="mailto:bpotts@goed.nv.gov" TargetMode="External"/><Relationship Id="rId2" Type="http://schemas.openxmlformats.org/officeDocument/2006/relationships/notesSlide" Target="../notesSlides/notesSlide29.xml"/><Relationship Id="rId1" Type="http://schemas.openxmlformats.org/officeDocument/2006/relationships/slideLayout" Target="../slideLayouts/slideLayout6.xml"/><Relationship Id="rId6" Type="http://schemas.openxmlformats.org/officeDocument/2006/relationships/hyperlink" Target="mailto:wrightc@tax.state.nv.us" TargetMode="External"/><Relationship Id="rId5" Type="http://schemas.openxmlformats.org/officeDocument/2006/relationships/hyperlink" Target="mailto:ericascott@tax.state.nv.us" TargetMode="External"/><Relationship Id="rId4" Type="http://schemas.openxmlformats.org/officeDocument/2006/relationships/hyperlink" Target="mailto:DESCHMIDT@detr.nv.gov" TargetMode="External"/><Relationship Id="rId9" Type="http://schemas.openxmlformats.org/officeDocument/2006/relationships/hyperlink" Target="mailto:msarteaga@"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3.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hyperlink" Target="https://it.nv.gov/Rates/NewRates/summaryratesr/" TargetMode="External"/><Relationship Id="rId7" Type="http://schemas.openxmlformats.org/officeDocument/2006/relationships/diagramColors" Target="../diagrams/colors3.xml"/><Relationship Id="rId2" Type="http://schemas.openxmlformats.org/officeDocument/2006/relationships/notesSlide" Target="../notesSlides/notesSlide44.xml"/><Relationship Id="rId1" Type="http://schemas.openxmlformats.org/officeDocument/2006/relationships/slideLayout" Target="../slideLayouts/slideLayout8.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5.xml"/><Relationship Id="rId1" Type="http://schemas.openxmlformats.org/officeDocument/2006/relationships/slideLayout" Target="../slideLayouts/slideLayout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microsoft.com/office/2018/10/relationships/comments" Target="../comments/modernComment_177_5DAD2FB6.xml"/><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mailto:Tim.Galluzi@it.nv.gov" TargetMode="External"/><Relationship Id="rId7" Type="http://schemas.openxmlformats.org/officeDocument/2006/relationships/hyperlink" Target="mailto:gtofiscal@it.nv.gov" TargetMode="Externa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hyperlink" Target="mailto:tiffanymorelli@it.nv.gov" TargetMode="External"/><Relationship Id="rId5" Type="http://schemas.openxmlformats.org/officeDocument/2006/relationships/hyperlink" Target="mailto:jdbenshoof@it.nv.gov" TargetMode="External"/><Relationship Id="rId4" Type="http://schemas.openxmlformats.org/officeDocument/2006/relationships/hyperlink" Target="mailto:darladodge@it.nv.gov"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4.xml"/><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svg"/></Relationships>
</file>

<file path=ppt/slides/_rels/slide55.xml.rels><?xml version="1.0" encoding="UTF-8" standalone="yes"?>
<Relationships xmlns="http://schemas.openxmlformats.org/package/2006/relationships"><Relationship Id="rId3" Type="http://schemas.openxmlformats.org/officeDocument/2006/relationships/hyperlink" Target="https://nvcipportal.nv.gov/" TargetMode="External"/><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67.xml.rels><?xml version="1.0" encoding="UTF-8" standalone="yes"?>
<Relationships xmlns="http://schemas.openxmlformats.org/package/2006/relationships"><Relationship Id="rId3" Type="http://schemas.openxmlformats.org/officeDocument/2006/relationships/hyperlink" Target="https://publicworks.nv.gov/uploadedFiles/publicworksnvgov/content/Services/Leasing_Services/StateVacantSpace(4).xlsx" TargetMode="External"/><Relationship Id="rId2" Type="http://schemas.openxmlformats.org/officeDocument/2006/relationships/notesSlide" Target="../notesSlides/notesSlide67.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hyperlink" Target="https://publicworks.nv.gov/Services/Leasing_Services/Processes_and_Forms/" TargetMode="Externa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hyperlink" Target="http://publicworks.nv.gov/Services/Leasing_Services/Real_Property_Inventory_List/" TargetMode="External"/><Relationship Id="rId2" Type="http://schemas.openxmlformats.org/officeDocument/2006/relationships/notesSlide" Target="../notesSlides/notesSlide71.xml"/><Relationship Id="rId1" Type="http://schemas.openxmlformats.org/officeDocument/2006/relationships/slideLayout" Target="../slideLayouts/slideLayout2.xml"/><Relationship Id="rId4" Type="http://schemas.openxmlformats.org/officeDocument/2006/relationships/hyperlink" Target="https://publicworks.nv.gov/uploadedFiles/publicworksnvgov/content/Services/Leasing_Services/BudgetSRandSJForm.xlsx" TargetMode="External"/></Relationships>
</file>

<file path=ppt/slides/_rels/slide7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3.xml.rels><?xml version="1.0" encoding="UTF-8" standalone="yes"?>
<Relationships xmlns="http://schemas.openxmlformats.org/package/2006/relationships"><Relationship Id="rId3" Type="http://schemas.openxmlformats.org/officeDocument/2006/relationships/hyperlink" Target="http://publicworks.nv.gov/Services/Leasing_Services/Processes_and_Forms/" TargetMode="External"/><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hyperlink" Target="mailto:leasingservices@admin.nv.gov" TargetMode="External"/><Relationship Id="rId2" Type="http://schemas.openxmlformats.org/officeDocument/2006/relationships/notesSlide" Target="../notesSlides/notesSlide74.xml"/><Relationship Id="rId1" Type="http://schemas.openxmlformats.org/officeDocument/2006/relationships/slideLayout" Target="../slideLayouts/slideLayout2.xml"/><Relationship Id="rId4" Type="http://schemas.openxmlformats.org/officeDocument/2006/relationships/hyperlink" Target="http://publicworks.nv.gov/Leasing_Services/" TargetMode="External"/></Relationships>
</file>

<file path=ppt/slides/_rels/slide75.xml.rels><?xml version="1.0" encoding="UTF-8" standalone="yes"?>
<Relationships xmlns="http://schemas.openxmlformats.org/package/2006/relationships"><Relationship Id="rId3" Type="http://schemas.openxmlformats.org/officeDocument/2006/relationships/hyperlink" Target="mailto:budget@admin.nv.gov" TargetMode="External"/><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91.xml"/><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94.xml"/><Relationship Id="rId1" Type="http://schemas.openxmlformats.org/officeDocument/2006/relationships/slideLayout" Target="../slideLayouts/slideLayout6.xml"/><Relationship Id="rId4" Type="http://schemas.openxmlformats.org/officeDocument/2006/relationships/image" Target="../media/image49.png"/></Relationships>
</file>

<file path=ppt/slides/_rels/slide95.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notesSlide" Target="../notesSlides/notesSlide95.xml"/><Relationship Id="rId1" Type="http://schemas.openxmlformats.org/officeDocument/2006/relationships/slideLayout" Target="../slideLayouts/slideLayout6.xml"/><Relationship Id="rId4" Type="http://schemas.openxmlformats.org/officeDocument/2006/relationships/image" Target="../media/image51.emf"/></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Diagram, text&#10;&#10;AI-generated content may be incorrect.">
            <a:extLst>
              <a:ext uri="{FF2B5EF4-FFF2-40B4-BE49-F238E27FC236}">
                <a16:creationId xmlns:a16="http://schemas.microsoft.com/office/drawing/2014/main" id="{2CB19B68-469C-59C0-5A5B-B0BBF9704850}"/>
              </a:ext>
            </a:extLst>
          </p:cNvPr>
          <p:cNvPicPr>
            <a:picLocks noGrp="1" noChangeAspect="1"/>
          </p:cNvPicPr>
          <p:nvPr>
            <p:ph idx="1"/>
          </p:nvPr>
        </p:nvPicPr>
        <p:blipFill>
          <a:blip r:embed="rId3"/>
          <a:stretch>
            <a:fillRect/>
          </a:stretch>
        </p:blipFill>
        <p:spPr>
          <a:xfrm>
            <a:off x="75346" y="799541"/>
            <a:ext cx="8963025" cy="5982818"/>
          </a:xfrm>
          <a:noFill/>
        </p:spPr>
      </p:pic>
      <p:sp>
        <p:nvSpPr>
          <p:cNvPr id="2" name="TextBox 1">
            <a:extLst>
              <a:ext uri="{FF2B5EF4-FFF2-40B4-BE49-F238E27FC236}">
                <a16:creationId xmlns:a16="http://schemas.microsoft.com/office/drawing/2014/main" id="{A3A9AC12-B523-53B3-E59F-45F0FBE94942}"/>
              </a:ext>
            </a:extLst>
          </p:cNvPr>
          <p:cNvSpPr txBox="1"/>
          <p:nvPr/>
        </p:nvSpPr>
        <p:spPr>
          <a:xfrm>
            <a:off x="6286501" y="6593288"/>
            <a:ext cx="2767012" cy="215444"/>
          </a:xfrm>
          <a:prstGeom prst="rect">
            <a:avLst/>
          </a:prstGeom>
          <a:noFill/>
        </p:spPr>
        <p:txBody>
          <a:bodyPr wrap="square" rtlCol="0">
            <a:spAutoFit/>
          </a:bodyPr>
          <a:lstStyle/>
          <a:p>
            <a:r>
              <a:rPr lang="en-US" sz="800" dirty="0"/>
              <a:t>Graphic is a product of Microsoft 365 Copilot</a:t>
            </a:r>
          </a:p>
        </p:txBody>
      </p:sp>
      <p:sp>
        <p:nvSpPr>
          <p:cNvPr id="3" name="Rectangle 2">
            <a:extLst>
              <a:ext uri="{FF2B5EF4-FFF2-40B4-BE49-F238E27FC236}">
                <a16:creationId xmlns:a16="http://schemas.microsoft.com/office/drawing/2014/main" id="{941B7B8C-6A8C-B524-DE65-72B9CDC4EEAC}"/>
              </a:ext>
            </a:extLst>
          </p:cNvPr>
          <p:cNvSpPr/>
          <p:nvPr/>
        </p:nvSpPr>
        <p:spPr>
          <a:xfrm>
            <a:off x="2209800" y="2788050"/>
            <a:ext cx="4724400" cy="45719"/>
          </a:xfrm>
          <a:prstGeom prst="rect">
            <a:avLst/>
          </a:prstGeom>
          <a:solidFill>
            <a:srgbClr val="FF7F5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solidFill>
                <a:srgbClr val="FF7F50"/>
              </a:solidFill>
              <a:highlight>
                <a:srgbClr val="00FFFF"/>
              </a:highlight>
            </a:endParaRPr>
          </a:p>
        </p:txBody>
      </p:sp>
    </p:spTree>
    <p:extLst>
      <p:ext uri="{BB962C8B-B14F-4D97-AF65-F5344CB8AC3E}">
        <p14:creationId xmlns:p14="http://schemas.microsoft.com/office/powerpoint/2010/main" val="11488880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AB60EAC-87E3-F70C-B5D0-E1FFC3EE7BD9}"/>
              </a:ext>
            </a:extLst>
          </p:cNvPr>
          <p:cNvSpPr>
            <a:spLocks noGrp="1"/>
          </p:cNvSpPr>
          <p:nvPr>
            <p:ph type="title"/>
          </p:nvPr>
        </p:nvSpPr>
        <p:spPr>
          <a:xfrm>
            <a:off x="457200" y="760413"/>
            <a:ext cx="8229600" cy="1143000"/>
          </a:xfrm>
        </p:spPr>
        <p:txBody>
          <a:bodyPr>
            <a:normAutofit/>
          </a:bodyPr>
          <a:lstStyle/>
          <a:p>
            <a:r>
              <a:rPr lang="en-US" sz="3600" dirty="0">
                <a:solidFill>
                  <a:schemeClr val="tx2"/>
                </a:solidFill>
              </a:rPr>
              <a:t>U.S. Unemployment Rate</a:t>
            </a:r>
          </a:p>
        </p:txBody>
      </p:sp>
      <p:pic>
        <p:nvPicPr>
          <p:cNvPr id="4" name="Picture 3" descr="Chart, line chart&#10;&#10;AI-generated content may be incorrect.">
            <a:extLst>
              <a:ext uri="{FF2B5EF4-FFF2-40B4-BE49-F238E27FC236}">
                <a16:creationId xmlns:a16="http://schemas.microsoft.com/office/drawing/2014/main" id="{6E791376-A46F-CB36-233A-57F7F6BD72E8}"/>
              </a:ext>
            </a:extLst>
          </p:cNvPr>
          <p:cNvPicPr>
            <a:picLocks noChangeAspect="1"/>
          </p:cNvPicPr>
          <p:nvPr/>
        </p:nvPicPr>
        <p:blipFill>
          <a:blip r:embed="rId3"/>
          <a:srcRect t="8829"/>
          <a:stretch>
            <a:fillRect/>
          </a:stretch>
        </p:blipFill>
        <p:spPr>
          <a:xfrm>
            <a:off x="39832" y="2067179"/>
            <a:ext cx="9064335" cy="3276708"/>
          </a:xfrm>
          <a:prstGeom prst="rect">
            <a:avLst/>
          </a:prstGeom>
          <a:ln>
            <a:noFill/>
          </a:ln>
          <a:effectLst>
            <a:outerShdw blurRad="292100" dist="139700" dir="2700000" algn="tl" rotWithShape="0">
              <a:srgbClr val="333333">
                <a:alpha val="65000"/>
              </a:srgbClr>
            </a:outerShdw>
          </a:effectLst>
        </p:spPr>
      </p:pic>
      <p:sp>
        <p:nvSpPr>
          <p:cNvPr id="3" name="Slide Number Placeholder 2">
            <a:extLst>
              <a:ext uri="{FF2B5EF4-FFF2-40B4-BE49-F238E27FC236}">
                <a16:creationId xmlns:a16="http://schemas.microsoft.com/office/drawing/2014/main" id="{F0AEEF69-874C-9E40-5B64-EBE4503411AE}"/>
              </a:ext>
            </a:extLst>
          </p:cNvPr>
          <p:cNvSpPr>
            <a:spLocks noGrp="1"/>
          </p:cNvSpPr>
          <p:nvPr>
            <p:ph type="sldNum" sz="quarter" idx="12"/>
          </p:nvPr>
        </p:nvSpPr>
        <p:spPr>
          <a:xfrm>
            <a:off x="6553200" y="6356350"/>
            <a:ext cx="2133600" cy="365125"/>
          </a:xfrm>
        </p:spPr>
        <p:txBody>
          <a:bodyPr anchor="ctr">
            <a:normAutofit/>
          </a:bodyPr>
          <a:lstStyle/>
          <a:p>
            <a:pPr>
              <a:spcAft>
                <a:spcPts val="600"/>
              </a:spcAft>
            </a:pPr>
            <a:fld id="{C1FF6DA9-008F-8B48-92A6-B652298478BF}" type="slidenum">
              <a:rPr lang="en-US" smtClean="0"/>
              <a:pPr>
                <a:spcAft>
                  <a:spcPts val="600"/>
                </a:spcAft>
              </a:pPr>
              <a:t>10</a:t>
            </a:fld>
            <a:endParaRPr lang="en-US" dirty="0"/>
          </a:p>
        </p:txBody>
      </p:sp>
      <p:cxnSp>
        <p:nvCxnSpPr>
          <p:cNvPr id="2" name="Straight Connector 1">
            <a:extLst>
              <a:ext uri="{FF2B5EF4-FFF2-40B4-BE49-F238E27FC236}">
                <a16:creationId xmlns:a16="http://schemas.microsoft.com/office/drawing/2014/main" id="{13CA71A9-EAD9-5142-E718-434466BBBF49}"/>
              </a:ext>
            </a:extLst>
          </p:cNvPr>
          <p:cNvCxnSpPr/>
          <p:nvPr/>
        </p:nvCxnSpPr>
        <p:spPr>
          <a:xfrm>
            <a:off x="301752" y="4204454"/>
            <a:ext cx="8842248" cy="0"/>
          </a:xfrm>
          <a:prstGeom prst="line">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5" name="TextBox 4">
            <a:extLst>
              <a:ext uri="{FF2B5EF4-FFF2-40B4-BE49-F238E27FC236}">
                <a16:creationId xmlns:a16="http://schemas.microsoft.com/office/drawing/2014/main" id="{EECC0380-2D2C-C086-AE25-69346A9FD866}"/>
              </a:ext>
            </a:extLst>
          </p:cNvPr>
          <p:cNvSpPr txBox="1"/>
          <p:nvPr/>
        </p:nvSpPr>
        <p:spPr>
          <a:xfrm>
            <a:off x="8398764" y="3852568"/>
            <a:ext cx="886968" cy="369332"/>
          </a:xfrm>
          <a:prstGeom prst="rect">
            <a:avLst/>
          </a:prstGeom>
          <a:noFill/>
        </p:spPr>
        <p:txBody>
          <a:bodyPr wrap="square" rtlCol="0">
            <a:spAutoFit/>
          </a:bodyPr>
          <a:lstStyle/>
          <a:p>
            <a:r>
              <a:rPr lang="en-US" b="1" dirty="0"/>
              <a:t>4.4%</a:t>
            </a:r>
          </a:p>
        </p:txBody>
      </p:sp>
    </p:spTree>
    <p:extLst>
      <p:ext uri="{BB962C8B-B14F-4D97-AF65-F5344CB8AC3E}">
        <p14:creationId xmlns:p14="http://schemas.microsoft.com/office/powerpoint/2010/main" val="225563558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265A441-0042-0615-FDD2-2996B6778519}"/>
              </a:ext>
            </a:extLst>
          </p:cNvPr>
          <p:cNvSpPr/>
          <p:nvPr/>
        </p:nvSpPr>
        <p:spPr>
          <a:xfrm>
            <a:off x="0" y="2105025"/>
            <a:ext cx="9144000" cy="1828800"/>
          </a:xfrm>
          <a:prstGeom prst="rect">
            <a:avLst/>
          </a:prstGeom>
          <a:solidFill>
            <a:srgbClr val="1F3A93"/>
          </a:solidFill>
        </p:spPr>
        <p:style>
          <a:lnRef idx="1">
            <a:schemeClr val="accent1"/>
          </a:lnRef>
          <a:fillRef idx="3">
            <a:schemeClr val="accent1"/>
          </a:fillRef>
          <a:effectRef idx="2">
            <a:schemeClr val="accent1"/>
          </a:effectRef>
          <a:fontRef idx="minor">
            <a:schemeClr val="lt1"/>
          </a:fontRef>
        </p:style>
        <p:txBody>
          <a:bodyPr rtlCol="0" anchor="ctr"/>
          <a:lstStyle/>
          <a:p>
            <a:endParaRPr sz="3200" dirty="0">
              <a:solidFill>
                <a:srgbClr val="FFFFFF"/>
              </a:solidFill>
              <a:latin typeface="Segoe UI"/>
            </a:endParaRPr>
          </a:p>
        </p:txBody>
      </p:sp>
      <p:sp>
        <p:nvSpPr>
          <p:cNvPr id="2" name="TextBox 1"/>
          <p:cNvSpPr txBox="1"/>
          <p:nvPr/>
        </p:nvSpPr>
        <p:spPr>
          <a:xfrm>
            <a:off x="342900" y="2657475"/>
            <a:ext cx="8801100" cy="584775"/>
          </a:xfrm>
          <a:prstGeom prst="rect">
            <a:avLst/>
          </a:prstGeom>
          <a:noFill/>
        </p:spPr>
        <p:txBody>
          <a:bodyPr wrap="square">
            <a:spAutoFit/>
          </a:bodyPr>
          <a:lstStyle/>
          <a:p>
            <a:r>
              <a:rPr lang="en-US" sz="3200" b="1" dirty="0">
                <a:solidFill>
                  <a:schemeClr val="accent3"/>
                </a:solidFill>
                <a:latin typeface="+mj-lt"/>
              </a:rPr>
              <a:t>HR-19 Process</a:t>
            </a:r>
            <a:endParaRPr sz="3200" b="1" dirty="0">
              <a:solidFill>
                <a:schemeClr val="accent3"/>
              </a:solidFill>
              <a:latin typeface="+mj-lt"/>
            </a:endParaRPr>
          </a:p>
        </p:txBody>
      </p:sp>
      <p:sp>
        <p:nvSpPr>
          <p:cNvPr id="3" name="TextBox 2"/>
          <p:cNvSpPr txBox="1"/>
          <p:nvPr/>
        </p:nvSpPr>
        <p:spPr>
          <a:xfrm>
            <a:off x="457200" y="6400800"/>
            <a:ext cx="5486400" cy="274320"/>
          </a:xfrm>
          <a:prstGeom prst="rect">
            <a:avLst/>
          </a:prstGeom>
          <a:noFill/>
        </p:spPr>
        <p:txBody>
          <a:bodyPr wrap="none">
            <a:spAutoFit/>
          </a:bodyPr>
          <a:lstStyle/>
          <a:p>
            <a:pPr algn="l"/>
            <a:r>
              <a:rPr sz="1200">
                <a:solidFill>
                  <a:srgbClr val="1F3A93"/>
                </a:solidFill>
                <a:latin typeface="Segoe UI"/>
              </a:rPr>
              <a:t>Governor's Finance Office - February 25, 2026</a:t>
            </a:r>
          </a:p>
        </p:txBody>
      </p:sp>
      <p:sp>
        <p:nvSpPr>
          <p:cNvPr id="7" name="Slide Number Placeholder 6">
            <a:extLst>
              <a:ext uri="{FF2B5EF4-FFF2-40B4-BE49-F238E27FC236}">
                <a16:creationId xmlns:a16="http://schemas.microsoft.com/office/drawing/2014/main" id="{57071D96-DBE4-8691-E260-8B77D31F8A22}"/>
              </a:ext>
            </a:extLst>
          </p:cNvPr>
          <p:cNvSpPr>
            <a:spLocks noGrp="1"/>
          </p:cNvSpPr>
          <p:nvPr>
            <p:ph type="sldNum" sz="quarter" idx="12"/>
          </p:nvPr>
        </p:nvSpPr>
        <p:spPr/>
        <p:txBody>
          <a:bodyPr/>
          <a:lstStyle/>
          <a:p>
            <a:fld id="{C1FF6DA9-008F-8B48-92A6-B652298478BF}" type="slidenum">
              <a:rPr lang="en-US" smtClean="0"/>
              <a:t>100</a:t>
            </a:fld>
            <a:endParaRPr lang="en-US"/>
          </a:p>
        </p:txBody>
      </p:sp>
      <p:sp>
        <p:nvSpPr>
          <p:cNvPr id="4" name="TextBox 3">
            <a:extLst>
              <a:ext uri="{FF2B5EF4-FFF2-40B4-BE49-F238E27FC236}">
                <a16:creationId xmlns:a16="http://schemas.microsoft.com/office/drawing/2014/main" id="{53E17A3A-3E52-B20A-40BC-8581BA9D7905}"/>
              </a:ext>
            </a:extLst>
          </p:cNvPr>
          <p:cNvSpPr txBox="1"/>
          <p:nvPr/>
        </p:nvSpPr>
        <p:spPr>
          <a:xfrm>
            <a:off x="4572000" y="4982646"/>
            <a:ext cx="4726305" cy="369332"/>
          </a:xfrm>
          <a:prstGeom prst="rect">
            <a:avLst/>
          </a:prstGeom>
          <a:noFill/>
        </p:spPr>
        <p:txBody>
          <a:bodyPr wrap="square" rtlCol="0">
            <a:spAutoFit/>
          </a:bodyPr>
          <a:lstStyle/>
          <a:p>
            <a:r>
              <a:rPr lang="en-US" dirty="0"/>
              <a:t>Division of Human Resource Management </a:t>
            </a:r>
          </a:p>
        </p:txBody>
      </p:sp>
    </p:spTree>
    <p:extLst>
      <p:ext uri="{BB962C8B-B14F-4D97-AF65-F5344CB8AC3E}">
        <p14:creationId xmlns:p14="http://schemas.microsoft.com/office/powerpoint/2010/main" val="252592942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E3119-6089-26C3-CA01-6AC9F7B3C6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750FEE-63C6-A4A0-3A04-A26D517EE8E3}"/>
              </a:ext>
            </a:extLst>
          </p:cNvPr>
          <p:cNvSpPr>
            <a:spLocks noGrp="1"/>
          </p:cNvSpPr>
          <p:nvPr>
            <p:ph type="title"/>
          </p:nvPr>
        </p:nvSpPr>
        <p:spPr/>
        <p:txBody>
          <a:bodyPr/>
          <a:lstStyle/>
          <a:p>
            <a:r>
              <a:rPr lang="en-US" dirty="0">
                <a:solidFill>
                  <a:schemeClr val="tx2"/>
                </a:solidFill>
              </a:rPr>
              <a:t>Classified Positions</a:t>
            </a:r>
            <a:endParaRPr dirty="0">
              <a:solidFill>
                <a:schemeClr val="tx2"/>
              </a:solidFill>
            </a:endParaRPr>
          </a:p>
        </p:txBody>
      </p:sp>
      <p:sp>
        <p:nvSpPr>
          <p:cNvPr id="3" name="Content Placeholder 2">
            <a:extLst>
              <a:ext uri="{FF2B5EF4-FFF2-40B4-BE49-F238E27FC236}">
                <a16:creationId xmlns:a16="http://schemas.microsoft.com/office/drawing/2014/main" id="{A2A17B5E-E2A3-4065-EE4D-9731C77FA43D}"/>
              </a:ext>
            </a:extLst>
          </p:cNvPr>
          <p:cNvSpPr>
            <a:spLocks noGrp="1"/>
          </p:cNvSpPr>
          <p:nvPr>
            <p:ph idx="1"/>
          </p:nvPr>
        </p:nvSpPr>
        <p:spPr/>
        <p:txBody>
          <a:bodyPr/>
          <a:lstStyle/>
          <a:p>
            <a:r>
              <a:rPr lang="en-US" dirty="0"/>
              <a:t>HR-19s for all requests</a:t>
            </a:r>
          </a:p>
          <a:p>
            <a:r>
              <a:rPr lang="en-US" dirty="0"/>
              <a:t>Pre-Legislative Reviews</a:t>
            </a:r>
          </a:p>
          <a:p>
            <a:pPr lvl="1"/>
            <a:r>
              <a:rPr lang="en-US" dirty="0"/>
              <a:t>New budgeted positions</a:t>
            </a:r>
          </a:p>
          <a:p>
            <a:pPr lvl="1"/>
            <a:r>
              <a:rPr lang="en-US" dirty="0"/>
              <a:t>Reclassification of vacant positions</a:t>
            </a:r>
          </a:p>
          <a:p>
            <a:pPr marL="457200" lvl="1" indent="0">
              <a:buNone/>
            </a:pPr>
            <a:endParaRPr lang="en-US" dirty="0"/>
          </a:p>
          <a:p>
            <a:pPr marL="457200" lvl="1" indent="0">
              <a:buNone/>
            </a:pPr>
            <a:r>
              <a:rPr lang="en-US" dirty="0"/>
              <a:t>Instructional Memo coming next month!</a:t>
            </a:r>
          </a:p>
        </p:txBody>
      </p:sp>
      <p:sp>
        <p:nvSpPr>
          <p:cNvPr id="4" name="TextBox 3">
            <a:extLst>
              <a:ext uri="{FF2B5EF4-FFF2-40B4-BE49-F238E27FC236}">
                <a16:creationId xmlns:a16="http://schemas.microsoft.com/office/drawing/2014/main" id="{7E61920E-98AC-B2B6-829E-1FA51A1C2E1C}"/>
              </a:ext>
            </a:extLst>
          </p:cNvPr>
          <p:cNvSpPr txBox="1"/>
          <p:nvPr/>
        </p:nvSpPr>
        <p:spPr>
          <a:xfrm>
            <a:off x="457200" y="6400800"/>
            <a:ext cx="5486400" cy="274320"/>
          </a:xfrm>
          <a:prstGeom prst="rect">
            <a:avLst/>
          </a:prstGeom>
          <a:noFill/>
        </p:spPr>
        <p:txBody>
          <a:bodyPr wrap="none">
            <a:spAutoFit/>
          </a:bodyPr>
          <a:lstStyle/>
          <a:p>
            <a:pPr algn="l"/>
            <a:r>
              <a:rPr sz="120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0AFFB306-1C0C-DBE0-2881-CD0F1273B354}"/>
              </a:ext>
            </a:extLst>
          </p:cNvPr>
          <p:cNvSpPr>
            <a:spLocks noGrp="1"/>
          </p:cNvSpPr>
          <p:nvPr>
            <p:ph type="sldNum" sz="quarter" idx="12"/>
          </p:nvPr>
        </p:nvSpPr>
        <p:spPr/>
        <p:txBody>
          <a:bodyPr/>
          <a:lstStyle/>
          <a:p>
            <a:fld id="{C1FF6DA9-008F-8B48-92A6-B652298478BF}" type="slidenum">
              <a:rPr lang="en-US" smtClean="0"/>
              <a:t>101</a:t>
            </a:fld>
            <a:endParaRPr lang="en-US" dirty="0"/>
          </a:p>
        </p:txBody>
      </p:sp>
    </p:spTree>
    <p:extLst>
      <p:ext uri="{BB962C8B-B14F-4D97-AF65-F5344CB8AC3E}">
        <p14:creationId xmlns:p14="http://schemas.microsoft.com/office/powerpoint/2010/main" val="386146397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748387-6707-F579-99E2-3D110BAAB64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633F61B0-E26A-3F0A-D498-1FDE402C5759}"/>
              </a:ext>
            </a:extLst>
          </p:cNvPr>
          <p:cNvSpPr/>
          <p:nvPr/>
        </p:nvSpPr>
        <p:spPr>
          <a:xfrm>
            <a:off x="0" y="2105025"/>
            <a:ext cx="9144000" cy="1828800"/>
          </a:xfrm>
          <a:prstGeom prst="rect">
            <a:avLst/>
          </a:prstGeom>
          <a:solidFill>
            <a:srgbClr val="1F3A93"/>
          </a:solidFill>
        </p:spPr>
        <p:style>
          <a:lnRef idx="1">
            <a:schemeClr val="accent1"/>
          </a:lnRef>
          <a:fillRef idx="3">
            <a:schemeClr val="accent1"/>
          </a:fillRef>
          <a:effectRef idx="2">
            <a:schemeClr val="accent1"/>
          </a:effectRef>
          <a:fontRef idx="minor">
            <a:schemeClr val="lt1"/>
          </a:fontRef>
        </p:style>
        <p:txBody>
          <a:bodyPr rtlCol="0" anchor="ctr"/>
          <a:lstStyle/>
          <a:p>
            <a:endParaRPr sz="3200" dirty="0">
              <a:solidFill>
                <a:srgbClr val="FFFFFF"/>
              </a:solidFill>
              <a:latin typeface="Segoe UI"/>
            </a:endParaRPr>
          </a:p>
        </p:txBody>
      </p:sp>
      <p:sp>
        <p:nvSpPr>
          <p:cNvPr id="2" name="TextBox 1">
            <a:extLst>
              <a:ext uri="{FF2B5EF4-FFF2-40B4-BE49-F238E27FC236}">
                <a16:creationId xmlns:a16="http://schemas.microsoft.com/office/drawing/2014/main" id="{5E0C2C91-E6A6-91E1-C86E-9EDCA275772D}"/>
              </a:ext>
            </a:extLst>
          </p:cNvPr>
          <p:cNvSpPr txBox="1"/>
          <p:nvPr/>
        </p:nvSpPr>
        <p:spPr>
          <a:xfrm>
            <a:off x="342900" y="2657475"/>
            <a:ext cx="8801100" cy="584775"/>
          </a:xfrm>
          <a:prstGeom prst="rect">
            <a:avLst/>
          </a:prstGeom>
          <a:noFill/>
        </p:spPr>
        <p:txBody>
          <a:bodyPr wrap="square">
            <a:spAutoFit/>
          </a:bodyPr>
          <a:lstStyle/>
          <a:p>
            <a:r>
              <a:rPr lang="en-US" sz="3200" b="1" dirty="0">
                <a:solidFill>
                  <a:schemeClr val="accent3"/>
                </a:solidFill>
              </a:rPr>
              <a:t>Unclassified Position Process</a:t>
            </a:r>
          </a:p>
        </p:txBody>
      </p:sp>
      <p:sp>
        <p:nvSpPr>
          <p:cNvPr id="3" name="TextBox 2">
            <a:extLst>
              <a:ext uri="{FF2B5EF4-FFF2-40B4-BE49-F238E27FC236}">
                <a16:creationId xmlns:a16="http://schemas.microsoft.com/office/drawing/2014/main" id="{E958BF34-C5AC-2688-DD70-F07871C462AB}"/>
              </a:ext>
            </a:extLst>
          </p:cNvPr>
          <p:cNvSpPr txBox="1"/>
          <p:nvPr/>
        </p:nvSpPr>
        <p:spPr>
          <a:xfrm>
            <a:off x="457200" y="6400800"/>
            <a:ext cx="5486400" cy="274320"/>
          </a:xfrm>
          <a:prstGeom prst="rect">
            <a:avLst/>
          </a:prstGeom>
          <a:noFill/>
        </p:spPr>
        <p:txBody>
          <a:bodyPr wrap="none">
            <a:spAutoFit/>
          </a:bodyPr>
          <a:lstStyle/>
          <a:p>
            <a:pPr algn="l"/>
            <a:r>
              <a:rPr sz="1200">
                <a:solidFill>
                  <a:srgbClr val="1F3A93"/>
                </a:solidFill>
                <a:latin typeface="Segoe UI"/>
              </a:rPr>
              <a:t>Governor's Finance Office - February 25, 2026</a:t>
            </a:r>
          </a:p>
        </p:txBody>
      </p:sp>
      <p:sp>
        <p:nvSpPr>
          <p:cNvPr id="6" name="TextBox 5">
            <a:extLst>
              <a:ext uri="{FF2B5EF4-FFF2-40B4-BE49-F238E27FC236}">
                <a16:creationId xmlns:a16="http://schemas.microsoft.com/office/drawing/2014/main" id="{44772EE2-898E-4F92-3A09-312A8A270F6C}"/>
              </a:ext>
            </a:extLst>
          </p:cNvPr>
          <p:cNvSpPr txBox="1"/>
          <p:nvPr/>
        </p:nvSpPr>
        <p:spPr>
          <a:xfrm>
            <a:off x="4572000" y="4960421"/>
            <a:ext cx="4726305" cy="369332"/>
          </a:xfrm>
          <a:prstGeom prst="rect">
            <a:avLst/>
          </a:prstGeom>
          <a:noFill/>
        </p:spPr>
        <p:txBody>
          <a:bodyPr wrap="square" rtlCol="0">
            <a:spAutoFit/>
          </a:bodyPr>
          <a:lstStyle/>
          <a:p>
            <a:r>
              <a:rPr lang="en-US" dirty="0"/>
              <a:t>Division of Human Resource Management </a:t>
            </a:r>
          </a:p>
        </p:txBody>
      </p:sp>
      <p:sp>
        <p:nvSpPr>
          <p:cNvPr id="7" name="Slide Number Placeholder 6">
            <a:extLst>
              <a:ext uri="{FF2B5EF4-FFF2-40B4-BE49-F238E27FC236}">
                <a16:creationId xmlns:a16="http://schemas.microsoft.com/office/drawing/2014/main" id="{0887461B-0C7B-9711-43F2-B8FDEE6C4D8B}"/>
              </a:ext>
            </a:extLst>
          </p:cNvPr>
          <p:cNvSpPr>
            <a:spLocks noGrp="1"/>
          </p:cNvSpPr>
          <p:nvPr>
            <p:ph type="sldNum" sz="quarter" idx="12"/>
          </p:nvPr>
        </p:nvSpPr>
        <p:spPr/>
        <p:txBody>
          <a:bodyPr/>
          <a:lstStyle/>
          <a:p>
            <a:fld id="{C1FF6DA9-008F-8B48-92A6-B652298478BF}" type="slidenum">
              <a:rPr lang="en-US" smtClean="0"/>
              <a:t>102</a:t>
            </a:fld>
            <a:endParaRPr lang="en-US"/>
          </a:p>
        </p:txBody>
      </p:sp>
    </p:spTree>
    <p:extLst>
      <p:ext uri="{BB962C8B-B14F-4D97-AF65-F5344CB8AC3E}">
        <p14:creationId xmlns:p14="http://schemas.microsoft.com/office/powerpoint/2010/main" val="122755780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513467-C0B4-238C-770B-1317A9DBAF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878B8E-87EB-45B2-48DE-B10BFF6AC273}"/>
              </a:ext>
            </a:extLst>
          </p:cNvPr>
          <p:cNvSpPr>
            <a:spLocks noGrp="1"/>
          </p:cNvSpPr>
          <p:nvPr>
            <p:ph type="title"/>
          </p:nvPr>
        </p:nvSpPr>
        <p:spPr/>
        <p:txBody>
          <a:bodyPr/>
          <a:lstStyle/>
          <a:p>
            <a:r>
              <a:rPr lang="en-US" dirty="0">
                <a:solidFill>
                  <a:schemeClr val="tx2"/>
                </a:solidFill>
              </a:rPr>
              <a:t>Unclassified Positions</a:t>
            </a:r>
            <a:endParaRPr dirty="0">
              <a:solidFill>
                <a:schemeClr val="tx2"/>
              </a:solidFill>
            </a:endParaRPr>
          </a:p>
        </p:txBody>
      </p:sp>
      <p:sp>
        <p:nvSpPr>
          <p:cNvPr id="3" name="Content Placeholder 2">
            <a:extLst>
              <a:ext uri="{FF2B5EF4-FFF2-40B4-BE49-F238E27FC236}">
                <a16:creationId xmlns:a16="http://schemas.microsoft.com/office/drawing/2014/main" id="{12B9B0E4-7CF3-6571-A0E8-3A6D2F0DA8F6}"/>
              </a:ext>
            </a:extLst>
          </p:cNvPr>
          <p:cNvSpPr>
            <a:spLocks noGrp="1"/>
          </p:cNvSpPr>
          <p:nvPr>
            <p:ph idx="1"/>
          </p:nvPr>
        </p:nvSpPr>
        <p:spPr/>
        <p:txBody>
          <a:bodyPr/>
          <a:lstStyle/>
          <a:p>
            <a:r>
              <a:rPr lang="en-US" dirty="0"/>
              <a:t>List of all GO approved unclassified position requests</a:t>
            </a:r>
          </a:p>
          <a:p>
            <a:pPr lvl="1"/>
            <a:r>
              <a:rPr lang="en-US" dirty="0"/>
              <a:t>Form submitted to DHRM</a:t>
            </a:r>
          </a:p>
          <a:p>
            <a:pPr lvl="2"/>
            <a:r>
              <a:rPr lang="en-US" dirty="0"/>
              <a:t>Job duties</a:t>
            </a:r>
          </a:p>
          <a:p>
            <a:pPr lvl="2"/>
            <a:r>
              <a:rPr lang="en-US" dirty="0"/>
              <a:t>Minimum qualifications</a:t>
            </a:r>
          </a:p>
          <a:p>
            <a:pPr lvl="2"/>
            <a:r>
              <a:rPr lang="en-US" dirty="0"/>
              <a:t>Supervisory and/or budgetary responsibilities</a:t>
            </a:r>
          </a:p>
        </p:txBody>
      </p:sp>
      <p:sp>
        <p:nvSpPr>
          <p:cNvPr id="4" name="TextBox 3">
            <a:extLst>
              <a:ext uri="{FF2B5EF4-FFF2-40B4-BE49-F238E27FC236}">
                <a16:creationId xmlns:a16="http://schemas.microsoft.com/office/drawing/2014/main" id="{FF53EB26-E698-BC98-D6BC-870D94F066FF}"/>
              </a:ext>
            </a:extLst>
          </p:cNvPr>
          <p:cNvSpPr txBox="1"/>
          <p:nvPr/>
        </p:nvSpPr>
        <p:spPr>
          <a:xfrm>
            <a:off x="457200" y="6400800"/>
            <a:ext cx="5486400" cy="274320"/>
          </a:xfrm>
          <a:prstGeom prst="rect">
            <a:avLst/>
          </a:prstGeom>
          <a:noFill/>
        </p:spPr>
        <p:txBody>
          <a:bodyPr wrap="none">
            <a:spAutoFit/>
          </a:bodyPr>
          <a:lstStyle/>
          <a:p>
            <a:pPr algn="l"/>
            <a:r>
              <a:rPr sz="120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BA70B025-7CDC-3881-73C7-D0C51C7630CA}"/>
              </a:ext>
            </a:extLst>
          </p:cNvPr>
          <p:cNvSpPr>
            <a:spLocks noGrp="1"/>
          </p:cNvSpPr>
          <p:nvPr>
            <p:ph type="sldNum" sz="quarter" idx="12"/>
          </p:nvPr>
        </p:nvSpPr>
        <p:spPr/>
        <p:txBody>
          <a:bodyPr/>
          <a:lstStyle/>
          <a:p>
            <a:fld id="{C1FF6DA9-008F-8B48-92A6-B652298478BF}" type="slidenum">
              <a:rPr lang="en-US" smtClean="0"/>
              <a:t>103</a:t>
            </a:fld>
            <a:endParaRPr lang="en-US" dirty="0"/>
          </a:p>
        </p:txBody>
      </p:sp>
    </p:spTree>
    <p:extLst>
      <p:ext uri="{BB962C8B-B14F-4D97-AF65-F5344CB8AC3E}">
        <p14:creationId xmlns:p14="http://schemas.microsoft.com/office/powerpoint/2010/main" val="277837476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CB968C-2C2D-F29C-3A3A-7BD0E812DE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CFCA19-E343-A078-938B-02E67277CEBA}"/>
              </a:ext>
            </a:extLst>
          </p:cNvPr>
          <p:cNvSpPr>
            <a:spLocks noGrp="1"/>
          </p:cNvSpPr>
          <p:nvPr>
            <p:ph type="title"/>
          </p:nvPr>
        </p:nvSpPr>
        <p:spPr/>
        <p:txBody>
          <a:bodyPr>
            <a:normAutofit/>
          </a:bodyPr>
          <a:lstStyle/>
          <a:p>
            <a:r>
              <a:rPr lang="en-US" dirty="0">
                <a:solidFill>
                  <a:schemeClr val="tx2"/>
                </a:solidFill>
              </a:rPr>
              <a:t>Unclassified Positions</a:t>
            </a:r>
            <a:endParaRPr dirty="0">
              <a:solidFill>
                <a:schemeClr val="tx2"/>
              </a:solidFill>
            </a:endParaRPr>
          </a:p>
        </p:txBody>
      </p:sp>
      <p:sp>
        <p:nvSpPr>
          <p:cNvPr id="3" name="Content Placeholder 2">
            <a:extLst>
              <a:ext uri="{FF2B5EF4-FFF2-40B4-BE49-F238E27FC236}">
                <a16:creationId xmlns:a16="http://schemas.microsoft.com/office/drawing/2014/main" id="{DC19C2BF-CF79-8188-A897-01EC67E5B938}"/>
              </a:ext>
            </a:extLst>
          </p:cNvPr>
          <p:cNvSpPr>
            <a:spLocks noGrp="1"/>
          </p:cNvSpPr>
          <p:nvPr>
            <p:ph idx="1"/>
          </p:nvPr>
        </p:nvSpPr>
        <p:spPr>
          <a:xfrm>
            <a:off x="457200" y="2577782"/>
            <a:ext cx="8229600" cy="4097338"/>
          </a:xfrm>
        </p:spPr>
        <p:txBody>
          <a:bodyPr/>
          <a:lstStyle/>
          <a:p>
            <a:pPr marL="0" indent="0" algn="ctr">
              <a:buNone/>
            </a:pPr>
            <a:r>
              <a:rPr lang="en-US" dirty="0"/>
              <a:t>DHRM determines:</a:t>
            </a:r>
          </a:p>
          <a:p>
            <a:pPr algn="ctr"/>
            <a:r>
              <a:rPr lang="en-US" dirty="0"/>
              <a:t>Does an existing unclassified OR classified Job Title exist?</a:t>
            </a:r>
          </a:p>
          <a:p>
            <a:pPr marL="0" indent="0" algn="ctr">
              <a:buNone/>
            </a:pPr>
            <a:endParaRPr dirty="0"/>
          </a:p>
        </p:txBody>
      </p:sp>
      <p:sp>
        <p:nvSpPr>
          <p:cNvPr id="4" name="TextBox 3">
            <a:extLst>
              <a:ext uri="{FF2B5EF4-FFF2-40B4-BE49-F238E27FC236}">
                <a16:creationId xmlns:a16="http://schemas.microsoft.com/office/drawing/2014/main" id="{22C44790-3EEA-BF22-6C4E-933177933BE0}"/>
              </a:ext>
            </a:extLst>
          </p:cNvPr>
          <p:cNvSpPr txBox="1"/>
          <p:nvPr/>
        </p:nvSpPr>
        <p:spPr>
          <a:xfrm>
            <a:off x="457200" y="6400800"/>
            <a:ext cx="5486400" cy="274320"/>
          </a:xfrm>
          <a:prstGeom prst="rect">
            <a:avLst/>
          </a:prstGeom>
          <a:noFill/>
        </p:spPr>
        <p:txBody>
          <a:bodyPr wrap="none">
            <a:spAutoFit/>
          </a:bodyPr>
          <a:lstStyle/>
          <a:p>
            <a:pPr algn="l"/>
            <a:r>
              <a:rPr sz="120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D92A2079-963C-DD2B-D11B-BD9DA40342CE}"/>
              </a:ext>
            </a:extLst>
          </p:cNvPr>
          <p:cNvSpPr>
            <a:spLocks noGrp="1"/>
          </p:cNvSpPr>
          <p:nvPr>
            <p:ph type="sldNum" sz="quarter" idx="12"/>
          </p:nvPr>
        </p:nvSpPr>
        <p:spPr/>
        <p:txBody>
          <a:bodyPr/>
          <a:lstStyle/>
          <a:p>
            <a:fld id="{C1FF6DA9-008F-8B48-92A6-B652298478BF}" type="slidenum">
              <a:rPr lang="en-US" smtClean="0"/>
              <a:t>104</a:t>
            </a:fld>
            <a:endParaRPr lang="en-US" dirty="0"/>
          </a:p>
        </p:txBody>
      </p:sp>
    </p:spTree>
    <p:extLst>
      <p:ext uri="{BB962C8B-B14F-4D97-AF65-F5344CB8AC3E}">
        <p14:creationId xmlns:p14="http://schemas.microsoft.com/office/powerpoint/2010/main" val="379282033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CDCA2D-7213-666F-A34B-717B9BE60F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806250-3BAA-D9D7-CB10-9903BE3F26FA}"/>
              </a:ext>
            </a:extLst>
          </p:cNvPr>
          <p:cNvSpPr>
            <a:spLocks noGrp="1"/>
          </p:cNvSpPr>
          <p:nvPr>
            <p:ph type="title"/>
          </p:nvPr>
        </p:nvSpPr>
        <p:spPr/>
        <p:txBody>
          <a:bodyPr>
            <a:normAutofit/>
          </a:bodyPr>
          <a:lstStyle/>
          <a:p>
            <a:r>
              <a:rPr lang="en-US" dirty="0">
                <a:solidFill>
                  <a:schemeClr val="tx2"/>
                </a:solidFill>
              </a:rPr>
              <a:t>Unclassified Positions</a:t>
            </a:r>
            <a:endParaRPr dirty="0">
              <a:solidFill>
                <a:schemeClr val="tx2"/>
              </a:solidFill>
            </a:endParaRPr>
          </a:p>
        </p:txBody>
      </p:sp>
      <p:sp>
        <p:nvSpPr>
          <p:cNvPr id="3" name="Content Placeholder 2">
            <a:extLst>
              <a:ext uri="{FF2B5EF4-FFF2-40B4-BE49-F238E27FC236}">
                <a16:creationId xmlns:a16="http://schemas.microsoft.com/office/drawing/2014/main" id="{440C6731-7A35-5093-A69B-96C72F04FE72}"/>
              </a:ext>
            </a:extLst>
          </p:cNvPr>
          <p:cNvSpPr>
            <a:spLocks noGrp="1"/>
          </p:cNvSpPr>
          <p:nvPr>
            <p:ph idx="1"/>
          </p:nvPr>
        </p:nvSpPr>
        <p:spPr>
          <a:xfrm>
            <a:off x="457200" y="1903413"/>
            <a:ext cx="8229600" cy="4097338"/>
          </a:xfrm>
        </p:spPr>
        <p:txBody>
          <a:bodyPr/>
          <a:lstStyle/>
          <a:p>
            <a:r>
              <a:rPr lang="en-US" dirty="0"/>
              <a:t>Consolidating unclassified jobs, where possible</a:t>
            </a:r>
          </a:p>
          <a:p>
            <a:r>
              <a:rPr lang="en-US" dirty="0"/>
              <a:t>Moving jobs from classified to unclassified/unclassified to classified</a:t>
            </a:r>
          </a:p>
          <a:p>
            <a:r>
              <a:rPr lang="en-US" dirty="0"/>
              <a:t>Eliminating unused U-codes &amp; Job Titles</a:t>
            </a:r>
          </a:p>
          <a:p>
            <a:pPr marL="0" indent="0" algn="ctr">
              <a:buNone/>
            </a:pPr>
            <a:endParaRPr dirty="0"/>
          </a:p>
        </p:txBody>
      </p:sp>
      <p:sp>
        <p:nvSpPr>
          <p:cNvPr id="4" name="TextBox 3">
            <a:extLst>
              <a:ext uri="{FF2B5EF4-FFF2-40B4-BE49-F238E27FC236}">
                <a16:creationId xmlns:a16="http://schemas.microsoft.com/office/drawing/2014/main" id="{815CC2CF-A5FF-E3A4-2A32-C0C5B175AC83}"/>
              </a:ext>
            </a:extLst>
          </p:cNvPr>
          <p:cNvSpPr txBox="1"/>
          <p:nvPr/>
        </p:nvSpPr>
        <p:spPr>
          <a:xfrm>
            <a:off x="457200" y="6400800"/>
            <a:ext cx="5486400" cy="274320"/>
          </a:xfrm>
          <a:prstGeom prst="rect">
            <a:avLst/>
          </a:prstGeom>
          <a:noFill/>
        </p:spPr>
        <p:txBody>
          <a:bodyPr wrap="none">
            <a:spAutoFit/>
          </a:bodyPr>
          <a:lstStyle/>
          <a:p>
            <a:pPr algn="l"/>
            <a:r>
              <a:rPr sz="120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4FBB3FA7-B6FC-9C1F-49E4-56FFD8B97923}"/>
              </a:ext>
            </a:extLst>
          </p:cNvPr>
          <p:cNvSpPr>
            <a:spLocks noGrp="1"/>
          </p:cNvSpPr>
          <p:nvPr>
            <p:ph type="sldNum" sz="quarter" idx="12"/>
          </p:nvPr>
        </p:nvSpPr>
        <p:spPr/>
        <p:txBody>
          <a:bodyPr/>
          <a:lstStyle/>
          <a:p>
            <a:fld id="{C1FF6DA9-008F-8B48-92A6-B652298478BF}" type="slidenum">
              <a:rPr lang="en-US" smtClean="0"/>
              <a:t>105</a:t>
            </a:fld>
            <a:endParaRPr lang="en-US" dirty="0"/>
          </a:p>
        </p:txBody>
      </p:sp>
    </p:spTree>
    <p:extLst>
      <p:ext uri="{BB962C8B-B14F-4D97-AF65-F5344CB8AC3E}">
        <p14:creationId xmlns:p14="http://schemas.microsoft.com/office/powerpoint/2010/main" val="70547551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E83E6-4ECC-92D5-E413-9B644901CD4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EBFD6437-FE74-9607-51E1-FDAF27718BCE}"/>
              </a:ext>
            </a:extLst>
          </p:cNvPr>
          <p:cNvSpPr/>
          <p:nvPr/>
        </p:nvSpPr>
        <p:spPr>
          <a:xfrm>
            <a:off x="0" y="2105025"/>
            <a:ext cx="9144000" cy="1828800"/>
          </a:xfrm>
          <a:prstGeom prst="rect">
            <a:avLst/>
          </a:prstGeom>
          <a:solidFill>
            <a:srgbClr val="1F3A93"/>
          </a:solidFill>
        </p:spPr>
        <p:style>
          <a:lnRef idx="1">
            <a:schemeClr val="accent1"/>
          </a:lnRef>
          <a:fillRef idx="3">
            <a:schemeClr val="accent1"/>
          </a:fillRef>
          <a:effectRef idx="2">
            <a:schemeClr val="accent1"/>
          </a:effectRef>
          <a:fontRef idx="minor">
            <a:schemeClr val="lt1"/>
          </a:fontRef>
        </p:style>
        <p:txBody>
          <a:bodyPr rtlCol="0" anchor="ctr"/>
          <a:lstStyle/>
          <a:p>
            <a:endParaRPr sz="3200" dirty="0">
              <a:solidFill>
                <a:srgbClr val="FFFFFF"/>
              </a:solidFill>
              <a:latin typeface="Segoe UI"/>
            </a:endParaRPr>
          </a:p>
        </p:txBody>
      </p:sp>
      <p:sp>
        <p:nvSpPr>
          <p:cNvPr id="2" name="TextBox 1">
            <a:extLst>
              <a:ext uri="{FF2B5EF4-FFF2-40B4-BE49-F238E27FC236}">
                <a16:creationId xmlns:a16="http://schemas.microsoft.com/office/drawing/2014/main" id="{2EFF6865-11DB-A1BA-A9F8-C8D92848BD06}"/>
              </a:ext>
            </a:extLst>
          </p:cNvPr>
          <p:cNvSpPr txBox="1"/>
          <p:nvPr/>
        </p:nvSpPr>
        <p:spPr>
          <a:xfrm>
            <a:off x="342900" y="2657475"/>
            <a:ext cx="8801100" cy="584775"/>
          </a:xfrm>
          <a:prstGeom prst="rect">
            <a:avLst/>
          </a:prstGeom>
          <a:noFill/>
        </p:spPr>
        <p:txBody>
          <a:bodyPr wrap="square">
            <a:spAutoFit/>
          </a:bodyPr>
          <a:lstStyle/>
          <a:p>
            <a:r>
              <a:rPr lang="en-US" sz="3200" b="1" dirty="0">
                <a:solidFill>
                  <a:schemeClr val="accent3"/>
                </a:solidFill>
                <a:latin typeface="+mj-lt"/>
              </a:rPr>
              <a:t>Bill Draft Requests Expectations</a:t>
            </a:r>
          </a:p>
        </p:txBody>
      </p:sp>
      <p:sp>
        <p:nvSpPr>
          <p:cNvPr id="3" name="TextBox 2">
            <a:extLst>
              <a:ext uri="{FF2B5EF4-FFF2-40B4-BE49-F238E27FC236}">
                <a16:creationId xmlns:a16="http://schemas.microsoft.com/office/drawing/2014/main" id="{B5DD208F-748C-7ECB-D05F-BB8408EC8430}"/>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TextBox 5">
            <a:extLst>
              <a:ext uri="{FF2B5EF4-FFF2-40B4-BE49-F238E27FC236}">
                <a16:creationId xmlns:a16="http://schemas.microsoft.com/office/drawing/2014/main" id="{0CC1CF91-7190-824E-3AFA-102825D14EE4}"/>
              </a:ext>
            </a:extLst>
          </p:cNvPr>
          <p:cNvSpPr txBox="1"/>
          <p:nvPr/>
        </p:nvSpPr>
        <p:spPr>
          <a:xfrm>
            <a:off x="4829175" y="4831496"/>
            <a:ext cx="3324225" cy="923330"/>
          </a:xfrm>
          <a:prstGeom prst="rect">
            <a:avLst/>
          </a:prstGeom>
          <a:noFill/>
        </p:spPr>
        <p:txBody>
          <a:bodyPr wrap="square" rtlCol="0">
            <a:spAutoFit/>
          </a:bodyPr>
          <a:lstStyle/>
          <a:p>
            <a:r>
              <a:rPr lang="en-US" b="1" dirty="0"/>
              <a:t>Isabel Graf</a:t>
            </a:r>
          </a:p>
          <a:p>
            <a:r>
              <a:rPr lang="en-US" dirty="0"/>
              <a:t>Policy Director</a:t>
            </a:r>
          </a:p>
          <a:p>
            <a:r>
              <a:rPr lang="en-US" dirty="0"/>
              <a:t>Governor’s Office</a:t>
            </a:r>
          </a:p>
        </p:txBody>
      </p:sp>
      <p:sp>
        <p:nvSpPr>
          <p:cNvPr id="7" name="Slide Number Placeholder 6">
            <a:extLst>
              <a:ext uri="{FF2B5EF4-FFF2-40B4-BE49-F238E27FC236}">
                <a16:creationId xmlns:a16="http://schemas.microsoft.com/office/drawing/2014/main" id="{8F5BBA7E-CE6B-E845-FAD8-6BE810A73CF8}"/>
              </a:ext>
            </a:extLst>
          </p:cNvPr>
          <p:cNvSpPr>
            <a:spLocks noGrp="1"/>
          </p:cNvSpPr>
          <p:nvPr>
            <p:ph type="sldNum" sz="quarter" idx="12"/>
          </p:nvPr>
        </p:nvSpPr>
        <p:spPr/>
        <p:txBody>
          <a:bodyPr/>
          <a:lstStyle/>
          <a:p>
            <a:fld id="{C1FF6DA9-008F-8B48-92A6-B652298478BF}" type="slidenum">
              <a:rPr lang="en-US" smtClean="0"/>
              <a:t>106</a:t>
            </a:fld>
            <a:endParaRPr lang="en-US" dirty="0"/>
          </a:p>
        </p:txBody>
      </p:sp>
    </p:spTree>
    <p:extLst>
      <p:ext uri="{BB962C8B-B14F-4D97-AF65-F5344CB8AC3E}">
        <p14:creationId xmlns:p14="http://schemas.microsoft.com/office/powerpoint/2010/main" val="222260207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84726-5A10-A375-B376-E8422A2992C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D25BFDE-E649-3B08-A1BD-64156EBB1892}"/>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AEF7EE0B-4355-1BA1-FAF0-DC613CC0ABA8}"/>
              </a:ext>
            </a:extLst>
          </p:cNvPr>
          <p:cNvSpPr>
            <a:spLocks noGrp="1"/>
          </p:cNvSpPr>
          <p:nvPr>
            <p:ph type="sldNum" sz="quarter" idx="12"/>
          </p:nvPr>
        </p:nvSpPr>
        <p:spPr/>
        <p:txBody>
          <a:bodyPr/>
          <a:lstStyle/>
          <a:p>
            <a:fld id="{C1FF6DA9-008F-8B48-92A6-B652298478BF}" type="slidenum">
              <a:rPr lang="en-US" smtClean="0"/>
              <a:t>107</a:t>
            </a:fld>
            <a:endParaRPr lang="en-US" dirty="0"/>
          </a:p>
        </p:txBody>
      </p:sp>
      <p:sp>
        <p:nvSpPr>
          <p:cNvPr id="10" name="Title 1">
            <a:extLst>
              <a:ext uri="{FF2B5EF4-FFF2-40B4-BE49-F238E27FC236}">
                <a16:creationId xmlns:a16="http://schemas.microsoft.com/office/drawing/2014/main" id="{FBCCA141-C478-D16A-F922-E80A12E75CF4}"/>
              </a:ext>
            </a:extLst>
          </p:cNvPr>
          <p:cNvSpPr>
            <a:spLocks noGrp="1"/>
          </p:cNvSpPr>
          <p:nvPr>
            <p:ph type="title"/>
          </p:nvPr>
        </p:nvSpPr>
        <p:spPr>
          <a:xfrm>
            <a:off x="457200" y="760413"/>
            <a:ext cx="8229600" cy="1143000"/>
          </a:xfrm>
        </p:spPr>
        <p:txBody>
          <a:bodyPr>
            <a:normAutofit fontScale="90000"/>
          </a:bodyPr>
          <a:lstStyle/>
          <a:p>
            <a:r>
              <a:rPr lang="en-US" dirty="0">
                <a:solidFill>
                  <a:schemeClr val="tx2"/>
                </a:solidFill>
              </a:rPr>
              <a:t>Policy Bill Draft Requests Concept Process</a:t>
            </a:r>
          </a:p>
        </p:txBody>
      </p:sp>
      <p:sp>
        <p:nvSpPr>
          <p:cNvPr id="11" name="Content Placeholder 2">
            <a:extLst>
              <a:ext uri="{FF2B5EF4-FFF2-40B4-BE49-F238E27FC236}">
                <a16:creationId xmlns:a16="http://schemas.microsoft.com/office/drawing/2014/main" id="{D6CA2B74-1AB9-4E6F-126A-134605A57D28}"/>
              </a:ext>
            </a:extLst>
          </p:cNvPr>
          <p:cNvSpPr>
            <a:spLocks noGrp="1"/>
          </p:cNvSpPr>
          <p:nvPr>
            <p:ph idx="1"/>
          </p:nvPr>
        </p:nvSpPr>
        <p:spPr>
          <a:xfrm>
            <a:off x="457200" y="1907445"/>
            <a:ext cx="8229600" cy="4451364"/>
          </a:xfrm>
        </p:spPr>
        <p:txBody>
          <a:bodyPr vert="horz" lIns="91440" tIns="45720" rIns="91440" bIns="45720" rtlCol="0" anchor="t">
            <a:noAutofit/>
          </a:bodyPr>
          <a:lstStyle/>
          <a:p>
            <a:pPr marL="0" indent="0">
              <a:buNone/>
            </a:pPr>
            <a:r>
              <a:rPr lang="en-US" sz="2800" dirty="0">
                <a:cs typeface="Arial"/>
              </a:rPr>
              <a:t>Agencies should refer to the email sent to directors on January 16, 2026, for additional information.</a:t>
            </a:r>
          </a:p>
          <a:p>
            <a:pPr marL="0" indent="0">
              <a:buNone/>
            </a:pPr>
            <a:r>
              <a:rPr lang="en-US" sz="2400" dirty="0">
                <a:cs typeface="Arial"/>
              </a:rPr>
              <a:t>The Governor's Office anticipates two types of BDRs from agencies:</a:t>
            </a:r>
          </a:p>
          <a:p>
            <a:pPr marL="0" indent="0">
              <a:buNone/>
            </a:pPr>
            <a:r>
              <a:rPr lang="en-US" sz="2400" b="1" dirty="0">
                <a:cs typeface="Arial"/>
              </a:rPr>
              <a:t>1. Corrective BDRs</a:t>
            </a:r>
            <a:r>
              <a:rPr lang="en-US" sz="2400" dirty="0">
                <a:cs typeface="Arial"/>
              </a:rPr>
              <a:t> – Corrective BDRs consist of language to fix issues with existing statute(s) that inhibit an agency's efficiency or ability to accomplish its mission or directives.</a:t>
            </a:r>
          </a:p>
          <a:p>
            <a:pPr marL="0" indent="0">
              <a:buNone/>
            </a:pPr>
            <a:r>
              <a:rPr lang="en-US" sz="2400" b="1" dirty="0">
                <a:cs typeface="Arial"/>
              </a:rPr>
              <a:t>2. Core BDRs</a:t>
            </a:r>
            <a:r>
              <a:rPr lang="en-US" sz="2400" dirty="0">
                <a:cs typeface="Arial"/>
              </a:rPr>
              <a:t> – Core BDRs must be aligned with the Governor's 3-Year Plan/Policy Matrix</a:t>
            </a:r>
          </a:p>
        </p:txBody>
      </p:sp>
    </p:spTree>
    <p:extLst>
      <p:ext uri="{BB962C8B-B14F-4D97-AF65-F5344CB8AC3E}">
        <p14:creationId xmlns:p14="http://schemas.microsoft.com/office/powerpoint/2010/main" val="300833038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65DA8D-FE2D-B657-C93E-7391C72B370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C6DC865-4857-0B84-DC63-AF97EC26FBFB}"/>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637984FD-EA99-0714-946A-D3F363C11BA9}"/>
              </a:ext>
            </a:extLst>
          </p:cNvPr>
          <p:cNvSpPr>
            <a:spLocks noGrp="1"/>
          </p:cNvSpPr>
          <p:nvPr>
            <p:ph type="sldNum" sz="quarter" idx="12"/>
          </p:nvPr>
        </p:nvSpPr>
        <p:spPr/>
        <p:txBody>
          <a:bodyPr/>
          <a:lstStyle/>
          <a:p>
            <a:fld id="{C1FF6DA9-008F-8B48-92A6-B652298478BF}" type="slidenum">
              <a:rPr lang="en-US" smtClean="0"/>
              <a:t>108</a:t>
            </a:fld>
            <a:endParaRPr lang="en-US" dirty="0"/>
          </a:p>
        </p:txBody>
      </p:sp>
      <p:sp>
        <p:nvSpPr>
          <p:cNvPr id="10" name="Title 1">
            <a:extLst>
              <a:ext uri="{FF2B5EF4-FFF2-40B4-BE49-F238E27FC236}">
                <a16:creationId xmlns:a16="http://schemas.microsoft.com/office/drawing/2014/main" id="{1A248F01-AB28-BC65-B214-C20BFD2895B8}"/>
              </a:ext>
            </a:extLst>
          </p:cNvPr>
          <p:cNvSpPr>
            <a:spLocks noGrp="1"/>
          </p:cNvSpPr>
          <p:nvPr>
            <p:ph type="title"/>
          </p:nvPr>
        </p:nvSpPr>
        <p:spPr>
          <a:xfrm>
            <a:off x="457200" y="760413"/>
            <a:ext cx="8229600" cy="1143000"/>
          </a:xfrm>
          <a:ln>
            <a:solidFill>
              <a:schemeClr val="bg1"/>
            </a:solidFill>
          </a:ln>
        </p:spPr>
        <p:txBody>
          <a:bodyPr>
            <a:normAutofit fontScale="90000"/>
          </a:bodyPr>
          <a:lstStyle/>
          <a:p>
            <a:r>
              <a:rPr lang="en-US" dirty="0">
                <a:solidFill>
                  <a:srgbClr val="1F3A93"/>
                </a:solidFill>
              </a:rPr>
              <a:t>BDRs are Classified as Either:</a:t>
            </a:r>
          </a:p>
        </p:txBody>
      </p:sp>
      <p:sp>
        <p:nvSpPr>
          <p:cNvPr id="11" name="Content Placeholder 2">
            <a:extLst>
              <a:ext uri="{FF2B5EF4-FFF2-40B4-BE49-F238E27FC236}">
                <a16:creationId xmlns:a16="http://schemas.microsoft.com/office/drawing/2014/main" id="{6076BE76-00C0-3300-1164-338854F0EE80}"/>
              </a:ext>
            </a:extLst>
          </p:cNvPr>
          <p:cNvSpPr>
            <a:spLocks noGrp="1"/>
          </p:cNvSpPr>
          <p:nvPr>
            <p:ph idx="1"/>
          </p:nvPr>
        </p:nvSpPr>
        <p:spPr>
          <a:xfrm>
            <a:off x="457200" y="2028825"/>
            <a:ext cx="8229600" cy="4097338"/>
          </a:xfrm>
        </p:spPr>
        <p:txBody>
          <a:bodyPr vert="horz" lIns="91440" tIns="45720" rIns="91440" bIns="45720" rtlCol="0" anchor="t">
            <a:normAutofit/>
          </a:bodyPr>
          <a:lstStyle/>
          <a:p>
            <a:r>
              <a:rPr lang="en-US" dirty="0">
                <a:cs typeface="Arial"/>
              </a:rPr>
              <a:t>Policy BDR</a:t>
            </a:r>
          </a:p>
          <a:p>
            <a:pPr lvl="1"/>
            <a:r>
              <a:rPr lang="en-US" dirty="0">
                <a:cs typeface="Arial"/>
              </a:rPr>
              <a:t>Housekeeping – Clarification or minor changes to existing statutes</a:t>
            </a:r>
          </a:p>
          <a:p>
            <a:pPr lvl="1"/>
            <a:r>
              <a:rPr lang="en-US" dirty="0">
                <a:cs typeface="Arial"/>
              </a:rPr>
              <a:t>Substantive – All other requests</a:t>
            </a:r>
          </a:p>
          <a:p>
            <a:pPr marL="457200" lvl="1" indent="0">
              <a:buNone/>
            </a:pPr>
            <a:r>
              <a:rPr lang="en-US" b="1" dirty="0">
                <a:cs typeface="Arial"/>
              </a:rPr>
              <a:t>OR</a:t>
            </a:r>
          </a:p>
          <a:p>
            <a:r>
              <a:rPr lang="en-US" dirty="0">
                <a:cs typeface="Arial"/>
              </a:rPr>
              <a:t>Budgetary BDR</a:t>
            </a:r>
          </a:p>
          <a:p>
            <a:pPr lvl="1"/>
            <a:r>
              <a:rPr lang="en-US" dirty="0">
                <a:cs typeface="Arial"/>
              </a:rPr>
              <a:t>Fiscal impact greater than $2,000</a:t>
            </a:r>
          </a:p>
        </p:txBody>
      </p:sp>
    </p:spTree>
    <p:extLst>
      <p:ext uri="{BB962C8B-B14F-4D97-AF65-F5344CB8AC3E}">
        <p14:creationId xmlns:p14="http://schemas.microsoft.com/office/powerpoint/2010/main" val="23885821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C5D87E-6337-EFE6-BCCB-D8A1C1C818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AABD4D-2AAA-B62B-5FF8-099B7911D42D}"/>
              </a:ext>
            </a:extLst>
          </p:cNvPr>
          <p:cNvSpPr>
            <a:spLocks noGrp="1"/>
          </p:cNvSpPr>
          <p:nvPr>
            <p:ph type="title"/>
          </p:nvPr>
        </p:nvSpPr>
        <p:spPr/>
        <p:txBody>
          <a:bodyPr/>
          <a:lstStyle/>
          <a:p>
            <a:r>
              <a:rPr lang="en-US" dirty="0">
                <a:solidFill>
                  <a:schemeClr val="tx2"/>
                </a:solidFill>
              </a:rPr>
              <a:t>Policy BDR</a:t>
            </a:r>
            <a:endParaRPr dirty="0">
              <a:solidFill>
                <a:schemeClr val="tx2"/>
              </a:solidFill>
            </a:endParaRPr>
          </a:p>
        </p:txBody>
      </p:sp>
      <p:sp>
        <p:nvSpPr>
          <p:cNvPr id="4" name="TextBox 3">
            <a:extLst>
              <a:ext uri="{FF2B5EF4-FFF2-40B4-BE49-F238E27FC236}">
                <a16:creationId xmlns:a16="http://schemas.microsoft.com/office/drawing/2014/main" id="{E5B4DB90-DC85-65F9-1B66-5ADE11487606}"/>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90329F67-6020-1EB6-5247-31CD2710B616}"/>
              </a:ext>
            </a:extLst>
          </p:cNvPr>
          <p:cNvSpPr>
            <a:spLocks noGrp="1"/>
          </p:cNvSpPr>
          <p:nvPr>
            <p:ph type="sldNum" sz="quarter" idx="12"/>
          </p:nvPr>
        </p:nvSpPr>
        <p:spPr/>
        <p:txBody>
          <a:bodyPr/>
          <a:lstStyle/>
          <a:p>
            <a:fld id="{C1FF6DA9-008F-8B48-92A6-B652298478BF}" type="slidenum">
              <a:rPr lang="en-US" smtClean="0"/>
              <a:t>109</a:t>
            </a:fld>
            <a:endParaRPr lang="en-US" dirty="0"/>
          </a:p>
        </p:txBody>
      </p:sp>
      <p:sp>
        <p:nvSpPr>
          <p:cNvPr id="8" name="Content Placeholder 2">
            <a:extLst>
              <a:ext uri="{FF2B5EF4-FFF2-40B4-BE49-F238E27FC236}">
                <a16:creationId xmlns:a16="http://schemas.microsoft.com/office/drawing/2014/main" id="{1FF6C48B-6168-0AC0-41B7-EFCA960B950F}"/>
              </a:ext>
            </a:extLst>
          </p:cNvPr>
          <p:cNvSpPr>
            <a:spLocks noGrp="1"/>
          </p:cNvSpPr>
          <p:nvPr>
            <p:ph idx="1"/>
          </p:nvPr>
        </p:nvSpPr>
        <p:spPr>
          <a:xfrm>
            <a:off x="457200" y="2028825"/>
            <a:ext cx="8229600" cy="4097338"/>
          </a:xfrm>
        </p:spPr>
        <p:txBody>
          <a:bodyPr vert="horz" lIns="91440" tIns="45720" rIns="91440" bIns="45720" rtlCol="0" anchor="t">
            <a:normAutofit/>
          </a:bodyPr>
          <a:lstStyle/>
          <a:p>
            <a:r>
              <a:rPr lang="en-US" dirty="0">
                <a:cs typeface="Arial"/>
              </a:rPr>
              <a:t>Corrective – Clarification or minor changes to existing statutes</a:t>
            </a:r>
          </a:p>
          <a:p>
            <a:r>
              <a:rPr lang="en-US" dirty="0">
                <a:cs typeface="Arial"/>
              </a:rPr>
              <a:t>Core – All other requests</a:t>
            </a:r>
          </a:p>
          <a:p>
            <a:r>
              <a:rPr lang="en-US" dirty="0">
                <a:cs typeface="Arial"/>
              </a:rPr>
              <a:t>No material fiscal impact</a:t>
            </a:r>
          </a:p>
          <a:p>
            <a:pPr marL="0" indent="0">
              <a:buNone/>
            </a:pPr>
            <a:endParaRPr lang="en-US" dirty="0">
              <a:cs typeface="Arial"/>
            </a:endParaRPr>
          </a:p>
        </p:txBody>
      </p:sp>
    </p:spTree>
    <p:extLst>
      <p:ext uri="{BB962C8B-B14F-4D97-AF65-F5344CB8AC3E}">
        <p14:creationId xmlns:p14="http://schemas.microsoft.com/office/powerpoint/2010/main" val="8541695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7A871-6CFC-CDF0-EB20-60CDE21821F0}"/>
              </a:ext>
            </a:extLst>
          </p:cNvPr>
          <p:cNvSpPr>
            <a:spLocks noGrp="1"/>
          </p:cNvSpPr>
          <p:nvPr>
            <p:ph type="title"/>
          </p:nvPr>
        </p:nvSpPr>
        <p:spPr>
          <a:xfrm>
            <a:off x="246808" y="878702"/>
            <a:ext cx="8650381" cy="1143000"/>
          </a:xfrm>
        </p:spPr>
        <p:txBody>
          <a:bodyPr>
            <a:noAutofit/>
          </a:bodyPr>
          <a:lstStyle/>
          <a:p>
            <a:r>
              <a:rPr lang="en-US" sz="2800" dirty="0">
                <a:solidFill>
                  <a:schemeClr val="tx2"/>
                </a:solidFill>
              </a:rPr>
              <a:t>Personal Consumption Expenditures (PCE) Price Index</a:t>
            </a:r>
            <a:br>
              <a:rPr lang="en-US" sz="2800" dirty="0">
                <a:solidFill>
                  <a:schemeClr val="tx2"/>
                </a:solidFill>
              </a:rPr>
            </a:br>
            <a:r>
              <a:rPr lang="en-US" sz="1800" dirty="0">
                <a:solidFill>
                  <a:schemeClr val="tx2"/>
                </a:solidFill>
              </a:rPr>
              <a:t>YoY % Change</a:t>
            </a:r>
            <a:endParaRPr lang="en-US" sz="2800" dirty="0">
              <a:solidFill>
                <a:schemeClr val="tx2"/>
              </a:solidFill>
            </a:endParaRPr>
          </a:p>
        </p:txBody>
      </p:sp>
      <p:sp>
        <p:nvSpPr>
          <p:cNvPr id="3" name="Slide Number Placeholder 2">
            <a:extLst>
              <a:ext uri="{FF2B5EF4-FFF2-40B4-BE49-F238E27FC236}">
                <a16:creationId xmlns:a16="http://schemas.microsoft.com/office/drawing/2014/main" id="{771F240E-0148-DDD6-EB9D-A08B71CC1E4D}"/>
              </a:ext>
            </a:extLst>
          </p:cNvPr>
          <p:cNvSpPr>
            <a:spLocks noGrp="1"/>
          </p:cNvSpPr>
          <p:nvPr>
            <p:ph type="sldNum" sz="quarter" idx="12"/>
          </p:nvPr>
        </p:nvSpPr>
        <p:spPr/>
        <p:txBody>
          <a:bodyPr/>
          <a:lstStyle/>
          <a:p>
            <a:fld id="{C1FF6DA9-008F-8B48-92A6-B652298478BF}" type="slidenum">
              <a:rPr lang="en-US" smtClean="0"/>
              <a:t>11</a:t>
            </a:fld>
            <a:endParaRPr lang="en-US" dirty="0"/>
          </a:p>
        </p:txBody>
      </p:sp>
      <p:pic>
        <p:nvPicPr>
          <p:cNvPr id="4" name="Picture 3">
            <a:extLst>
              <a:ext uri="{FF2B5EF4-FFF2-40B4-BE49-F238E27FC236}">
                <a16:creationId xmlns:a16="http://schemas.microsoft.com/office/drawing/2014/main" id="{ED055938-1E07-B200-42E0-9B97DBF0433E}"/>
              </a:ext>
            </a:extLst>
          </p:cNvPr>
          <p:cNvPicPr>
            <a:picLocks noChangeAspect="1"/>
          </p:cNvPicPr>
          <p:nvPr/>
        </p:nvPicPr>
        <p:blipFill>
          <a:blip r:embed="rId3"/>
          <a:srcRect t="7529"/>
          <a:stretch>
            <a:fillRect/>
          </a:stretch>
        </p:blipFill>
        <p:spPr>
          <a:xfrm>
            <a:off x="0" y="2021702"/>
            <a:ext cx="9071161" cy="3372570"/>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3FCFEC0F-2183-C4B0-9788-1ED7D950D7A7}"/>
              </a:ext>
            </a:extLst>
          </p:cNvPr>
          <p:cNvSpPr txBox="1"/>
          <p:nvPr/>
        </p:nvSpPr>
        <p:spPr>
          <a:xfrm>
            <a:off x="155135" y="5219081"/>
            <a:ext cx="9234654" cy="21544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i="0" u="none" strike="noStrike" kern="1200" cap="none" spc="0" normalizeH="0" baseline="0" noProof="0" dirty="0">
                <a:ln>
                  <a:noFill/>
                </a:ln>
                <a:solidFill>
                  <a:srgbClr val="595959"/>
                </a:solidFill>
                <a:effectLst/>
                <a:uLnTx/>
                <a:uFillTx/>
                <a:ea typeface="+mn-ea"/>
                <a:cs typeface="+mn-cs"/>
              </a:rPr>
              <a:t>Sources: Bureau of Economic Analysis; Federal Reserve Bank of Dallas; Haver Analytics. Data through Sept-2025.</a:t>
            </a:r>
          </a:p>
        </p:txBody>
      </p:sp>
      <p:cxnSp>
        <p:nvCxnSpPr>
          <p:cNvPr id="5" name="Straight Connector 4">
            <a:extLst>
              <a:ext uri="{FF2B5EF4-FFF2-40B4-BE49-F238E27FC236}">
                <a16:creationId xmlns:a16="http://schemas.microsoft.com/office/drawing/2014/main" id="{0C44AF1B-EE5C-C9C8-5F18-EECEA0A02FAB}"/>
              </a:ext>
            </a:extLst>
          </p:cNvPr>
          <p:cNvCxnSpPr>
            <a:cxnSpLocks/>
          </p:cNvCxnSpPr>
          <p:nvPr/>
        </p:nvCxnSpPr>
        <p:spPr>
          <a:xfrm>
            <a:off x="301752" y="4021574"/>
            <a:ext cx="8531352" cy="0"/>
          </a:xfrm>
          <a:prstGeom prst="line">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6" name="TextBox 5">
            <a:extLst>
              <a:ext uri="{FF2B5EF4-FFF2-40B4-BE49-F238E27FC236}">
                <a16:creationId xmlns:a16="http://schemas.microsoft.com/office/drawing/2014/main" id="{2BEC44B3-4FC4-0836-9C1C-89A5F4CFE80C}"/>
              </a:ext>
            </a:extLst>
          </p:cNvPr>
          <p:cNvSpPr txBox="1"/>
          <p:nvPr/>
        </p:nvSpPr>
        <p:spPr>
          <a:xfrm>
            <a:off x="914400" y="3707987"/>
            <a:ext cx="886968" cy="369332"/>
          </a:xfrm>
          <a:prstGeom prst="rect">
            <a:avLst/>
          </a:prstGeom>
          <a:noFill/>
        </p:spPr>
        <p:txBody>
          <a:bodyPr wrap="square" rtlCol="0">
            <a:spAutoFit/>
          </a:bodyPr>
          <a:lstStyle/>
          <a:p>
            <a:r>
              <a:rPr lang="en-US" b="1" dirty="0"/>
              <a:t>2.8%</a:t>
            </a:r>
          </a:p>
        </p:txBody>
      </p:sp>
    </p:spTree>
    <p:extLst>
      <p:ext uri="{BB962C8B-B14F-4D97-AF65-F5344CB8AC3E}">
        <p14:creationId xmlns:p14="http://schemas.microsoft.com/office/powerpoint/2010/main" val="48438724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C486EE-7E2E-8673-2607-AD0955E7CB0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577796F-32C7-0EFD-CD26-669B15B12C5B}"/>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73EB41E0-30D8-C9D4-6556-579B0F9A7158}"/>
              </a:ext>
            </a:extLst>
          </p:cNvPr>
          <p:cNvSpPr>
            <a:spLocks noGrp="1"/>
          </p:cNvSpPr>
          <p:nvPr>
            <p:ph type="sldNum" sz="quarter" idx="12"/>
          </p:nvPr>
        </p:nvSpPr>
        <p:spPr/>
        <p:txBody>
          <a:bodyPr/>
          <a:lstStyle/>
          <a:p>
            <a:fld id="{C1FF6DA9-008F-8B48-92A6-B652298478BF}" type="slidenum">
              <a:rPr lang="en-US" smtClean="0"/>
              <a:t>110</a:t>
            </a:fld>
            <a:endParaRPr lang="en-US" dirty="0"/>
          </a:p>
        </p:txBody>
      </p:sp>
      <p:sp>
        <p:nvSpPr>
          <p:cNvPr id="10" name="Title 1">
            <a:extLst>
              <a:ext uri="{FF2B5EF4-FFF2-40B4-BE49-F238E27FC236}">
                <a16:creationId xmlns:a16="http://schemas.microsoft.com/office/drawing/2014/main" id="{CC3A32C5-5C1D-AF66-04F1-8EA3D83D60B4}"/>
              </a:ext>
            </a:extLst>
          </p:cNvPr>
          <p:cNvSpPr>
            <a:spLocks noGrp="1"/>
          </p:cNvSpPr>
          <p:nvPr>
            <p:ph type="title"/>
          </p:nvPr>
        </p:nvSpPr>
        <p:spPr>
          <a:xfrm>
            <a:off x="457200" y="760413"/>
            <a:ext cx="8229600" cy="1143000"/>
          </a:xfrm>
        </p:spPr>
        <p:txBody>
          <a:bodyPr/>
          <a:lstStyle/>
          <a:p>
            <a:r>
              <a:rPr lang="en-US" dirty="0">
                <a:solidFill>
                  <a:srgbClr val="1F3A93"/>
                </a:solidFill>
              </a:rPr>
              <a:t>Budgetary BDR</a:t>
            </a:r>
          </a:p>
        </p:txBody>
      </p:sp>
      <p:sp>
        <p:nvSpPr>
          <p:cNvPr id="11" name="Content Placeholder 2">
            <a:extLst>
              <a:ext uri="{FF2B5EF4-FFF2-40B4-BE49-F238E27FC236}">
                <a16:creationId xmlns:a16="http://schemas.microsoft.com/office/drawing/2014/main" id="{1E4379C5-3C54-0E87-6359-5AD387932092}"/>
              </a:ext>
            </a:extLst>
          </p:cNvPr>
          <p:cNvSpPr>
            <a:spLocks noGrp="1"/>
          </p:cNvSpPr>
          <p:nvPr>
            <p:ph idx="1"/>
          </p:nvPr>
        </p:nvSpPr>
        <p:spPr>
          <a:xfrm>
            <a:off x="457200" y="2028825"/>
            <a:ext cx="8229600" cy="4097338"/>
          </a:xfrm>
        </p:spPr>
        <p:txBody>
          <a:bodyPr vert="horz" lIns="91440" tIns="45720" rIns="91440" bIns="45720" rtlCol="0" anchor="t">
            <a:normAutofit/>
          </a:bodyPr>
          <a:lstStyle/>
          <a:p>
            <a:r>
              <a:rPr lang="en-US" dirty="0">
                <a:cs typeface="Arial"/>
              </a:rPr>
              <a:t>Necessary to implement the budget proposed by the Governor </a:t>
            </a:r>
          </a:p>
          <a:p>
            <a:r>
              <a:rPr lang="en-US" dirty="0">
                <a:cs typeface="Arial"/>
              </a:rPr>
              <a:t>Fiscal Impact Exceeding $2,000 (NRS 218D.430)</a:t>
            </a:r>
          </a:p>
          <a:p>
            <a:r>
              <a:rPr lang="en-US" dirty="0">
                <a:cs typeface="Arial"/>
              </a:rPr>
              <a:t>The fiscal impact of items included in the Executive Budget should </a:t>
            </a:r>
            <a:r>
              <a:rPr lang="en-US" b="1" u="sng" dirty="0">
                <a:cs typeface="Arial"/>
              </a:rPr>
              <a:t>not</a:t>
            </a:r>
            <a:r>
              <a:rPr lang="en-US" dirty="0">
                <a:cs typeface="Arial"/>
              </a:rPr>
              <a:t> also be included in the fiscal note</a:t>
            </a:r>
          </a:p>
        </p:txBody>
      </p:sp>
    </p:spTree>
    <p:extLst>
      <p:ext uri="{BB962C8B-B14F-4D97-AF65-F5344CB8AC3E}">
        <p14:creationId xmlns:p14="http://schemas.microsoft.com/office/powerpoint/2010/main" val="320000294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59F878-2F59-F98F-DB23-86CD5AD3FD1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1CBD9BB-7E93-191D-8897-8E27D0E9A6C0}"/>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7FAA34D7-A1CF-AD94-83AA-1C30DADDD5B4}"/>
              </a:ext>
            </a:extLst>
          </p:cNvPr>
          <p:cNvSpPr>
            <a:spLocks noGrp="1"/>
          </p:cNvSpPr>
          <p:nvPr>
            <p:ph type="sldNum" sz="quarter" idx="12"/>
          </p:nvPr>
        </p:nvSpPr>
        <p:spPr/>
        <p:txBody>
          <a:bodyPr/>
          <a:lstStyle/>
          <a:p>
            <a:fld id="{C1FF6DA9-008F-8B48-92A6-B652298478BF}" type="slidenum">
              <a:rPr lang="en-US" smtClean="0"/>
              <a:t>111</a:t>
            </a:fld>
            <a:endParaRPr lang="en-US" dirty="0"/>
          </a:p>
        </p:txBody>
      </p:sp>
      <p:sp>
        <p:nvSpPr>
          <p:cNvPr id="10" name="Content Placeholder 2">
            <a:extLst>
              <a:ext uri="{FF2B5EF4-FFF2-40B4-BE49-F238E27FC236}">
                <a16:creationId xmlns:a16="http://schemas.microsoft.com/office/drawing/2014/main" id="{2D0447DB-39BA-C65C-4210-051DB30D8ED3}"/>
              </a:ext>
            </a:extLst>
          </p:cNvPr>
          <p:cNvSpPr>
            <a:spLocks noGrp="1"/>
          </p:cNvSpPr>
          <p:nvPr>
            <p:ph idx="1"/>
          </p:nvPr>
        </p:nvSpPr>
        <p:spPr>
          <a:xfrm>
            <a:off x="457200" y="693640"/>
            <a:ext cx="8229600" cy="5321258"/>
          </a:xfrm>
        </p:spPr>
        <p:txBody>
          <a:bodyPr vert="horz" lIns="91440" tIns="45720" rIns="91440" bIns="45720" rtlCol="0" anchor="t">
            <a:noAutofit/>
          </a:bodyPr>
          <a:lstStyle/>
          <a:p>
            <a:r>
              <a:rPr lang="en-US" sz="1600" dirty="0">
                <a:cs typeface="Arial"/>
              </a:rPr>
              <a:t>Preliminary meeting with Policy Director and Policy Liaison within the Governor's Office to discuss BDR concepts</a:t>
            </a:r>
          </a:p>
          <a:p>
            <a:pPr lvl="1"/>
            <a:r>
              <a:rPr lang="en-US" sz="1600" b="1" dirty="0">
                <a:cs typeface="Arial"/>
              </a:rPr>
              <a:t>Now until March 15, 2026 </a:t>
            </a:r>
          </a:p>
          <a:p>
            <a:pPr marL="457200" lvl="1" indent="0">
              <a:buNone/>
            </a:pPr>
            <a:endParaRPr lang="en-US" sz="1600" b="1" dirty="0">
              <a:cs typeface="Arial"/>
            </a:endParaRPr>
          </a:p>
          <a:p>
            <a:r>
              <a:rPr lang="en-US" sz="1600" dirty="0">
                <a:cs typeface="Arial"/>
              </a:rPr>
              <a:t>BDR Concepts due to the Governor's Office (Policy Director) </a:t>
            </a:r>
          </a:p>
          <a:p>
            <a:pPr lvl="1"/>
            <a:r>
              <a:rPr lang="en-US" sz="1600" b="1" dirty="0">
                <a:cs typeface="Arial"/>
              </a:rPr>
              <a:t>March 15, 2026</a:t>
            </a:r>
            <a:endParaRPr lang="en-US" sz="1600" dirty="0">
              <a:cs typeface="Arial"/>
            </a:endParaRPr>
          </a:p>
          <a:p>
            <a:pPr marL="457200" lvl="1" indent="0">
              <a:buNone/>
            </a:pPr>
            <a:endParaRPr lang="en-US" sz="1600" b="1" dirty="0">
              <a:cs typeface="Arial"/>
            </a:endParaRPr>
          </a:p>
          <a:p>
            <a:r>
              <a:rPr lang="en-US" sz="1600" dirty="0">
                <a:cs typeface="Arial"/>
              </a:rPr>
              <a:t>Meeting with Governor's staff to review and approve concept policy BDRs</a:t>
            </a:r>
          </a:p>
          <a:p>
            <a:pPr lvl="1"/>
            <a:r>
              <a:rPr lang="en-US" sz="1600" b="1" dirty="0">
                <a:cs typeface="Arial"/>
              </a:rPr>
              <a:t>April 1 through April 30, 2026 </a:t>
            </a:r>
          </a:p>
          <a:p>
            <a:pPr lvl="1"/>
            <a:endParaRPr lang="en-US" sz="1600" b="1" dirty="0">
              <a:cs typeface="Arial"/>
            </a:endParaRPr>
          </a:p>
          <a:p>
            <a:r>
              <a:rPr lang="en-US" sz="1600" dirty="0">
                <a:cs typeface="Arial"/>
              </a:rPr>
              <a:t>Final BDR concept presentations/NEBS submittal</a:t>
            </a:r>
          </a:p>
          <a:p>
            <a:pPr lvl="1"/>
            <a:r>
              <a:rPr lang="en-US" sz="1600" b="1" dirty="0">
                <a:cs typeface="Arial"/>
              </a:rPr>
              <a:t>June 1, 2026 through June 12, 2026</a:t>
            </a:r>
          </a:p>
          <a:p>
            <a:pPr marL="457200" lvl="1" indent="0">
              <a:buNone/>
            </a:pPr>
            <a:endParaRPr lang="en-US" sz="1600" b="1" dirty="0">
              <a:cs typeface="Arial"/>
            </a:endParaRPr>
          </a:p>
          <a:p>
            <a:r>
              <a:rPr lang="en-US" sz="1600" dirty="0">
                <a:cs typeface="Arial"/>
              </a:rPr>
              <a:t>Final review period (Governor’s staff will review presentations &amp; make requests for final agency adjustments; review by Governor)</a:t>
            </a:r>
          </a:p>
          <a:p>
            <a:pPr lvl="1"/>
            <a:r>
              <a:rPr lang="en-US" sz="1600" b="1" dirty="0">
                <a:cs typeface="Arial"/>
              </a:rPr>
              <a:t>June 12 through July 29, 2026 </a:t>
            </a:r>
          </a:p>
          <a:p>
            <a:pPr marL="0" indent="0">
              <a:buNone/>
            </a:pPr>
            <a:endParaRPr lang="en-US" sz="1600" dirty="0">
              <a:solidFill>
                <a:srgbClr val="000000"/>
              </a:solidFill>
              <a:cs typeface="Arial"/>
            </a:endParaRPr>
          </a:p>
          <a:p>
            <a:r>
              <a:rPr lang="en-US" sz="1600" b="1" dirty="0">
                <a:solidFill>
                  <a:srgbClr val="FF0000"/>
                </a:solidFill>
                <a:cs typeface="Arial"/>
              </a:rPr>
              <a:t>August 1, 2026: Final Drafts of Policy BDRs to LCB</a:t>
            </a:r>
          </a:p>
        </p:txBody>
      </p:sp>
    </p:spTree>
    <p:extLst>
      <p:ext uri="{BB962C8B-B14F-4D97-AF65-F5344CB8AC3E}">
        <p14:creationId xmlns:p14="http://schemas.microsoft.com/office/powerpoint/2010/main" val="9024888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40641C-ACB0-89F4-5CB4-05F984F933C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961212E-A7F5-87CC-C624-5D4D252156FC}"/>
              </a:ext>
            </a:extLst>
          </p:cNvPr>
          <p:cNvSpPr/>
          <p:nvPr/>
        </p:nvSpPr>
        <p:spPr>
          <a:xfrm>
            <a:off x="0" y="2105025"/>
            <a:ext cx="9144000" cy="1828800"/>
          </a:xfrm>
          <a:prstGeom prst="rect">
            <a:avLst/>
          </a:prstGeom>
          <a:solidFill>
            <a:srgbClr val="1F3A93"/>
          </a:solidFill>
        </p:spPr>
        <p:style>
          <a:lnRef idx="1">
            <a:schemeClr val="accent1"/>
          </a:lnRef>
          <a:fillRef idx="3">
            <a:schemeClr val="accent1"/>
          </a:fillRef>
          <a:effectRef idx="2">
            <a:schemeClr val="accent1"/>
          </a:effectRef>
          <a:fontRef idx="minor">
            <a:schemeClr val="lt1"/>
          </a:fontRef>
        </p:style>
        <p:txBody>
          <a:bodyPr rtlCol="0" anchor="ctr"/>
          <a:lstStyle/>
          <a:p>
            <a:endParaRPr sz="3200" dirty="0">
              <a:solidFill>
                <a:srgbClr val="FFFFFF"/>
              </a:solidFill>
              <a:latin typeface="Segoe UI"/>
            </a:endParaRPr>
          </a:p>
        </p:txBody>
      </p:sp>
      <p:sp>
        <p:nvSpPr>
          <p:cNvPr id="3" name="TextBox 2">
            <a:extLst>
              <a:ext uri="{FF2B5EF4-FFF2-40B4-BE49-F238E27FC236}">
                <a16:creationId xmlns:a16="http://schemas.microsoft.com/office/drawing/2014/main" id="{B467FBDC-FDF5-B27C-CA1E-197230006B94}"/>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TextBox 5">
            <a:extLst>
              <a:ext uri="{FF2B5EF4-FFF2-40B4-BE49-F238E27FC236}">
                <a16:creationId xmlns:a16="http://schemas.microsoft.com/office/drawing/2014/main" id="{F1A1B2AB-5729-773B-1129-03FE511FC9CF}"/>
              </a:ext>
            </a:extLst>
          </p:cNvPr>
          <p:cNvSpPr txBox="1"/>
          <p:nvPr/>
        </p:nvSpPr>
        <p:spPr>
          <a:xfrm>
            <a:off x="342900" y="2657475"/>
            <a:ext cx="8801100" cy="584775"/>
          </a:xfrm>
          <a:prstGeom prst="rect">
            <a:avLst/>
          </a:prstGeom>
          <a:noFill/>
        </p:spPr>
        <p:txBody>
          <a:bodyPr wrap="square">
            <a:spAutoFit/>
          </a:bodyPr>
          <a:lstStyle/>
          <a:p>
            <a:r>
              <a:rPr lang="en-US" sz="3200" b="1" dirty="0">
                <a:solidFill>
                  <a:schemeClr val="accent3"/>
                </a:solidFill>
                <a:latin typeface="+mj-lt"/>
              </a:rPr>
              <a:t>Fiscal Notes</a:t>
            </a:r>
            <a:endParaRPr sz="3200" b="1" dirty="0">
              <a:solidFill>
                <a:schemeClr val="accent3"/>
              </a:solidFill>
              <a:latin typeface="+mj-lt"/>
            </a:endParaRPr>
          </a:p>
        </p:txBody>
      </p:sp>
      <p:sp>
        <p:nvSpPr>
          <p:cNvPr id="7" name="TextBox 6">
            <a:extLst>
              <a:ext uri="{FF2B5EF4-FFF2-40B4-BE49-F238E27FC236}">
                <a16:creationId xmlns:a16="http://schemas.microsoft.com/office/drawing/2014/main" id="{D0A3737D-E32A-C2E4-E064-9EA39EC690EA}"/>
              </a:ext>
            </a:extLst>
          </p:cNvPr>
          <p:cNvSpPr txBox="1"/>
          <p:nvPr/>
        </p:nvSpPr>
        <p:spPr>
          <a:xfrm>
            <a:off x="4819650" y="4816048"/>
            <a:ext cx="3579768" cy="1477328"/>
          </a:xfrm>
          <a:prstGeom prst="rect">
            <a:avLst/>
          </a:prstGeom>
          <a:noFill/>
        </p:spPr>
        <p:txBody>
          <a:bodyPr wrap="square" rtlCol="0">
            <a:spAutoFit/>
          </a:bodyPr>
          <a:lstStyle/>
          <a:p>
            <a:r>
              <a:rPr lang="en-US" b="1" dirty="0"/>
              <a:t>Christian Thauer</a:t>
            </a:r>
          </a:p>
          <a:p>
            <a:r>
              <a:rPr lang="en-US" dirty="0"/>
              <a:t>Principal Program Analyst </a:t>
            </a:r>
          </a:p>
          <a:p>
            <a:r>
              <a:rPr lang="en-US" dirty="0"/>
              <a:t>Fiscal Analysis Division </a:t>
            </a:r>
          </a:p>
          <a:p>
            <a:r>
              <a:rPr lang="en-US" dirty="0"/>
              <a:t>Legislative Counsel Bureau</a:t>
            </a:r>
          </a:p>
          <a:p>
            <a:endParaRPr lang="en-US" dirty="0"/>
          </a:p>
        </p:txBody>
      </p:sp>
      <p:sp>
        <p:nvSpPr>
          <p:cNvPr id="2" name="Slide Number Placeholder 1">
            <a:extLst>
              <a:ext uri="{FF2B5EF4-FFF2-40B4-BE49-F238E27FC236}">
                <a16:creationId xmlns:a16="http://schemas.microsoft.com/office/drawing/2014/main" id="{2FC702CB-D6DD-80F4-1DE9-6529930CA7C1}"/>
              </a:ext>
            </a:extLst>
          </p:cNvPr>
          <p:cNvSpPr>
            <a:spLocks noGrp="1"/>
          </p:cNvSpPr>
          <p:nvPr>
            <p:ph type="sldNum" sz="quarter" idx="12"/>
          </p:nvPr>
        </p:nvSpPr>
        <p:spPr/>
        <p:txBody>
          <a:bodyPr/>
          <a:lstStyle/>
          <a:p>
            <a:fld id="{C1FF6DA9-008F-8B48-92A6-B652298478BF}" type="slidenum">
              <a:rPr lang="en-US" smtClean="0"/>
              <a:t>112</a:t>
            </a:fld>
            <a:endParaRPr lang="en-US" dirty="0"/>
          </a:p>
        </p:txBody>
      </p:sp>
    </p:spTree>
    <p:extLst>
      <p:ext uri="{BB962C8B-B14F-4D97-AF65-F5344CB8AC3E}">
        <p14:creationId xmlns:p14="http://schemas.microsoft.com/office/powerpoint/2010/main" val="172811637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CB968C-2C2D-F29C-3A3A-7BD0E812DE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CFCA19-E343-A078-938B-02E67277CEBA}"/>
              </a:ext>
            </a:extLst>
          </p:cNvPr>
          <p:cNvSpPr>
            <a:spLocks noGrp="1"/>
          </p:cNvSpPr>
          <p:nvPr>
            <p:ph type="title"/>
          </p:nvPr>
        </p:nvSpPr>
        <p:spPr/>
        <p:txBody>
          <a:bodyPr>
            <a:normAutofit fontScale="90000"/>
          </a:bodyPr>
          <a:lstStyle/>
          <a:p>
            <a:r>
              <a:rPr lang="en-US" dirty="0">
                <a:solidFill>
                  <a:schemeClr val="tx2"/>
                </a:solidFill>
              </a:rPr>
              <a:t>(New) LCB Fiscal Notes Team</a:t>
            </a:r>
            <a:endParaRPr dirty="0">
              <a:solidFill>
                <a:schemeClr val="tx2"/>
              </a:solidFill>
            </a:endParaRPr>
          </a:p>
        </p:txBody>
      </p:sp>
      <p:sp>
        <p:nvSpPr>
          <p:cNvPr id="3" name="Content Placeholder 2">
            <a:extLst>
              <a:ext uri="{FF2B5EF4-FFF2-40B4-BE49-F238E27FC236}">
                <a16:creationId xmlns:a16="http://schemas.microsoft.com/office/drawing/2014/main" id="{DC19C2BF-CF79-8188-A897-01EC67E5B938}"/>
              </a:ext>
            </a:extLst>
          </p:cNvPr>
          <p:cNvSpPr>
            <a:spLocks noGrp="1"/>
          </p:cNvSpPr>
          <p:nvPr>
            <p:ph idx="1"/>
          </p:nvPr>
        </p:nvSpPr>
        <p:spPr/>
        <p:txBody>
          <a:bodyPr>
            <a:normAutofit fontScale="85000" lnSpcReduction="20000"/>
          </a:bodyPr>
          <a:lstStyle/>
          <a:p>
            <a:endParaRPr lang="en-US" sz="2800" dirty="0"/>
          </a:p>
          <a:p>
            <a:r>
              <a:rPr lang="en-US" sz="2800" dirty="0"/>
              <a:t>Cheryl Harvey, Management Analyst II</a:t>
            </a:r>
          </a:p>
          <a:p>
            <a:pPr marL="0" indent="0">
              <a:buNone/>
            </a:pPr>
            <a:endParaRPr lang="en-US" sz="2800" dirty="0"/>
          </a:p>
          <a:p>
            <a:r>
              <a:rPr lang="en-US" sz="2800" dirty="0"/>
              <a:t>Colby Nichols, Program Analyst</a:t>
            </a:r>
          </a:p>
          <a:p>
            <a:pPr marL="0" indent="0">
              <a:buNone/>
            </a:pPr>
            <a:endParaRPr lang="en-US" sz="2800" dirty="0"/>
          </a:p>
          <a:p>
            <a:r>
              <a:rPr lang="en-US" sz="2800" dirty="0"/>
              <a:t>Morgan Barlow, Program Analyst</a:t>
            </a:r>
          </a:p>
          <a:p>
            <a:pPr marL="0" indent="0">
              <a:buNone/>
            </a:pPr>
            <a:endParaRPr lang="en-US" sz="2800" dirty="0"/>
          </a:p>
          <a:p>
            <a:r>
              <a:rPr lang="en-US" sz="2800" dirty="0"/>
              <a:t>Additional support during session</a:t>
            </a:r>
          </a:p>
          <a:p>
            <a:pPr marL="0" indent="0">
              <a:buNone/>
            </a:pPr>
            <a:endParaRPr lang="en-US" sz="2800" dirty="0"/>
          </a:p>
          <a:p>
            <a:r>
              <a:rPr lang="en-US" sz="2800" dirty="0"/>
              <a:t>Still involved: Michael Nakamoto, Chief Principal Deputy Fiscal Analyst</a:t>
            </a:r>
          </a:p>
        </p:txBody>
      </p:sp>
      <p:sp>
        <p:nvSpPr>
          <p:cNvPr id="4" name="TextBox 3">
            <a:extLst>
              <a:ext uri="{FF2B5EF4-FFF2-40B4-BE49-F238E27FC236}">
                <a16:creationId xmlns:a16="http://schemas.microsoft.com/office/drawing/2014/main" id="{22C44790-3EEA-BF22-6C4E-933177933BE0}"/>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D92A2079-963C-DD2B-D11B-BD9DA40342CE}"/>
              </a:ext>
            </a:extLst>
          </p:cNvPr>
          <p:cNvSpPr>
            <a:spLocks noGrp="1"/>
          </p:cNvSpPr>
          <p:nvPr>
            <p:ph type="sldNum" sz="quarter" idx="12"/>
          </p:nvPr>
        </p:nvSpPr>
        <p:spPr/>
        <p:txBody>
          <a:bodyPr/>
          <a:lstStyle/>
          <a:p>
            <a:fld id="{C1FF6DA9-008F-8B48-92A6-B652298478BF}" type="slidenum">
              <a:rPr lang="en-US" smtClean="0"/>
              <a:t>113</a:t>
            </a:fld>
            <a:endParaRPr lang="en-US" dirty="0"/>
          </a:p>
        </p:txBody>
      </p:sp>
    </p:spTree>
    <p:extLst>
      <p:ext uri="{BB962C8B-B14F-4D97-AF65-F5344CB8AC3E}">
        <p14:creationId xmlns:p14="http://schemas.microsoft.com/office/powerpoint/2010/main" val="66124042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DC4664-258E-D926-D042-CA96A016CE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DA867B-F1C0-E6C5-44A6-4A3C35F61118}"/>
              </a:ext>
            </a:extLst>
          </p:cNvPr>
          <p:cNvSpPr>
            <a:spLocks noGrp="1"/>
          </p:cNvSpPr>
          <p:nvPr>
            <p:ph type="title"/>
          </p:nvPr>
        </p:nvSpPr>
        <p:spPr/>
        <p:txBody>
          <a:bodyPr/>
          <a:lstStyle/>
          <a:p>
            <a:r>
              <a:rPr lang="en-US" dirty="0">
                <a:solidFill>
                  <a:schemeClr val="tx2"/>
                </a:solidFill>
              </a:rPr>
              <a:t>What Are Fiscal Notes?</a:t>
            </a:r>
            <a:endParaRPr dirty="0">
              <a:solidFill>
                <a:schemeClr val="tx2"/>
              </a:solidFill>
            </a:endParaRPr>
          </a:p>
        </p:txBody>
      </p:sp>
      <p:sp>
        <p:nvSpPr>
          <p:cNvPr id="3" name="Content Placeholder 2">
            <a:extLst>
              <a:ext uri="{FF2B5EF4-FFF2-40B4-BE49-F238E27FC236}">
                <a16:creationId xmlns:a16="http://schemas.microsoft.com/office/drawing/2014/main" id="{D6627BD3-DE94-5FD5-F2C1-29D4BF77C573}"/>
              </a:ext>
            </a:extLst>
          </p:cNvPr>
          <p:cNvSpPr>
            <a:spLocks noGrp="1"/>
          </p:cNvSpPr>
          <p:nvPr>
            <p:ph idx="1"/>
          </p:nvPr>
        </p:nvSpPr>
        <p:spPr/>
        <p:txBody>
          <a:bodyPr>
            <a:normAutofit fontScale="77500" lnSpcReduction="20000"/>
          </a:bodyPr>
          <a:lstStyle/>
          <a:p>
            <a:endParaRPr lang="en-US" dirty="0"/>
          </a:p>
          <a:p>
            <a:r>
              <a:rPr lang="en-US" dirty="0"/>
              <a:t>Provide estimate of fiscal impact of proposed legislation.</a:t>
            </a:r>
          </a:p>
          <a:p>
            <a:pPr marL="0" indent="0">
              <a:buNone/>
            </a:pPr>
            <a:endParaRPr lang="en-US" dirty="0"/>
          </a:p>
          <a:p>
            <a:r>
              <a:rPr lang="en-US" dirty="0"/>
              <a:t>Essential part of state legislative processes across the U.S.</a:t>
            </a:r>
          </a:p>
          <a:p>
            <a:pPr marL="0" indent="0">
              <a:buNone/>
            </a:pPr>
            <a:endParaRPr lang="en-US" dirty="0"/>
          </a:p>
          <a:p>
            <a:r>
              <a:rPr lang="en-US" dirty="0"/>
              <a:t>How fiscal notes are created, who provides estimates on fiscal impacts, and the specific information that must be provided, differ across states.</a:t>
            </a:r>
          </a:p>
          <a:p>
            <a:pPr marL="0" indent="0">
              <a:buNone/>
            </a:pPr>
            <a:endParaRPr dirty="0"/>
          </a:p>
        </p:txBody>
      </p:sp>
      <p:sp>
        <p:nvSpPr>
          <p:cNvPr id="4" name="TextBox 3">
            <a:extLst>
              <a:ext uri="{FF2B5EF4-FFF2-40B4-BE49-F238E27FC236}">
                <a16:creationId xmlns:a16="http://schemas.microsoft.com/office/drawing/2014/main" id="{CFA90F30-2C47-4641-7688-07340E6DA0CB}"/>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78DE8DA5-6CC7-438D-7145-2E975D958906}"/>
              </a:ext>
            </a:extLst>
          </p:cNvPr>
          <p:cNvSpPr>
            <a:spLocks noGrp="1"/>
          </p:cNvSpPr>
          <p:nvPr>
            <p:ph type="sldNum" sz="quarter" idx="12"/>
          </p:nvPr>
        </p:nvSpPr>
        <p:spPr/>
        <p:txBody>
          <a:bodyPr/>
          <a:lstStyle/>
          <a:p>
            <a:fld id="{C1FF6DA9-008F-8B48-92A6-B652298478BF}" type="slidenum">
              <a:rPr lang="en-US" smtClean="0"/>
              <a:t>114</a:t>
            </a:fld>
            <a:endParaRPr lang="en-US" dirty="0"/>
          </a:p>
        </p:txBody>
      </p:sp>
    </p:spTree>
    <p:extLst>
      <p:ext uri="{BB962C8B-B14F-4D97-AF65-F5344CB8AC3E}">
        <p14:creationId xmlns:p14="http://schemas.microsoft.com/office/powerpoint/2010/main" val="379056086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31F16-2873-C23A-7C02-CE6DF6D826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887023-DC1C-3EC5-24A5-6DFE864C6B02}"/>
              </a:ext>
            </a:extLst>
          </p:cNvPr>
          <p:cNvSpPr>
            <a:spLocks noGrp="1"/>
          </p:cNvSpPr>
          <p:nvPr>
            <p:ph type="title"/>
          </p:nvPr>
        </p:nvSpPr>
        <p:spPr/>
        <p:txBody>
          <a:bodyPr>
            <a:normAutofit/>
          </a:bodyPr>
          <a:lstStyle/>
          <a:p>
            <a:r>
              <a:rPr lang="en-US" dirty="0">
                <a:solidFill>
                  <a:schemeClr val="tx2"/>
                </a:solidFill>
              </a:rPr>
              <a:t>Fiscal Notes in Nevada</a:t>
            </a:r>
            <a:endParaRPr dirty="0">
              <a:solidFill>
                <a:schemeClr val="tx2"/>
              </a:solidFill>
            </a:endParaRPr>
          </a:p>
        </p:txBody>
      </p:sp>
      <p:sp>
        <p:nvSpPr>
          <p:cNvPr id="3" name="Content Placeholder 2">
            <a:extLst>
              <a:ext uri="{FF2B5EF4-FFF2-40B4-BE49-F238E27FC236}">
                <a16:creationId xmlns:a16="http://schemas.microsoft.com/office/drawing/2014/main" id="{A6277E66-23F7-3AF1-7749-F88BD8C07D20}"/>
              </a:ext>
            </a:extLst>
          </p:cNvPr>
          <p:cNvSpPr>
            <a:spLocks noGrp="1"/>
          </p:cNvSpPr>
          <p:nvPr>
            <p:ph idx="1"/>
          </p:nvPr>
        </p:nvSpPr>
        <p:spPr/>
        <p:txBody>
          <a:bodyPr>
            <a:normAutofit lnSpcReduction="10000"/>
          </a:bodyPr>
          <a:lstStyle/>
          <a:p>
            <a:r>
              <a:rPr lang="en-US" sz="2800" dirty="0"/>
              <a:t>Governed by NRS 218D.400 through 218D.495, as amended by AB 249 of the 83</a:t>
            </a:r>
            <a:r>
              <a:rPr lang="en-US" sz="2800" baseline="30000" dirty="0"/>
              <a:t>rd</a:t>
            </a:r>
            <a:r>
              <a:rPr lang="en-US" sz="2800" dirty="0"/>
              <a:t> Session (2025).</a:t>
            </a:r>
          </a:p>
          <a:p>
            <a:pPr marL="0" indent="0">
              <a:buNone/>
            </a:pPr>
            <a:endParaRPr lang="en-US" sz="2800" dirty="0"/>
          </a:p>
          <a:p>
            <a:r>
              <a:rPr lang="en-US" sz="2800" dirty="0"/>
              <a:t>Required for bills or joint resolutions (JR) that</a:t>
            </a:r>
          </a:p>
          <a:p>
            <a:pPr lvl="1"/>
            <a:r>
              <a:rPr lang="en-US" sz="2600" b="1" dirty="0"/>
              <a:t>Decrease revenue </a:t>
            </a:r>
            <a:r>
              <a:rPr lang="en-US" sz="2600" dirty="0"/>
              <a:t>or </a:t>
            </a:r>
            <a:r>
              <a:rPr lang="en-US" sz="2600" b="1" dirty="0"/>
              <a:t>increase expenditures</a:t>
            </a:r>
            <a:r>
              <a:rPr lang="en-US" sz="2600" dirty="0"/>
              <a:t>;</a:t>
            </a:r>
          </a:p>
          <a:p>
            <a:pPr lvl="1"/>
            <a:r>
              <a:rPr lang="en-US" sz="2600" dirty="0"/>
              <a:t>Increase or newly provide for term of imprisonment or make 	release on parole less likely. (NRS 218D.430)</a:t>
            </a:r>
          </a:p>
          <a:p>
            <a:pPr marL="0" indent="0">
              <a:buNone/>
            </a:pPr>
            <a:endParaRPr lang="en-US" dirty="0"/>
          </a:p>
          <a:p>
            <a:pPr marL="0" indent="0">
              <a:buNone/>
            </a:pPr>
            <a:endParaRPr lang="en-US" dirty="0"/>
          </a:p>
          <a:p>
            <a:pPr marL="0" indent="0">
              <a:buNone/>
            </a:pPr>
            <a:endParaRPr lang="en-US" dirty="0"/>
          </a:p>
        </p:txBody>
      </p:sp>
      <p:sp>
        <p:nvSpPr>
          <p:cNvPr id="4" name="TextBox 3">
            <a:extLst>
              <a:ext uri="{FF2B5EF4-FFF2-40B4-BE49-F238E27FC236}">
                <a16:creationId xmlns:a16="http://schemas.microsoft.com/office/drawing/2014/main" id="{A2376BD1-8537-CCA3-FE1D-B590580FB1BA}"/>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FD1A27EF-BBDD-73CA-0B2D-F10BF4BB4F8E}"/>
              </a:ext>
            </a:extLst>
          </p:cNvPr>
          <p:cNvSpPr>
            <a:spLocks noGrp="1"/>
          </p:cNvSpPr>
          <p:nvPr>
            <p:ph type="sldNum" sz="quarter" idx="12"/>
          </p:nvPr>
        </p:nvSpPr>
        <p:spPr/>
        <p:txBody>
          <a:bodyPr/>
          <a:lstStyle/>
          <a:p>
            <a:fld id="{C1FF6DA9-008F-8B48-92A6-B652298478BF}" type="slidenum">
              <a:rPr lang="en-US" smtClean="0"/>
              <a:t>115</a:t>
            </a:fld>
            <a:endParaRPr lang="en-US" dirty="0"/>
          </a:p>
        </p:txBody>
      </p:sp>
    </p:spTree>
    <p:extLst>
      <p:ext uri="{BB962C8B-B14F-4D97-AF65-F5344CB8AC3E}">
        <p14:creationId xmlns:p14="http://schemas.microsoft.com/office/powerpoint/2010/main" val="222322349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60617F-C5A4-1726-BE20-3BCF0D9ECC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948258-2A6E-233A-6371-7239BBAF4F13}"/>
              </a:ext>
            </a:extLst>
          </p:cNvPr>
          <p:cNvSpPr>
            <a:spLocks noGrp="1"/>
          </p:cNvSpPr>
          <p:nvPr>
            <p:ph type="title"/>
          </p:nvPr>
        </p:nvSpPr>
        <p:spPr/>
        <p:txBody>
          <a:bodyPr>
            <a:noAutofit/>
          </a:bodyPr>
          <a:lstStyle/>
          <a:p>
            <a:r>
              <a:rPr lang="en-US" sz="3000" dirty="0">
                <a:solidFill>
                  <a:schemeClr val="tx2"/>
                </a:solidFill>
              </a:rPr>
              <a:t>Overview: Fiscal Notes Process In NV Involving State Agencies</a:t>
            </a:r>
            <a:endParaRPr sz="3000" dirty="0">
              <a:solidFill>
                <a:schemeClr val="tx2"/>
              </a:solidFill>
            </a:endParaRPr>
          </a:p>
        </p:txBody>
      </p:sp>
      <p:sp>
        <p:nvSpPr>
          <p:cNvPr id="3" name="Content Placeholder 2">
            <a:extLst>
              <a:ext uri="{FF2B5EF4-FFF2-40B4-BE49-F238E27FC236}">
                <a16:creationId xmlns:a16="http://schemas.microsoft.com/office/drawing/2014/main" id="{5E996DB2-A1BF-B8D6-B11F-65905B5AEE49}"/>
              </a:ext>
            </a:extLst>
          </p:cNvPr>
          <p:cNvSpPr>
            <a:spLocks noGrp="1"/>
          </p:cNvSpPr>
          <p:nvPr>
            <p:ph idx="1"/>
          </p:nvPr>
        </p:nvSpPr>
        <p:spPr/>
        <p:txBody>
          <a:bodyPr>
            <a:normAutofit fontScale="70000" lnSpcReduction="20000"/>
          </a:bodyPr>
          <a:lstStyle/>
          <a:p>
            <a:r>
              <a:rPr lang="en-US" b="1" dirty="0"/>
              <a:t>Step 1: </a:t>
            </a:r>
            <a:r>
              <a:rPr lang="en-US" dirty="0"/>
              <a:t>LCB determines whether a bill or JR requires a fiscal note and sends fiscal note request(s) to the respective state agencies.</a:t>
            </a:r>
          </a:p>
          <a:p>
            <a:pPr marL="0" indent="0">
              <a:buNone/>
            </a:pPr>
            <a:endParaRPr dirty="0"/>
          </a:p>
          <a:p>
            <a:r>
              <a:rPr lang="en-US" b="1" dirty="0"/>
              <a:t>Step 2: </a:t>
            </a:r>
            <a:r>
              <a:rPr lang="en-US" dirty="0"/>
              <a:t>State agencies provide estimate of fiscal impact of the BDR/bill.</a:t>
            </a:r>
          </a:p>
          <a:p>
            <a:pPr marL="0" indent="0">
              <a:buNone/>
            </a:pPr>
            <a:endParaRPr lang="en-US" dirty="0"/>
          </a:p>
          <a:p>
            <a:r>
              <a:rPr lang="en-US" b="1" dirty="0"/>
              <a:t>Step 3: </a:t>
            </a:r>
            <a:r>
              <a:rPr lang="en-US" dirty="0"/>
              <a:t>GFO approves or rejects executive branch agencies’ fiscal note(s) – or submits supplementary fiscal notes.</a:t>
            </a:r>
          </a:p>
          <a:p>
            <a:pPr marL="0" indent="0">
              <a:buNone/>
            </a:pPr>
            <a:endParaRPr lang="en-US" dirty="0"/>
          </a:p>
          <a:p>
            <a:r>
              <a:rPr lang="en-US" b="1" dirty="0"/>
              <a:t>Step 4: </a:t>
            </a:r>
            <a:r>
              <a:rPr lang="en-US" dirty="0"/>
              <a:t>LCB compiles and prints fiscal notes.</a:t>
            </a:r>
          </a:p>
          <a:p>
            <a:endParaRPr dirty="0"/>
          </a:p>
        </p:txBody>
      </p:sp>
      <p:sp>
        <p:nvSpPr>
          <p:cNvPr id="4" name="TextBox 3">
            <a:extLst>
              <a:ext uri="{FF2B5EF4-FFF2-40B4-BE49-F238E27FC236}">
                <a16:creationId xmlns:a16="http://schemas.microsoft.com/office/drawing/2014/main" id="{7050672C-EA45-DEC7-7EFB-C85CFE2D9EEA}"/>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EE5F5996-F1D1-4681-A41E-FDB712E18D43}"/>
              </a:ext>
            </a:extLst>
          </p:cNvPr>
          <p:cNvSpPr>
            <a:spLocks noGrp="1"/>
          </p:cNvSpPr>
          <p:nvPr>
            <p:ph type="sldNum" sz="quarter" idx="12"/>
          </p:nvPr>
        </p:nvSpPr>
        <p:spPr/>
        <p:txBody>
          <a:bodyPr/>
          <a:lstStyle/>
          <a:p>
            <a:fld id="{C1FF6DA9-008F-8B48-92A6-B652298478BF}" type="slidenum">
              <a:rPr lang="en-US" smtClean="0"/>
              <a:t>116</a:t>
            </a:fld>
            <a:endParaRPr lang="en-US" dirty="0"/>
          </a:p>
        </p:txBody>
      </p:sp>
    </p:spTree>
    <p:extLst>
      <p:ext uri="{BB962C8B-B14F-4D97-AF65-F5344CB8AC3E}">
        <p14:creationId xmlns:p14="http://schemas.microsoft.com/office/powerpoint/2010/main" val="55286681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9B254-7928-BBAF-5553-4ED0D0D871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BA6065-46C6-FF08-3617-E304FF8E98FF}"/>
              </a:ext>
            </a:extLst>
          </p:cNvPr>
          <p:cNvSpPr>
            <a:spLocks noGrp="1"/>
          </p:cNvSpPr>
          <p:nvPr>
            <p:ph type="title"/>
          </p:nvPr>
        </p:nvSpPr>
        <p:spPr/>
        <p:txBody>
          <a:bodyPr>
            <a:normAutofit/>
          </a:bodyPr>
          <a:lstStyle/>
          <a:p>
            <a:r>
              <a:rPr lang="en-US" dirty="0">
                <a:solidFill>
                  <a:schemeClr val="tx2"/>
                </a:solidFill>
              </a:rPr>
              <a:t>Step 1: LCB</a:t>
            </a:r>
            <a:endParaRPr dirty="0">
              <a:solidFill>
                <a:schemeClr val="tx2"/>
              </a:solidFill>
            </a:endParaRPr>
          </a:p>
        </p:txBody>
      </p:sp>
      <p:sp>
        <p:nvSpPr>
          <p:cNvPr id="3" name="Content Placeholder 2">
            <a:extLst>
              <a:ext uri="{FF2B5EF4-FFF2-40B4-BE49-F238E27FC236}">
                <a16:creationId xmlns:a16="http://schemas.microsoft.com/office/drawing/2014/main" id="{8E856960-B4CA-3993-1600-83DCDE899980}"/>
              </a:ext>
            </a:extLst>
          </p:cNvPr>
          <p:cNvSpPr>
            <a:spLocks noGrp="1"/>
          </p:cNvSpPr>
          <p:nvPr>
            <p:ph idx="1"/>
          </p:nvPr>
        </p:nvSpPr>
        <p:spPr/>
        <p:txBody>
          <a:bodyPr>
            <a:normAutofit/>
          </a:bodyPr>
          <a:lstStyle/>
          <a:p>
            <a:r>
              <a:rPr lang="en-US" sz="2600" dirty="0"/>
              <a:t>LCB Legal designates each BDR as having or not having a fiscal impact (NRS 218D.415).</a:t>
            </a:r>
          </a:p>
          <a:p>
            <a:r>
              <a:rPr lang="en-US" sz="2600" dirty="0"/>
              <a:t>Example 2025 Session:</a:t>
            </a:r>
            <a:endParaRPr sz="2600" dirty="0"/>
          </a:p>
        </p:txBody>
      </p:sp>
      <p:sp>
        <p:nvSpPr>
          <p:cNvPr id="4" name="TextBox 3">
            <a:extLst>
              <a:ext uri="{FF2B5EF4-FFF2-40B4-BE49-F238E27FC236}">
                <a16:creationId xmlns:a16="http://schemas.microsoft.com/office/drawing/2014/main" id="{9B725839-E175-0769-8432-A968387C07CF}"/>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EAF90106-36A1-53D9-BB46-570AD428D9E5}"/>
              </a:ext>
            </a:extLst>
          </p:cNvPr>
          <p:cNvSpPr>
            <a:spLocks noGrp="1"/>
          </p:cNvSpPr>
          <p:nvPr>
            <p:ph type="sldNum" sz="quarter" idx="12"/>
          </p:nvPr>
        </p:nvSpPr>
        <p:spPr/>
        <p:txBody>
          <a:bodyPr/>
          <a:lstStyle/>
          <a:p>
            <a:fld id="{C1FF6DA9-008F-8B48-92A6-B652298478BF}" type="slidenum">
              <a:rPr lang="en-US" smtClean="0"/>
              <a:t>117</a:t>
            </a:fld>
            <a:endParaRPr lang="en-US" dirty="0"/>
          </a:p>
        </p:txBody>
      </p:sp>
      <p:pic>
        <p:nvPicPr>
          <p:cNvPr id="9" name="Picture 8">
            <a:extLst>
              <a:ext uri="{FF2B5EF4-FFF2-40B4-BE49-F238E27FC236}">
                <a16:creationId xmlns:a16="http://schemas.microsoft.com/office/drawing/2014/main" id="{2707D0C6-403A-954D-2024-05DB716DAB35}"/>
              </a:ext>
            </a:extLst>
          </p:cNvPr>
          <p:cNvPicPr>
            <a:picLocks noChangeAspect="1"/>
          </p:cNvPicPr>
          <p:nvPr/>
        </p:nvPicPr>
        <p:blipFill>
          <a:blip r:embed="rId3"/>
          <a:stretch>
            <a:fillRect/>
          </a:stretch>
        </p:blipFill>
        <p:spPr>
          <a:xfrm>
            <a:off x="1699021" y="3280970"/>
            <a:ext cx="5745958" cy="2970605"/>
          </a:xfrm>
          <a:prstGeom prst="rect">
            <a:avLst/>
          </a:prstGeom>
        </p:spPr>
      </p:pic>
    </p:spTree>
    <p:extLst>
      <p:ext uri="{BB962C8B-B14F-4D97-AF65-F5344CB8AC3E}">
        <p14:creationId xmlns:p14="http://schemas.microsoft.com/office/powerpoint/2010/main" val="289089958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380A53-6CBF-0F42-71C1-157AD7B75F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1AF128-8D77-745D-80DA-8A7F5A33553E}"/>
              </a:ext>
            </a:extLst>
          </p:cNvPr>
          <p:cNvSpPr>
            <a:spLocks noGrp="1"/>
          </p:cNvSpPr>
          <p:nvPr>
            <p:ph type="title"/>
          </p:nvPr>
        </p:nvSpPr>
        <p:spPr/>
        <p:txBody>
          <a:bodyPr>
            <a:normAutofit/>
          </a:bodyPr>
          <a:lstStyle/>
          <a:p>
            <a:r>
              <a:rPr lang="en-US" dirty="0">
                <a:solidFill>
                  <a:schemeClr val="tx2"/>
                </a:solidFill>
              </a:rPr>
              <a:t>Step 1: LCB</a:t>
            </a:r>
            <a:endParaRPr dirty="0">
              <a:solidFill>
                <a:schemeClr val="tx2"/>
              </a:solidFill>
            </a:endParaRPr>
          </a:p>
        </p:txBody>
      </p:sp>
      <p:sp>
        <p:nvSpPr>
          <p:cNvPr id="3" name="Content Placeholder 2">
            <a:extLst>
              <a:ext uri="{FF2B5EF4-FFF2-40B4-BE49-F238E27FC236}">
                <a16:creationId xmlns:a16="http://schemas.microsoft.com/office/drawing/2014/main" id="{A6015097-784E-B800-08AB-BC8A75900F75}"/>
              </a:ext>
            </a:extLst>
          </p:cNvPr>
          <p:cNvSpPr>
            <a:spLocks noGrp="1"/>
          </p:cNvSpPr>
          <p:nvPr>
            <p:ph idx="1"/>
          </p:nvPr>
        </p:nvSpPr>
        <p:spPr/>
        <p:txBody>
          <a:bodyPr>
            <a:normAutofit fontScale="92500" lnSpcReduction="10000"/>
          </a:bodyPr>
          <a:lstStyle/>
          <a:p>
            <a:endParaRPr lang="en-US" dirty="0"/>
          </a:p>
          <a:p>
            <a:r>
              <a:rPr lang="en-US" dirty="0"/>
              <a:t>AB 249 of the 83</a:t>
            </a:r>
            <a:r>
              <a:rPr lang="en-US" baseline="30000" dirty="0"/>
              <a:t>rd</a:t>
            </a:r>
            <a:r>
              <a:rPr lang="en-US" dirty="0"/>
              <a:t> Session (2025) revised the designations that LCB Legal makes.</a:t>
            </a:r>
          </a:p>
          <a:p>
            <a:pPr marL="0" indent="0">
              <a:buNone/>
            </a:pPr>
            <a:endParaRPr lang="en-US" dirty="0"/>
          </a:p>
          <a:p>
            <a:r>
              <a:rPr lang="en-US" dirty="0"/>
              <a:t>Main changes:</a:t>
            </a:r>
          </a:p>
          <a:p>
            <a:pPr lvl="1"/>
            <a:r>
              <a:rPr lang="en-US" dirty="0"/>
              <a:t>Designation of a positive “Effect on the State”: From “Yes” to “May Have Fiscal Impact”; and</a:t>
            </a:r>
          </a:p>
          <a:p>
            <a:pPr lvl="1"/>
            <a:r>
              <a:rPr lang="en-US" dirty="0"/>
              <a:t>Inclusion of designation of fiscal effect on the Highway Fund.</a:t>
            </a:r>
          </a:p>
          <a:p>
            <a:endParaRPr dirty="0"/>
          </a:p>
        </p:txBody>
      </p:sp>
      <p:sp>
        <p:nvSpPr>
          <p:cNvPr id="4" name="TextBox 3">
            <a:extLst>
              <a:ext uri="{FF2B5EF4-FFF2-40B4-BE49-F238E27FC236}">
                <a16:creationId xmlns:a16="http://schemas.microsoft.com/office/drawing/2014/main" id="{B9B12EC7-9D4B-60AC-DFE4-ED680E43C5B2}"/>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9B374755-0399-D772-19D9-4089DF329F1D}"/>
              </a:ext>
            </a:extLst>
          </p:cNvPr>
          <p:cNvSpPr>
            <a:spLocks noGrp="1"/>
          </p:cNvSpPr>
          <p:nvPr>
            <p:ph type="sldNum" sz="quarter" idx="12"/>
          </p:nvPr>
        </p:nvSpPr>
        <p:spPr/>
        <p:txBody>
          <a:bodyPr/>
          <a:lstStyle/>
          <a:p>
            <a:fld id="{C1FF6DA9-008F-8B48-92A6-B652298478BF}" type="slidenum">
              <a:rPr lang="en-US" smtClean="0"/>
              <a:t>118</a:t>
            </a:fld>
            <a:endParaRPr lang="en-US" dirty="0"/>
          </a:p>
        </p:txBody>
      </p:sp>
    </p:spTree>
    <p:extLst>
      <p:ext uri="{BB962C8B-B14F-4D97-AF65-F5344CB8AC3E}">
        <p14:creationId xmlns:p14="http://schemas.microsoft.com/office/powerpoint/2010/main" val="357305054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7D290-4F78-3445-3A51-5A85F4FC94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1EDEEF-4819-0A3D-ED22-D0E6B0C3F99F}"/>
              </a:ext>
            </a:extLst>
          </p:cNvPr>
          <p:cNvSpPr>
            <a:spLocks noGrp="1"/>
          </p:cNvSpPr>
          <p:nvPr>
            <p:ph type="title"/>
          </p:nvPr>
        </p:nvSpPr>
        <p:spPr/>
        <p:txBody>
          <a:bodyPr>
            <a:normAutofit/>
          </a:bodyPr>
          <a:lstStyle/>
          <a:p>
            <a:r>
              <a:rPr lang="en-US" dirty="0">
                <a:solidFill>
                  <a:schemeClr val="tx2"/>
                </a:solidFill>
              </a:rPr>
              <a:t>Step 1: LCB</a:t>
            </a:r>
            <a:endParaRPr dirty="0">
              <a:solidFill>
                <a:schemeClr val="tx2"/>
              </a:solidFill>
            </a:endParaRPr>
          </a:p>
        </p:txBody>
      </p:sp>
      <p:sp>
        <p:nvSpPr>
          <p:cNvPr id="3" name="Content Placeholder 2">
            <a:extLst>
              <a:ext uri="{FF2B5EF4-FFF2-40B4-BE49-F238E27FC236}">
                <a16:creationId xmlns:a16="http://schemas.microsoft.com/office/drawing/2014/main" id="{D02C0A0E-9A00-CD0B-1AFF-254E71BE4B48}"/>
              </a:ext>
            </a:extLst>
          </p:cNvPr>
          <p:cNvSpPr>
            <a:spLocks noGrp="1"/>
          </p:cNvSpPr>
          <p:nvPr>
            <p:ph idx="1"/>
          </p:nvPr>
        </p:nvSpPr>
        <p:spPr/>
        <p:txBody>
          <a:bodyPr>
            <a:normAutofit fontScale="77500" lnSpcReduction="20000"/>
          </a:bodyPr>
          <a:lstStyle/>
          <a:p>
            <a:pPr marL="0" indent="0">
              <a:buNone/>
            </a:pPr>
            <a:r>
              <a:rPr lang="en-US" dirty="0"/>
              <a:t>LCB designations, as amended by AB 249 of the 83</a:t>
            </a:r>
            <a:r>
              <a:rPr lang="en-US" baseline="30000" dirty="0"/>
              <a:t>rd</a:t>
            </a:r>
            <a:r>
              <a:rPr lang="en-US" dirty="0"/>
              <a:t> Session (2025), concerning the “Effect on the State”:</a:t>
            </a:r>
          </a:p>
          <a:p>
            <a:pPr marL="0" indent="0">
              <a:buNone/>
            </a:pPr>
            <a:endParaRPr lang="en-US" dirty="0"/>
          </a:p>
          <a:p>
            <a:r>
              <a:rPr lang="en-US" dirty="0"/>
              <a:t>“May have Fiscal Impact”;</a:t>
            </a:r>
          </a:p>
          <a:p>
            <a:r>
              <a:rPr lang="en-US" dirty="0"/>
              <a:t>“No”;</a:t>
            </a:r>
          </a:p>
          <a:p>
            <a:r>
              <a:rPr lang="en-US" dirty="0"/>
              <a:t>“Contains Appropriation from the State General Fund included in Executive Budget”;</a:t>
            </a:r>
          </a:p>
          <a:p>
            <a:r>
              <a:rPr lang="en-US" dirty="0"/>
              <a:t>“Executive Budget”;</a:t>
            </a:r>
          </a:p>
          <a:p>
            <a:r>
              <a:rPr lang="en-US" dirty="0"/>
              <a:t>“Contains Appropriation from the State General Fund not included in Executive Budget”.</a:t>
            </a:r>
          </a:p>
          <a:p>
            <a:endParaRPr lang="en-US" dirty="0"/>
          </a:p>
          <a:p>
            <a:endParaRPr dirty="0"/>
          </a:p>
        </p:txBody>
      </p:sp>
      <p:sp>
        <p:nvSpPr>
          <p:cNvPr id="4" name="TextBox 3">
            <a:extLst>
              <a:ext uri="{FF2B5EF4-FFF2-40B4-BE49-F238E27FC236}">
                <a16:creationId xmlns:a16="http://schemas.microsoft.com/office/drawing/2014/main" id="{54B2ACF4-2A3D-2E23-4D62-C68492E45BB3}"/>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FB231F02-9CDA-C4EF-D8FF-0AD697AD2A18}"/>
              </a:ext>
            </a:extLst>
          </p:cNvPr>
          <p:cNvSpPr>
            <a:spLocks noGrp="1"/>
          </p:cNvSpPr>
          <p:nvPr>
            <p:ph type="sldNum" sz="quarter" idx="12"/>
          </p:nvPr>
        </p:nvSpPr>
        <p:spPr/>
        <p:txBody>
          <a:bodyPr/>
          <a:lstStyle/>
          <a:p>
            <a:fld id="{C1FF6DA9-008F-8B48-92A6-B652298478BF}" type="slidenum">
              <a:rPr lang="en-US" smtClean="0"/>
              <a:t>119</a:t>
            </a:fld>
            <a:endParaRPr lang="en-US" dirty="0"/>
          </a:p>
        </p:txBody>
      </p:sp>
    </p:spTree>
    <p:extLst>
      <p:ext uri="{BB962C8B-B14F-4D97-AF65-F5344CB8AC3E}">
        <p14:creationId xmlns:p14="http://schemas.microsoft.com/office/powerpoint/2010/main" val="26244663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8B00F-9B57-EC49-C18B-50C826F27C79}"/>
              </a:ext>
            </a:extLst>
          </p:cNvPr>
          <p:cNvSpPr>
            <a:spLocks noGrp="1"/>
          </p:cNvSpPr>
          <p:nvPr>
            <p:ph type="title"/>
          </p:nvPr>
        </p:nvSpPr>
        <p:spPr>
          <a:xfrm>
            <a:off x="457200" y="760413"/>
            <a:ext cx="8229600" cy="1143000"/>
          </a:xfrm>
        </p:spPr>
        <p:txBody>
          <a:bodyPr anchor="ctr">
            <a:normAutofit/>
          </a:bodyPr>
          <a:lstStyle/>
          <a:p>
            <a:pPr>
              <a:lnSpc>
                <a:spcPct val="90000"/>
              </a:lnSpc>
            </a:pPr>
            <a:r>
              <a:rPr lang="en-US" sz="3700" dirty="0">
                <a:solidFill>
                  <a:schemeClr val="tx2"/>
                </a:solidFill>
              </a:rPr>
              <a:t>Core Services vs Core Goods</a:t>
            </a:r>
          </a:p>
        </p:txBody>
      </p:sp>
      <p:pic>
        <p:nvPicPr>
          <p:cNvPr id="4" name="Picture 3" descr="Chart, line chart, histogram&#10;&#10;AI-generated content may be incorrect.">
            <a:extLst>
              <a:ext uri="{FF2B5EF4-FFF2-40B4-BE49-F238E27FC236}">
                <a16:creationId xmlns:a16="http://schemas.microsoft.com/office/drawing/2014/main" id="{7A1B1EA2-B7D7-0C94-C6AE-6123A5E6CE3F}"/>
              </a:ext>
            </a:extLst>
          </p:cNvPr>
          <p:cNvPicPr>
            <a:picLocks noChangeAspect="1"/>
          </p:cNvPicPr>
          <p:nvPr/>
        </p:nvPicPr>
        <p:blipFill>
          <a:blip r:embed="rId3"/>
          <a:srcRect t="10304"/>
          <a:stretch>
            <a:fillRect/>
          </a:stretch>
        </p:blipFill>
        <p:spPr>
          <a:xfrm>
            <a:off x="457200" y="2619624"/>
            <a:ext cx="8229600" cy="2915740"/>
          </a:xfrm>
          <a:prstGeom prst="rect">
            <a:avLst/>
          </a:prstGeom>
          <a:ln>
            <a:noFill/>
          </a:ln>
          <a:effectLst>
            <a:outerShdw blurRad="292100" dist="139700" dir="2700000" algn="tl" rotWithShape="0">
              <a:srgbClr val="333333">
                <a:alpha val="65000"/>
              </a:srgbClr>
            </a:outerShdw>
          </a:effectLst>
        </p:spPr>
      </p:pic>
      <p:sp>
        <p:nvSpPr>
          <p:cNvPr id="3" name="Slide Number Placeholder 2">
            <a:extLst>
              <a:ext uri="{FF2B5EF4-FFF2-40B4-BE49-F238E27FC236}">
                <a16:creationId xmlns:a16="http://schemas.microsoft.com/office/drawing/2014/main" id="{DD88585C-8A8E-4E53-1C7A-92BF616420C9}"/>
              </a:ext>
            </a:extLst>
          </p:cNvPr>
          <p:cNvSpPr>
            <a:spLocks noGrp="1"/>
          </p:cNvSpPr>
          <p:nvPr>
            <p:ph type="sldNum" sz="quarter" idx="12"/>
          </p:nvPr>
        </p:nvSpPr>
        <p:spPr>
          <a:xfrm>
            <a:off x="6553200" y="6356350"/>
            <a:ext cx="2133600" cy="365125"/>
          </a:xfrm>
        </p:spPr>
        <p:txBody>
          <a:bodyPr anchor="ctr">
            <a:normAutofit/>
          </a:bodyPr>
          <a:lstStyle/>
          <a:p>
            <a:pPr>
              <a:spcAft>
                <a:spcPts val="600"/>
              </a:spcAft>
            </a:pPr>
            <a:fld id="{C1FF6DA9-008F-8B48-92A6-B652298478BF}" type="slidenum">
              <a:rPr lang="en-US" smtClean="0"/>
              <a:pPr>
                <a:spcAft>
                  <a:spcPts val="600"/>
                </a:spcAft>
              </a:pPr>
              <a:t>12</a:t>
            </a:fld>
            <a:endParaRPr lang="en-US" dirty="0"/>
          </a:p>
        </p:txBody>
      </p:sp>
    </p:spTree>
    <p:extLst>
      <p:ext uri="{BB962C8B-B14F-4D97-AF65-F5344CB8AC3E}">
        <p14:creationId xmlns:p14="http://schemas.microsoft.com/office/powerpoint/2010/main" val="322028639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9D40E-F3D6-2302-7328-C14DD734AB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81AE03-15EF-7252-E919-998E170C9AD9}"/>
              </a:ext>
            </a:extLst>
          </p:cNvPr>
          <p:cNvSpPr>
            <a:spLocks noGrp="1"/>
          </p:cNvSpPr>
          <p:nvPr>
            <p:ph type="title"/>
          </p:nvPr>
        </p:nvSpPr>
        <p:spPr/>
        <p:txBody>
          <a:bodyPr>
            <a:normAutofit/>
          </a:bodyPr>
          <a:lstStyle/>
          <a:p>
            <a:r>
              <a:rPr lang="en-US" dirty="0">
                <a:solidFill>
                  <a:schemeClr val="tx2"/>
                </a:solidFill>
              </a:rPr>
              <a:t>Step 1: LCB</a:t>
            </a:r>
            <a:endParaRPr dirty="0">
              <a:solidFill>
                <a:schemeClr val="tx2"/>
              </a:solidFill>
            </a:endParaRPr>
          </a:p>
        </p:txBody>
      </p:sp>
      <p:sp>
        <p:nvSpPr>
          <p:cNvPr id="3" name="Content Placeholder 2">
            <a:extLst>
              <a:ext uri="{FF2B5EF4-FFF2-40B4-BE49-F238E27FC236}">
                <a16:creationId xmlns:a16="http://schemas.microsoft.com/office/drawing/2014/main" id="{EB3C9412-2A73-8F68-F3AE-00AB71A994B0}"/>
              </a:ext>
            </a:extLst>
          </p:cNvPr>
          <p:cNvSpPr>
            <a:spLocks noGrp="1"/>
          </p:cNvSpPr>
          <p:nvPr>
            <p:ph idx="1"/>
          </p:nvPr>
        </p:nvSpPr>
        <p:spPr/>
        <p:txBody>
          <a:bodyPr>
            <a:normAutofit fontScale="85000" lnSpcReduction="20000"/>
          </a:bodyPr>
          <a:lstStyle/>
          <a:p>
            <a:pPr marL="0" indent="0">
              <a:buNone/>
            </a:pPr>
            <a:r>
              <a:rPr lang="en-US" dirty="0"/>
              <a:t>LCB designations, as amended by AB 249 of the 83</a:t>
            </a:r>
            <a:r>
              <a:rPr lang="en-US" baseline="30000" dirty="0"/>
              <a:t>rd</a:t>
            </a:r>
            <a:r>
              <a:rPr lang="en-US" dirty="0"/>
              <a:t> Session (2025), concerning the “Effect on the State Highway Fund”:</a:t>
            </a:r>
          </a:p>
          <a:p>
            <a:pPr marL="0" indent="0">
              <a:buNone/>
            </a:pPr>
            <a:endParaRPr lang="en-US" dirty="0"/>
          </a:p>
          <a:p>
            <a:r>
              <a:rPr lang="en-US" dirty="0"/>
              <a:t>“May have Fiscal Impact”;</a:t>
            </a:r>
          </a:p>
          <a:p>
            <a:r>
              <a:rPr lang="en-US" dirty="0"/>
              <a:t>“No”;</a:t>
            </a:r>
          </a:p>
          <a:p>
            <a:r>
              <a:rPr lang="en-US" dirty="0"/>
              <a:t>“Contains Appropriation from the State Highway Fund included in Executive Budget”;</a:t>
            </a:r>
          </a:p>
          <a:p>
            <a:r>
              <a:rPr lang="en-US" dirty="0"/>
              <a:t>“Contains Appropriation from the State Highway Fund not included in Executive Budget”.</a:t>
            </a:r>
          </a:p>
          <a:p>
            <a:endParaRPr lang="en-US" dirty="0"/>
          </a:p>
          <a:p>
            <a:endParaRPr dirty="0"/>
          </a:p>
        </p:txBody>
      </p:sp>
      <p:sp>
        <p:nvSpPr>
          <p:cNvPr id="4" name="TextBox 3">
            <a:extLst>
              <a:ext uri="{FF2B5EF4-FFF2-40B4-BE49-F238E27FC236}">
                <a16:creationId xmlns:a16="http://schemas.microsoft.com/office/drawing/2014/main" id="{9D2DA52C-2BA1-DF59-1B4A-241C35D071B8}"/>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E3036C66-8014-CDB0-1C07-FEE639FD1F64}"/>
              </a:ext>
            </a:extLst>
          </p:cNvPr>
          <p:cNvSpPr>
            <a:spLocks noGrp="1"/>
          </p:cNvSpPr>
          <p:nvPr>
            <p:ph type="sldNum" sz="quarter" idx="12"/>
          </p:nvPr>
        </p:nvSpPr>
        <p:spPr/>
        <p:txBody>
          <a:bodyPr/>
          <a:lstStyle/>
          <a:p>
            <a:fld id="{C1FF6DA9-008F-8B48-92A6-B652298478BF}" type="slidenum">
              <a:rPr lang="en-US" smtClean="0"/>
              <a:t>120</a:t>
            </a:fld>
            <a:endParaRPr lang="en-US" dirty="0"/>
          </a:p>
        </p:txBody>
      </p:sp>
    </p:spTree>
    <p:extLst>
      <p:ext uri="{BB962C8B-B14F-4D97-AF65-F5344CB8AC3E}">
        <p14:creationId xmlns:p14="http://schemas.microsoft.com/office/powerpoint/2010/main" val="60695536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187A6-08CD-B915-3A30-44D552C3CF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3DEE07-10A8-80CB-ABA1-2FB816C011E6}"/>
              </a:ext>
            </a:extLst>
          </p:cNvPr>
          <p:cNvSpPr>
            <a:spLocks noGrp="1"/>
          </p:cNvSpPr>
          <p:nvPr>
            <p:ph type="title"/>
          </p:nvPr>
        </p:nvSpPr>
        <p:spPr/>
        <p:txBody>
          <a:bodyPr>
            <a:normAutofit/>
          </a:bodyPr>
          <a:lstStyle/>
          <a:p>
            <a:r>
              <a:rPr lang="en-US" dirty="0">
                <a:solidFill>
                  <a:schemeClr val="tx2"/>
                </a:solidFill>
              </a:rPr>
              <a:t>Step 1: LCB</a:t>
            </a:r>
            <a:endParaRPr dirty="0">
              <a:solidFill>
                <a:schemeClr val="tx2"/>
              </a:solidFill>
            </a:endParaRPr>
          </a:p>
        </p:txBody>
      </p:sp>
      <p:sp>
        <p:nvSpPr>
          <p:cNvPr id="3" name="Content Placeholder 2">
            <a:extLst>
              <a:ext uri="{FF2B5EF4-FFF2-40B4-BE49-F238E27FC236}">
                <a16:creationId xmlns:a16="http://schemas.microsoft.com/office/drawing/2014/main" id="{B5879007-F1EA-FC7E-6DD5-F3330B19F1D4}"/>
              </a:ext>
            </a:extLst>
          </p:cNvPr>
          <p:cNvSpPr>
            <a:spLocks noGrp="1"/>
          </p:cNvSpPr>
          <p:nvPr>
            <p:ph idx="1"/>
          </p:nvPr>
        </p:nvSpPr>
        <p:spPr/>
        <p:txBody>
          <a:bodyPr>
            <a:normAutofit/>
          </a:bodyPr>
          <a:lstStyle/>
          <a:p>
            <a:r>
              <a:rPr lang="en-US" sz="2400" dirty="0"/>
              <a:t>The same example would be designated as indicated in </a:t>
            </a:r>
            <a:r>
              <a:rPr lang="en-US" sz="2400" dirty="0">
                <a:solidFill>
                  <a:srgbClr val="FF0000"/>
                </a:solidFill>
              </a:rPr>
              <a:t>red</a:t>
            </a:r>
            <a:r>
              <a:rPr lang="en-US" sz="2400" dirty="0"/>
              <a:t> for the 2027 Session, given the changes enacted by AB 249 of the 83</a:t>
            </a:r>
            <a:r>
              <a:rPr lang="en-US" sz="2400" baseline="30000" dirty="0"/>
              <a:t>rd</a:t>
            </a:r>
            <a:r>
              <a:rPr lang="en-US" sz="2400" dirty="0"/>
              <a:t> Session (2025):</a:t>
            </a:r>
          </a:p>
        </p:txBody>
      </p:sp>
      <p:sp>
        <p:nvSpPr>
          <p:cNvPr id="4" name="TextBox 3">
            <a:extLst>
              <a:ext uri="{FF2B5EF4-FFF2-40B4-BE49-F238E27FC236}">
                <a16:creationId xmlns:a16="http://schemas.microsoft.com/office/drawing/2014/main" id="{BAB183CB-DB82-CEB1-6805-468522F0B361}"/>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9082060D-B2B1-F7A8-B505-E07A8AB56571}"/>
              </a:ext>
            </a:extLst>
          </p:cNvPr>
          <p:cNvSpPr>
            <a:spLocks noGrp="1"/>
          </p:cNvSpPr>
          <p:nvPr>
            <p:ph type="sldNum" sz="quarter" idx="12"/>
          </p:nvPr>
        </p:nvSpPr>
        <p:spPr/>
        <p:txBody>
          <a:bodyPr/>
          <a:lstStyle/>
          <a:p>
            <a:fld id="{C1FF6DA9-008F-8B48-92A6-B652298478BF}" type="slidenum">
              <a:rPr lang="en-US" smtClean="0"/>
              <a:t>121</a:t>
            </a:fld>
            <a:endParaRPr lang="en-US" dirty="0"/>
          </a:p>
        </p:txBody>
      </p:sp>
      <p:pic>
        <p:nvPicPr>
          <p:cNvPr id="8" name="Picture 7">
            <a:extLst>
              <a:ext uri="{FF2B5EF4-FFF2-40B4-BE49-F238E27FC236}">
                <a16:creationId xmlns:a16="http://schemas.microsoft.com/office/drawing/2014/main" id="{D28A32DA-0D3B-DEEA-7F66-83072C6E8C13}"/>
              </a:ext>
            </a:extLst>
          </p:cNvPr>
          <p:cNvPicPr>
            <a:picLocks noChangeAspect="1"/>
          </p:cNvPicPr>
          <p:nvPr/>
        </p:nvPicPr>
        <p:blipFill>
          <a:blip r:embed="rId3"/>
          <a:stretch>
            <a:fillRect/>
          </a:stretch>
        </p:blipFill>
        <p:spPr>
          <a:xfrm>
            <a:off x="1428748" y="3263106"/>
            <a:ext cx="6096001" cy="3137694"/>
          </a:xfrm>
          <a:prstGeom prst="rect">
            <a:avLst/>
          </a:prstGeom>
        </p:spPr>
      </p:pic>
    </p:spTree>
    <p:extLst>
      <p:ext uri="{BB962C8B-B14F-4D97-AF65-F5344CB8AC3E}">
        <p14:creationId xmlns:p14="http://schemas.microsoft.com/office/powerpoint/2010/main" val="418193850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2C95A-A7BB-D962-FCE0-2A9E1679E9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70F95D-E8E7-BC93-5D80-BA65E9A76040}"/>
              </a:ext>
            </a:extLst>
          </p:cNvPr>
          <p:cNvSpPr>
            <a:spLocks noGrp="1"/>
          </p:cNvSpPr>
          <p:nvPr>
            <p:ph type="title"/>
          </p:nvPr>
        </p:nvSpPr>
        <p:spPr/>
        <p:txBody>
          <a:bodyPr>
            <a:normAutofit/>
          </a:bodyPr>
          <a:lstStyle/>
          <a:p>
            <a:r>
              <a:rPr lang="en-US" dirty="0">
                <a:solidFill>
                  <a:schemeClr val="tx2"/>
                </a:solidFill>
              </a:rPr>
              <a:t>Step 1: LCB</a:t>
            </a:r>
            <a:endParaRPr dirty="0">
              <a:solidFill>
                <a:schemeClr val="tx2"/>
              </a:solidFill>
            </a:endParaRPr>
          </a:p>
        </p:txBody>
      </p:sp>
      <p:sp>
        <p:nvSpPr>
          <p:cNvPr id="3" name="Content Placeholder 2">
            <a:extLst>
              <a:ext uri="{FF2B5EF4-FFF2-40B4-BE49-F238E27FC236}">
                <a16:creationId xmlns:a16="http://schemas.microsoft.com/office/drawing/2014/main" id="{3B589F0D-AAED-FFA3-45D9-71C6C8C9ABCD}"/>
              </a:ext>
            </a:extLst>
          </p:cNvPr>
          <p:cNvSpPr>
            <a:spLocks noGrp="1"/>
          </p:cNvSpPr>
          <p:nvPr>
            <p:ph idx="1"/>
          </p:nvPr>
        </p:nvSpPr>
        <p:spPr/>
        <p:txBody>
          <a:bodyPr>
            <a:normAutofit/>
          </a:bodyPr>
          <a:lstStyle/>
          <a:p>
            <a:endParaRPr lang="en-US" sz="2800" dirty="0"/>
          </a:p>
          <a:p>
            <a:r>
              <a:rPr lang="en-US" sz="2800" dirty="0"/>
              <a:t>BDRs/bills designated as having a fiscal impact are sent to the Fiscal Analysis Division for assignment to affected agencies.</a:t>
            </a:r>
          </a:p>
          <a:p>
            <a:pPr marL="0" indent="0">
              <a:buNone/>
            </a:pPr>
            <a:endParaRPr lang="en-US" sz="2800" dirty="0"/>
          </a:p>
          <a:p>
            <a:pPr marL="257175" indent="-257175" algn="just">
              <a:buFont typeface="Arial" panose="020B0604020202020204" pitchFamily="34" charset="0"/>
              <a:buChar char="•"/>
            </a:pPr>
            <a:r>
              <a:rPr lang="en-US" sz="2800" dirty="0"/>
              <a:t>Fiscal notes are not required on any measure relating exclusively to the proposed Executive Budget.  (NRS 218D.430)</a:t>
            </a:r>
          </a:p>
          <a:p>
            <a:endParaRPr lang="en-US" dirty="0"/>
          </a:p>
          <a:p>
            <a:endParaRPr dirty="0"/>
          </a:p>
        </p:txBody>
      </p:sp>
      <p:sp>
        <p:nvSpPr>
          <p:cNvPr id="4" name="TextBox 3">
            <a:extLst>
              <a:ext uri="{FF2B5EF4-FFF2-40B4-BE49-F238E27FC236}">
                <a16:creationId xmlns:a16="http://schemas.microsoft.com/office/drawing/2014/main" id="{76679E5B-9547-0B49-7BE6-824280FCEFE8}"/>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AA6E51F4-051B-7AA9-5426-5B0D233B2293}"/>
              </a:ext>
            </a:extLst>
          </p:cNvPr>
          <p:cNvSpPr>
            <a:spLocks noGrp="1"/>
          </p:cNvSpPr>
          <p:nvPr>
            <p:ph type="sldNum" sz="quarter" idx="12"/>
          </p:nvPr>
        </p:nvSpPr>
        <p:spPr/>
        <p:txBody>
          <a:bodyPr/>
          <a:lstStyle/>
          <a:p>
            <a:fld id="{C1FF6DA9-008F-8B48-92A6-B652298478BF}" type="slidenum">
              <a:rPr lang="en-US" smtClean="0"/>
              <a:t>122</a:t>
            </a:fld>
            <a:endParaRPr lang="en-US" dirty="0"/>
          </a:p>
        </p:txBody>
      </p:sp>
    </p:spTree>
    <p:extLst>
      <p:ext uri="{BB962C8B-B14F-4D97-AF65-F5344CB8AC3E}">
        <p14:creationId xmlns:p14="http://schemas.microsoft.com/office/powerpoint/2010/main" val="230245340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0FCF84-FA18-2719-6328-ED2C0CB96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85D2BF-3B52-AD04-3D9B-CC1C7379DBF5}"/>
              </a:ext>
            </a:extLst>
          </p:cNvPr>
          <p:cNvSpPr>
            <a:spLocks noGrp="1"/>
          </p:cNvSpPr>
          <p:nvPr>
            <p:ph type="title"/>
          </p:nvPr>
        </p:nvSpPr>
        <p:spPr/>
        <p:txBody>
          <a:bodyPr>
            <a:normAutofit/>
          </a:bodyPr>
          <a:lstStyle/>
          <a:p>
            <a:r>
              <a:rPr lang="en-US" dirty="0">
                <a:solidFill>
                  <a:schemeClr val="tx2"/>
                </a:solidFill>
              </a:rPr>
              <a:t>Step 2: Agency</a:t>
            </a:r>
            <a:endParaRPr dirty="0">
              <a:solidFill>
                <a:schemeClr val="tx2"/>
              </a:solidFill>
            </a:endParaRPr>
          </a:p>
        </p:txBody>
      </p:sp>
      <p:sp>
        <p:nvSpPr>
          <p:cNvPr id="3" name="Content Placeholder 2">
            <a:extLst>
              <a:ext uri="{FF2B5EF4-FFF2-40B4-BE49-F238E27FC236}">
                <a16:creationId xmlns:a16="http://schemas.microsoft.com/office/drawing/2014/main" id="{77C75ECA-BE71-1FF0-79E0-0EB2CF4CDA41}"/>
              </a:ext>
            </a:extLst>
          </p:cNvPr>
          <p:cNvSpPr>
            <a:spLocks noGrp="1"/>
          </p:cNvSpPr>
          <p:nvPr>
            <p:ph idx="1"/>
          </p:nvPr>
        </p:nvSpPr>
        <p:spPr/>
        <p:txBody>
          <a:bodyPr>
            <a:normAutofit fontScale="55000" lnSpcReduction="20000"/>
          </a:bodyPr>
          <a:lstStyle/>
          <a:p>
            <a:endParaRPr lang="en-US" sz="2800" dirty="0"/>
          </a:p>
          <a:p>
            <a:pPr algn="just">
              <a:buFont typeface="Arial" panose="020B0604020202020204" pitchFamily="34" charset="0"/>
              <a:buChar char="•"/>
            </a:pPr>
            <a:r>
              <a:rPr lang="en-US" sz="4200" dirty="0"/>
              <a:t>Fiscal notes are created by affected agencies (NRS 218D.430); agencies use web-based system to create, process and submit fiscal notes.</a:t>
            </a:r>
          </a:p>
          <a:p>
            <a:pPr marL="0" indent="0" algn="just">
              <a:buNone/>
            </a:pPr>
            <a:endParaRPr lang="en-US" sz="4200" dirty="0"/>
          </a:p>
          <a:p>
            <a:pPr algn="just">
              <a:buFont typeface="Arial" panose="020B0604020202020204" pitchFamily="34" charset="0"/>
              <a:buChar char="•"/>
            </a:pPr>
            <a:r>
              <a:rPr lang="en-US" sz="4200" dirty="0"/>
              <a:t>Fiscal notes must provide reliable estimates of changes in appropriation authority, fiscal liability or state revenue. (NRS 218D.430)</a:t>
            </a:r>
          </a:p>
          <a:p>
            <a:pPr algn="just">
              <a:buFont typeface="Arial" panose="020B0604020202020204" pitchFamily="34" charset="0"/>
              <a:buChar char="•"/>
            </a:pPr>
            <a:endParaRPr lang="en-US" sz="4200" dirty="0"/>
          </a:p>
          <a:p>
            <a:pPr algn="just">
              <a:buFont typeface="Arial" panose="020B0604020202020204" pitchFamily="34" charset="0"/>
              <a:buChar char="•"/>
            </a:pPr>
            <a:r>
              <a:rPr lang="en-US" sz="4200" dirty="0"/>
              <a:t>They must be </a:t>
            </a:r>
            <a:r>
              <a:rPr lang="en-US" sz="4200" b="1" dirty="0"/>
              <a:t>factual</a:t>
            </a:r>
            <a:r>
              <a:rPr lang="en-US" sz="4200" dirty="0"/>
              <a:t> and concise, including a reliable estimate of the dollar amount of the effect of the bill or joint resolution. (NRS 218D.470)</a:t>
            </a:r>
          </a:p>
          <a:p>
            <a:pPr algn="just">
              <a:buFont typeface="Arial" panose="020B0604020202020204" pitchFamily="34" charset="0"/>
              <a:buChar char="•"/>
            </a:pPr>
            <a:endParaRPr lang="en-US" sz="4200" dirty="0"/>
          </a:p>
        </p:txBody>
      </p:sp>
      <p:sp>
        <p:nvSpPr>
          <p:cNvPr id="4" name="TextBox 3">
            <a:extLst>
              <a:ext uri="{FF2B5EF4-FFF2-40B4-BE49-F238E27FC236}">
                <a16:creationId xmlns:a16="http://schemas.microsoft.com/office/drawing/2014/main" id="{EE474F3B-8FCA-B271-C6B6-CD7F7025EDE2}"/>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1998636F-5CF6-1A6B-18BD-B14AC646F9FC}"/>
              </a:ext>
            </a:extLst>
          </p:cNvPr>
          <p:cNvSpPr>
            <a:spLocks noGrp="1"/>
          </p:cNvSpPr>
          <p:nvPr>
            <p:ph type="sldNum" sz="quarter" idx="12"/>
          </p:nvPr>
        </p:nvSpPr>
        <p:spPr/>
        <p:txBody>
          <a:bodyPr/>
          <a:lstStyle/>
          <a:p>
            <a:fld id="{C1FF6DA9-008F-8B48-92A6-B652298478BF}" type="slidenum">
              <a:rPr lang="en-US" smtClean="0"/>
              <a:t>123</a:t>
            </a:fld>
            <a:endParaRPr lang="en-US" dirty="0"/>
          </a:p>
        </p:txBody>
      </p:sp>
    </p:spTree>
    <p:extLst>
      <p:ext uri="{BB962C8B-B14F-4D97-AF65-F5344CB8AC3E}">
        <p14:creationId xmlns:p14="http://schemas.microsoft.com/office/powerpoint/2010/main" val="4241123380"/>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47608-98B3-F576-112D-A8F0613AC3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796345-692D-B159-95CD-BEBA6E181D50}"/>
              </a:ext>
            </a:extLst>
          </p:cNvPr>
          <p:cNvSpPr>
            <a:spLocks noGrp="1"/>
          </p:cNvSpPr>
          <p:nvPr>
            <p:ph type="title"/>
          </p:nvPr>
        </p:nvSpPr>
        <p:spPr/>
        <p:txBody>
          <a:bodyPr>
            <a:normAutofit/>
          </a:bodyPr>
          <a:lstStyle/>
          <a:p>
            <a:r>
              <a:rPr lang="en-US" dirty="0">
                <a:solidFill>
                  <a:schemeClr val="tx2"/>
                </a:solidFill>
              </a:rPr>
              <a:t>Step 2: Agency</a:t>
            </a:r>
            <a:endParaRPr dirty="0">
              <a:solidFill>
                <a:schemeClr val="tx2"/>
              </a:solidFill>
            </a:endParaRPr>
          </a:p>
        </p:txBody>
      </p:sp>
      <p:sp>
        <p:nvSpPr>
          <p:cNvPr id="3" name="Content Placeholder 2">
            <a:extLst>
              <a:ext uri="{FF2B5EF4-FFF2-40B4-BE49-F238E27FC236}">
                <a16:creationId xmlns:a16="http://schemas.microsoft.com/office/drawing/2014/main" id="{23E9AE87-9EED-F600-76C0-B9E38C5AA54E}"/>
              </a:ext>
            </a:extLst>
          </p:cNvPr>
          <p:cNvSpPr>
            <a:spLocks noGrp="1"/>
          </p:cNvSpPr>
          <p:nvPr>
            <p:ph idx="1"/>
          </p:nvPr>
        </p:nvSpPr>
        <p:spPr/>
        <p:txBody>
          <a:bodyPr>
            <a:normAutofit lnSpcReduction="10000"/>
          </a:bodyPr>
          <a:lstStyle/>
          <a:p>
            <a:pPr marL="0" indent="0" algn="just">
              <a:buNone/>
            </a:pPr>
            <a:endParaRPr lang="en-US" sz="2800" dirty="0"/>
          </a:p>
          <a:p>
            <a:pPr algn="just">
              <a:buFont typeface="Arial" panose="020B0604020202020204" pitchFamily="34" charset="0"/>
              <a:buChar char="•"/>
            </a:pPr>
            <a:r>
              <a:rPr lang="en-US" sz="2600" dirty="0"/>
              <a:t>If no dollar amount can be estimated, the note must state so with reasons for such a conclusion.</a:t>
            </a:r>
          </a:p>
          <a:p>
            <a:pPr algn="just">
              <a:buFont typeface="Arial" panose="020B0604020202020204" pitchFamily="34" charset="0"/>
              <a:buChar char="•"/>
            </a:pPr>
            <a:endParaRPr lang="en-US" sz="2600" dirty="0"/>
          </a:p>
          <a:p>
            <a:pPr algn="just">
              <a:buFont typeface="Arial" panose="020B0604020202020204" pitchFamily="34" charset="0"/>
              <a:buChar char="•"/>
            </a:pPr>
            <a:r>
              <a:rPr lang="en-US" sz="2600" dirty="0"/>
              <a:t>State agencies have 5 working days, including review by GFO (in case of executive branch agencies), to submit a fiscal note. (NRS 218D.475)</a:t>
            </a:r>
          </a:p>
          <a:p>
            <a:pPr marL="0" indent="0" algn="just">
              <a:buNone/>
            </a:pPr>
            <a:endParaRPr lang="en-US" sz="2600" dirty="0"/>
          </a:p>
          <a:p>
            <a:pPr algn="just">
              <a:buFont typeface="Arial" panose="020B0604020202020204" pitchFamily="34" charset="0"/>
              <a:buChar char="•"/>
            </a:pPr>
            <a:r>
              <a:rPr lang="en-US" sz="2600" dirty="0"/>
              <a:t>Upon request, this period may be extended by up to 10 additional working days. (NRS 218D.475)</a:t>
            </a:r>
          </a:p>
          <a:p>
            <a:pPr marL="0" indent="0">
              <a:buNone/>
            </a:pPr>
            <a:endParaRPr lang="en-US" dirty="0"/>
          </a:p>
          <a:p>
            <a:endParaRPr dirty="0"/>
          </a:p>
        </p:txBody>
      </p:sp>
      <p:sp>
        <p:nvSpPr>
          <p:cNvPr id="4" name="TextBox 3">
            <a:extLst>
              <a:ext uri="{FF2B5EF4-FFF2-40B4-BE49-F238E27FC236}">
                <a16:creationId xmlns:a16="http://schemas.microsoft.com/office/drawing/2014/main" id="{C9816C67-E6EA-E6FE-DF0E-3C9B309F7528}"/>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AA7EC6DA-5D40-0033-035F-06C4336D6D7D}"/>
              </a:ext>
            </a:extLst>
          </p:cNvPr>
          <p:cNvSpPr>
            <a:spLocks noGrp="1"/>
          </p:cNvSpPr>
          <p:nvPr>
            <p:ph type="sldNum" sz="quarter" idx="12"/>
          </p:nvPr>
        </p:nvSpPr>
        <p:spPr/>
        <p:txBody>
          <a:bodyPr/>
          <a:lstStyle/>
          <a:p>
            <a:fld id="{C1FF6DA9-008F-8B48-92A6-B652298478BF}" type="slidenum">
              <a:rPr lang="en-US" smtClean="0"/>
              <a:t>124</a:t>
            </a:fld>
            <a:endParaRPr lang="en-US" dirty="0"/>
          </a:p>
        </p:txBody>
      </p:sp>
    </p:spTree>
    <p:extLst>
      <p:ext uri="{BB962C8B-B14F-4D97-AF65-F5344CB8AC3E}">
        <p14:creationId xmlns:p14="http://schemas.microsoft.com/office/powerpoint/2010/main" val="426844151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3B7494-2829-0A84-492F-F2F79965DF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34EF73-BDE1-123E-3BA4-9A885EB066C2}"/>
              </a:ext>
            </a:extLst>
          </p:cNvPr>
          <p:cNvSpPr>
            <a:spLocks noGrp="1"/>
          </p:cNvSpPr>
          <p:nvPr>
            <p:ph type="title"/>
          </p:nvPr>
        </p:nvSpPr>
        <p:spPr/>
        <p:txBody>
          <a:bodyPr>
            <a:normAutofit/>
          </a:bodyPr>
          <a:lstStyle/>
          <a:p>
            <a:r>
              <a:rPr lang="en-US" dirty="0">
                <a:solidFill>
                  <a:schemeClr val="tx2"/>
                </a:solidFill>
              </a:rPr>
              <a:t>Step 3: GFO</a:t>
            </a:r>
            <a:endParaRPr dirty="0">
              <a:solidFill>
                <a:schemeClr val="tx2"/>
              </a:solidFill>
            </a:endParaRPr>
          </a:p>
        </p:txBody>
      </p:sp>
      <p:sp>
        <p:nvSpPr>
          <p:cNvPr id="3" name="Content Placeholder 2">
            <a:extLst>
              <a:ext uri="{FF2B5EF4-FFF2-40B4-BE49-F238E27FC236}">
                <a16:creationId xmlns:a16="http://schemas.microsoft.com/office/drawing/2014/main" id="{4E8E453E-AACB-A04B-52BD-972C50FA3EAD}"/>
              </a:ext>
            </a:extLst>
          </p:cNvPr>
          <p:cNvSpPr>
            <a:spLocks noGrp="1"/>
          </p:cNvSpPr>
          <p:nvPr>
            <p:ph idx="1"/>
          </p:nvPr>
        </p:nvSpPr>
        <p:spPr/>
        <p:txBody>
          <a:bodyPr>
            <a:normAutofit fontScale="77500" lnSpcReduction="20000"/>
          </a:bodyPr>
          <a:lstStyle/>
          <a:p>
            <a:endParaRPr lang="en-US" sz="2800" dirty="0"/>
          </a:p>
          <a:p>
            <a:pPr algn="just">
              <a:buFont typeface="Arial" panose="020B0604020202020204" pitchFamily="34" charset="0"/>
              <a:buChar char="•"/>
            </a:pPr>
            <a:r>
              <a:rPr lang="en-US" sz="2800" dirty="0"/>
              <a:t>GFO reviews fiscal note submitted by executive branch agencies within the electronic system, approves or rejects it.</a:t>
            </a:r>
          </a:p>
          <a:p>
            <a:pPr marL="0" indent="0" algn="just">
              <a:buNone/>
            </a:pPr>
            <a:endParaRPr lang="en-US" sz="2800" dirty="0"/>
          </a:p>
          <a:p>
            <a:pPr algn="just">
              <a:buFont typeface="Arial" panose="020B0604020202020204" pitchFamily="34" charset="0"/>
              <a:buChar char="•"/>
            </a:pPr>
            <a:r>
              <a:rPr lang="en-US" sz="2800" dirty="0"/>
              <a:t>If GFO approves, the web-based system sends the fiscal note to LCB for compilation and printing.</a:t>
            </a:r>
          </a:p>
          <a:p>
            <a:pPr algn="just">
              <a:buFont typeface="Arial" panose="020B0604020202020204" pitchFamily="34" charset="0"/>
              <a:buChar char="•"/>
            </a:pPr>
            <a:endParaRPr lang="en-US" sz="2800" dirty="0"/>
          </a:p>
          <a:p>
            <a:pPr algn="just">
              <a:buFont typeface="Arial" panose="020B0604020202020204" pitchFamily="34" charset="0"/>
              <a:buChar char="•"/>
            </a:pPr>
            <a:r>
              <a:rPr lang="en-US" sz="2800" dirty="0"/>
              <a:t>If GFO rejects fiscal note, the system sends the fiscal note back to the executive agency for reconsideration.</a:t>
            </a:r>
          </a:p>
          <a:p>
            <a:pPr marL="0" indent="0" algn="just">
              <a:buNone/>
            </a:pPr>
            <a:endParaRPr lang="en-US" sz="2800" dirty="0"/>
          </a:p>
          <a:p>
            <a:pPr algn="just">
              <a:buFont typeface="Arial" panose="020B0604020202020204" pitchFamily="34" charset="0"/>
              <a:buChar char="•"/>
            </a:pPr>
            <a:r>
              <a:rPr lang="en-US" sz="2800" dirty="0"/>
              <a:t>If Director of GFO disagrees with a fiscal note, he/she may submit a supplementary fiscal note.</a:t>
            </a:r>
          </a:p>
          <a:p>
            <a:pPr marL="0" indent="0" algn="just">
              <a:buNone/>
            </a:pPr>
            <a:endParaRPr lang="en-US" sz="2800" dirty="0"/>
          </a:p>
          <a:p>
            <a:pPr marL="0" indent="0">
              <a:buNone/>
            </a:pPr>
            <a:endParaRPr lang="en-US" dirty="0"/>
          </a:p>
          <a:p>
            <a:endParaRPr dirty="0"/>
          </a:p>
        </p:txBody>
      </p:sp>
      <p:sp>
        <p:nvSpPr>
          <p:cNvPr id="4" name="TextBox 3">
            <a:extLst>
              <a:ext uri="{FF2B5EF4-FFF2-40B4-BE49-F238E27FC236}">
                <a16:creationId xmlns:a16="http://schemas.microsoft.com/office/drawing/2014/main" id="{0618057A-11F6-C71D-E0D5-FA7DAFD623E5}"/>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3F576DDD-AC7B-B29B-4AA5-1AFF18979B1E}"/>
              </a:ext>
            </a:extLst>
          </p:cNvPr>
          <p:cNvSpPr>
            <a:spLocks noGrp="1"/>
          </p:cNvSpPr>
          <p:nvPr>
            <p:ph type="sldNum" sz="quarter" idx="12"/>
          </p:nvPr>
        </p:nvSpPr>
        <p:spPr/>
        <p:txBody>
          <a:bodyPr/>
          <a:lstStyle/>
          <a:p>
            <a:fld id="{C1FF6DA9-008F-8B48-92A6-B652298478BF}" type="slidenum">
              <a:rPr lang="en-US" smtClean="0"/>
              <a:t>125</a:t>
            </a:fld>
            <a:endParaRPr lang="en-US" dirty="0"/>
          </a:p>
        </p:txBody>
      </p:sp>
    </p:spTree>
    <p:extLst>
      <p:ext uri="{BB962C8B-B14F-4D97-AF65-F5344CB8AC3E}">
        <p14:creationId xmlns:p14="http://schemas.microsoft.com/office/powerpoint/2010/main" val="233582539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C19977-BDB1-F6B0-BB01-C40B85D422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638502-8069-8A2F-781C-4D5F1407843F}"/>
              </a:ext>
            </a:extLst>
          </p:cNvPr>
          <p:cNvSpPr>
            <a:spLocks noGrp="1"/>
          </p:cNvSpPr>
          <p:nvPr>
            <p:ph type="title"/>
          </p:nvPr>
        </p:nvSpPr>
        <p:spPr/>
        <p:txBody>
          <a:bodyPr>
            <a:normAutofit/>
          </a:bodyPr>
          <a:lstStyle/>
          <a:p>
            <a:r>
              <a:rPr lang="en-US" dirty="0">
                <a:solidFill>
                  <a:schemeClr val="tx2"/>
                </a:solidFill>
              </a:rPr>
              <a:t>Step 4: LCB</a:t>
            </a:r>
            <a:endParaRPr dirty="0">
              <a:solidFill>
                <a:schemeClr val="tx2"/>
              </a:solidFill>
            </a:endParaRPr>
          </a:p>
        </p:txBody>
      </p:sp>
      <p:sp>
        <p:nvSpPr>
          <p:cNvPr id="3" name="Content Placeholder 2">
            <a:extLst>
              <a:ext uri="{FF2B5EF4-FFF2-40B4-BE49-F238E27FC236}">
                <a16:creationId xmlns:a16="http://schemas.microsoft.com/office/drawing/2014/main" id="{B5211B57-648F-A559-32C7-9A54319C130F}"/>
              </a:ext>
            </a:extLst>
          </p:cNvPr>
          <p:cNvSpPr>
            <a:spLocks noGrp="1"/>
          </p:cNvSpPr>
          <p:nvPr>
            <p:ph idx="1"/>
          </p:nvPr>
        </p:nvSpPr>
        <p:spPr/>
        <p:txBody>
          <a:bodyPr>
            <a:normAutofit/>
          </a:bodyPr>
          <a:lstStyle/>
          <a:p>
            <a:endParaRPr lang="en-US" sz="2800" dirty="0"/>
          </a:p>
          <a:p>
            <a:pPr algn="just">
              <a:buFont typeface="Arial" panose="020B0604020202020204" pitchFamily="34" charset="0"/>
              <a:buChar char="•"/>
            </a:pPr>
            <a:r>
              <a:rPr lang="en-US" sz="2800" dirty="0"/>
              <a:t>Fiscal Analysis Division performs a cursory review of submitted fiscal notes. </a:t>
            </a:r>
          </a:p>
          <a:p>
            <a:pPr marL="0" indent="0" algn="just">
              <a:buNone/>
            </a:pPr>
            <a:endParaRPr lang="en-US" sz="2800" dirty="0"/>
          </a:p>
          <a:p>
            <a:pPr algn="just">
              <a:buFont typeface="Arial" panose="020B0604020202020204" pitchFamily="34" charset="0"/>
              <a:buChar char="•"/>
            </a:pPr>
            <a:r>
              <a:rPr lang="en-US" sz="2800" dirty="0"/>
              <a:t>After a BDR is introduced, the respective fiscal note(s) are printed by the State Printing Office and are posted in the Nevada Electronic Legislative Information System (NELIS).</a:t>
            </a:r>
          </a:p>
          <a:p>
            <a:pPr marL="0" indent="0" algn="just">
              <a:buNone/>
            </a:pPr>
            <a:endParaRPr lang="en-US" sz="2800" dirty="0"/>
          </a:p>
          <a:p>
            <a:pPr marL="0" indent="0" algn="just">
              <a:buNone/>
            </a:pPr>
            <a:endParaRPr lang="en-US" sz="2800" dirty="0"/>
          </a:p>
          <a:p>
            <a:pPr marL="0" indent="0">
              <a:buNone/>
            </a:pPr>
            <a:endParaRPr lang="en-US" dirty="0"/>
          </a:p>
          <a:p>
            <a:endParaRPr dirty="0"/>
          </a:p>
        </p:txBody>
      </p:sp>
      <p:sp>
        <p:nvSpPr>
          <p:cNvPr id="4" name="TextBox 3">
            <a:extLst>
              <a:ext uri="{FF2B5EF4-FFF2-40B4-BE49-F238E27FC236}">
                <a16:creationId xmlns:a16="http://schemas.microsoft.com/office/drawing/2014/main" id="{71A83360-D75A-322D-D62C-23B7C25CD978}"/>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73E7E983-6B5B-11E5-F8E9-0AA4C90A002C}"/>
              </a:ext>
            </a:extLst>
          </p:cNvPr>
          <p:cNvSpPr>
            <a:spLocks noGrp="1"/>
          </p:cNvSpPr>
          <p:nvPr>
            <p:ph type="sldNum" sz="quarter" idx="12"/>
          </p:nvPr>
        </p:nvSpPr>
        <p:spPr/>
        <p:txBody>
          <a:bodyPr/>
          <a:lstStyle/>
          <a:p>
            <a:fld id="{C1FF6DA9-008F-8B48-92A6-B652298478BF}" type="slidenum">
              <a:rPr lang="en-US" smtClean="0"/>
              <a:t>126</a:t>
            </a:fld>
            <a:endParaRPr lang="en-US" dirty="0"/>
          </a:p>
        </p:txBody>
      </p:sp>
    </p:spTree>
    <p:extLst>
      <p:ext uri="{BB962C8B-B14F-4D97-AF65-F5344CB8AC3E}">
        <p14:creationId xmlns:p14="http://schemas.microsoft.com/office/powerpoint/2010/main" val="222380123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75B98C-6E35-0217-5A94-4A441C0902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43789E-8D87-8FB4-C6A2-538729940E16}"/>
              </a:ext>
            </a:extLst>
          </p:cNvPr>
          <p:cNvSpPr>
            <a:spLocks noGrp="1"/>
          </p:cNvSpPr>
          <p:nvPr>
            <p:ph type="title"/>
          </p:nvPr>
        </p:nvSpPr>
        <p:spPr/>
        <p:txBody>
          <a:bodyPr>
            <a:normAutofit/>
          </a:bodyPr>
          <a:lstStyle/>
          <a:p>
            <a:r>
              <a:rPr lang="en-US" dirty="0">
                <a:solidFill>
                  <a:schemeClr val="tx2"/>
                </a:solidFill>
              </a:rPr>
              <a:t>Fiscal Notes in Nevada</a:t>
            </a:r>
            <a:endParaRPr dirty="0">
              <a:solidFill>
                <a:schemeClr val="tx2"/>
              </a:solidFill>
            </a:endParaRPr>
          </a:p>
        </p:txBody>
      </p:sp>
      <p:sp>
        <p:nvSpPr>
          <p:cNvPr id="3" name="Content Placeholder 2">
            <a:extLst>
              <a:ext uri="{FF2B5EF4-FFF2-40B4-BE49-F238E27FC236}">
                <a16:creationId xmlns:a16="http://schemas.microsoft.com/office/drawing/2014/main" id="{CCDAF32F-F836-886D-7875-EE0DDBA58BDB}"/>
              </a:ext>
            </a:extLst>
          </p:cNvPr>
          <p:cNvSpPr>
            <a:spLocks noGrp="1"/>
          </p:cNvSpPr>
          <p:nvPr>
            <p:ph idx="1"/>
          </p:nvPr>
        </p:nvSpPr>
        <p:spPr/>
        <p:txBody>
          <a:bodyPr>
            <a:normAutofit fontScale="77500" lnSpcReduction="20000"/>
          </a:bodyPr>
          <a:lstStyle/>
          <a:p>
            <a:pPr marL="0" indent="0">
              <a:buNone/>
            </a:pPr>
            <a:r>
              <a:rPr lang="en-US" sz="3100" b="1" dirty="0"/>
              <a:t>Important to know: Confidentiality of BDRs</a:t>
            </a:r>
          </a:p>
          <a:p>
            <a:pPr marL="0" indent="0">
              <a:buNone/>
            </a:pPr>
            <a:endParaRPr lang="en-US" sz="3100" dirty="0"/>
          </a:p>
          <a:p>
            <a:r>
              <a:rPr lang="en-US" sz="3100" dirty="0"/>
              <a:t>Often, fiscal notes will be requested on BDRs before introduced as a bill or joint resolution.</a:t>
            </a:r>
          </a:p>
          <a:p>
            <a:pPr marL="0" indent="0">
              <a:buNone/>
            </a:pPr>
            <a:endParaRPr lang="en-US" sz="3100" dirty="0"/>
          </a:p>
          <a:p>
            <a:r>
              <a:rPr lang="en-US" sz="3100" dirty="0"/>
              <a:t>If so, the BDR sent with the fiscal note request, any other information on the BDR, as well as the fiscal note itself are considered </a:t>
            </a:r>
            <a:r>
              <a:rPr lang="en-US" sz="3100" b="1" dirty="0"/>
              <a:t>confidential</a:t>
            </a:r>
            <a:r>
              <a:rPr lang="en-US" sz="3100" dirty="0"/>
              <a:t> until the BDR is introduced. (NRS 218D.495)</a:t>
            </a:r>
          </a:p>
          <a:p>
            <a:endParaRPr lang="en-US" sz="3100" dirty="0"/>
          </a:p>
          <a:p>
            <a:r>
              <a:rPr lang="en-US" sz="3100" dirty="0"/>
              <a:t>A person who knowingly violates these provisions is guilty of a misdemeanor.  (NRS 218D.495)</a:t>
            </a:r>
          </a:p>
          <a:p>
            <a:pPr marL="0" indent="0">
              <a:buNone/>
            </a:pPr>
            <a:endParaRPr lang="en-US" dirty="0"/>
          </a:p>
        </p:txBody>
      </p:sp>
      <p:sp>
        <p:nvSpPr>
          <p:cNvPr id="4" name="TextBox 3">
            <a:extLst>
              <a:ext uri="{FF2B5EF4-FFF2-40B4-BE49-F238E27FC236}">
                <a16:creationId xmlns:a16="http://schemas.microsoft.com/office/drawing/2014/main" id="{68135D1F-B496-6790-A3DD-A656071C248E}"/>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CE712BF1-FBF5-3AE4-90F2-55CFD19EBA49}"/>
              </a:ext>
            </a:extLst>
          </p:cNvPr>
          <p:cNvSpPr>
            <a:spLocks noGrp="1"/>
          </p:cNvSpPr>
          <p:nvPr>
            <p:ph type="sldNum" sz="quarter" idx="12"/>
          </p:nvPr>
        </p:nvSpPr>
        <p:spPr/>
        <p:txBody>
          <a:bodyPr/>
          <a:lstStyle/>
          <a:p>
            <a:fld id="{C1FF6DA9-008F-8B48-92A6-B652298478BF}" type="slidenum">
              <a:rPr lang="en-US" smtClean="0"/>
              <a:t>127</a:t>
            </a:fld>
            <a:endParaRPr lang="en-US" dirty="0"/>
          </a:p>
        </p:txBody>
      </p:sp>
    </p:spTree>
    <p:extLst>
      <p:ext uri="{BB962C8B-B14F-4D97-AF65-F5344CB8AC3E}">
        <p14:creationId xmlns:p14="http://schemas.microsoft.com/office/powerpoint/2010/main" val="315463674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F1E860-947E-6A59-75DE-9157C17BEE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1E1D1D-27D5-FCBD-91A4-7B264FDADE09}"/>
              </a:ext>
            </a:extLst>
          </p:cNvPr>
          <p:cNvSpPr>
            <a:spLocks noGrp="1"/>
          </p:cNvSpPr>
          <p:nvPr>
            <p:ph type="title"/>
          </p:nvPr>
        </p:nvSpPr>
        <p:spPr/>
        <p:txBody>
          <a:bodyPr>
            <a:normAutofit/>
          </a:bodyPr>
          <a:lstStyle/>
          <a:p>
            <a:r>
              <a:rPr lang="en-US" dirty="0">
                <a:solidFill>
                  <a:schemeClr val="tx2"/>
                </a:solidFill>
              </a:rPr>
              <a:t>Fiscal Notes in Nevada</a:t>
            </a:r>
            <a:endParaRPr dirty="0">
              <a:solidFill>
                <a:schemeClr val="tx2"/>
              </a:solidFill>
            </a:endParaRPr>
          </a:p>
        </p:txBody>
      </p:sp>
      <p:sp>
        <p:nvSpPr>
          <p:cNvPr id="3" name="Content Placeholder 2">
            <a:extLst>
              <a:ext uri="{FF2B5EF4-FFF2-40B4-BE49-F238E27FC236}">
                <a16:creationId xmlns:a16="http://schemas.microsoft.com/office/drawing/2014/main" id="{12620EA7-8575-F1FD-AE1B-8FCB38BA0F7E}"/>
              </a:ext>
            </a:extLst>
          </p:cNvPr>
          <p:cNvSpPr>
            <a:spLocks noGrp="1"/>
          </p:cNvSpPr>
          <p:nvPr>
            <p:ph idx="1"/>
          </p:nvPr>
        </p:nvSpPr>
        <p:spPr/>
        <p:txBody>
          <a:bodyPr>
            <a:normAutofit fontScale="77500" lnSpcReduction="20000"/>
          </a:bodyPr>
          <a:lstStyle/>
          <a:p>
            <a:pPr marL="0" indent="0">
              <a:buNone/>
            </a:pPr>
            <a:endParaRPr lang="en-US" sz="3100" dirty="0"/>
          </a:p>
          <a:p>
            <a:pPr marL="0" indent="0">
              <a:buNone/>
            </a:pPr>
            <a:r>
              <a:rPr lang="en-US" b="1" dirty="0"/>
              <a:t>Important to know: Fiscal notes in the legislative process</a:t>
            </a:r>
          </a:p>
          <a:p>
            <a:endParaRPr lang="en-US" dirty="0"/>
          </a:p>
          <a:p>
            <a:r>
              <a:rPr lang="en-US" dirty="0"/>
              <a:t>Fiscal notes are pursuant to NRS 218D.400 through 218D.495 only required on the </a:t>
            </a:r>
            <a:r>
              <a:rPr lang="en-US" b="1" dirty="0"/>
              <a:t>As Introduced</a:t>
            </a:r>
            <a:r>
              <a:rPr lang="en-US" dirty="0"/>
              <a:t>-version of bills or JRs (</a:t>
            </a:r>
            <a:r>
              <a:rPr lang="en-US" u="sng" dirty="0"/>
              <a:t>not</a:t>
            </a:r>
            <a:r>
              <a:rPr lang="en-US" dirty="0"/>
              <a:t> on </a:t>
            </a:r>
            <a:r>
              <a:rPr lang="en-US" b="1" dirty="0"/>
              <a:t>Reprints</a:t>
            </a:r>
            <a:r>
              <a:rPr lang="en-US" dirty="0"/>
              <a:t>).</a:t>
            </a:r>
          </a:p>
          <a:p>
            <a:pPr marL="0" indent="0">
              <a:buNone/>
            </a:pPr>
            <a:endParaRPr lang="en-US" dirty="0"/>
          </a:p>
          <a:p>
            <a:r>
              <a:rPr lang="en-US" dirty="0"/>
              <a:t>Must be obtained before a vote is taken on a bill or joint resolution by a Senate or Assembly Committee. (NRS 218D.430)</a:t>
            </a:r>
          </a:p>
        </p:txBody>
      </p:sp>
      <p:sp>
        <p:nvSpPr>
          <p:cNvPr id="4" name="TextBox 3">
            <a:extLst>
              <a:ext uri="{FF2B5EF4-FFF2-40B4-BE49-F238E27FC236}">
                <a16:creationId xmlns:a16="http://schemas.microsoft.com/office/drawing/2014/main" id="{8C6408D7-A723-38E6-B07F-9018B9CB1C54}"/>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5A3371AF-4A0C-83C8-29DB-BFD5C96D0062}"/>
              </a:ext>
            </a:extLst>
          </p:cNvPr>
          <p:cNvSpPr>
            <a:spLocks noGrp="1"/>
          </p:cNvSpPr>
          <p:nvPr>
            <p:ph type="sldNum" sz="quarter" idx="12"/>
          </p:nvPr>
        </p:nvSpPr>
        <p:spPr/>
        <p:txBody>
          <a:bodyPr/>
          <a:lstStyle/>
          <a:p>
            <a:fld id="{C1FF6DA9-008F-8B48-92A6-B652298478BF}" type="slidenum">
              <a:rPr lang="en-US" smtClean="0"/>
              <a:t>128</a:t>
            </a:fld>
            <a:endParaRPr lang="en-US" dirty="0"/>
          </a:p>
        </p:txBody>
      </p:sp>
    </p:spTree>
    <p:extLst>
      <p:ext uri="{BB962C8B-B14F-4D97-AF65-F5344CB8AC3E}">
        <p14:creationId xmlns:p14="http://schemas.microsoft.com/office/powerpoint/2010/main" val="383760644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6A023-9452-52E4-DB8F-134DA6803D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CDDE88-5198-85EA-506C-29A11B50FAAF}"/>
              </a:ext>
            </a:extLst>
          </p:cNvPr>
          <p:cNvSpPr>
            <a:spLocks noGrp="1"/>
          </p:cNvSpPr>
          <p:nvPr>
            <p:ph type="title"/>
          </p:nvPr>
        </p:nvSpPr>
        <p:spPr/>
        <p:txBody>
          <a:bodyPr>
            <a:normAutofit/>
          </a:bodyPr>
          <a:lstStyle/>
          <a:p>
            <a:r>
              <a:rPr lang="en-US" dirty="0">
                <a:solidFill>
                  <a:schemeClr val="tx2"/>
                </a:solidFill>
              </a:rPr>
              <a:t>Fiscal Notes in Nevada</a:t>
            </a:r>
            <a:endParaRPr dirty="0">
              <a:solidFill>
                <a:schemeClr val="tx2"/>
              </a:solidFill>
            </a:endParaRPr>
          </a:p>
        </p:txBody>
      </p:sp>
      <p:sp>
        <p:nvSpPr>
          <p:cNvPr id="3" name="Content Placeholder 2">
            <a:extLst>
              <a:ext uri="{FF2B5EF4-FFF2-40B4-BE49-F238E27FC236}">
                <a16:creationId xmlns:a16="http://schemas.microsoft.com/office/drawing/2014/main" id="{1C7FAC61-EF82-65E4-EDBC-D287786AA665}"/>
              </a:ext>
            </a:extLst>
          </p:cNvPr>
          <p:cNvSpPr>
            <a:spLocks noGrp="1"/>
          </p:cNvSpPr>
          <p:nvPr>
            <p:ph idx="1"/>
          </p:nvPr>
        </p:nvSpPr>
        <p:spPr/>
        <p:txBody>
          <a:bodyPr>
            <a:normAutofit fontScale="70000" lnSpcReduction="20000"/>
          </a:bodyPr>
          <a:lstStyle/>
          <a:p>
            <a:pPr marL="0" indent="0">
              <a:buNone/>
            </a:pPr>
            <a:r>
              <a:rPr lang="en-US" b="1" dirty="0"/>
              <a:t>Important to know: Fiscal notes vs. unsolicited fiscal notes</a:t>
            </a:r>
          </a:p>
          <a:p>
            <a:pPr marL="0" indent="0">
              <a:buNone/>
            </a:pPr>
            <a:endParaRPr lang="en-US" dirty="0"/>
          </a:p>
          <a:p>
            <a:r>
              <a:rPr lang="en-US" dirty="0"/>
              <a:t>What if…</a:t>
            </a:r>
          </a:p>
          <a:p>
            <a:pPr lvl="1"/>
            <a:r>
              <a:rPr lang="en-US" dirty="0"/>
              <a:t>you see a bill or joint resolution with a fiscal impact on your agency, but you have not received a fiscal note request from the Fiscal Analysis Division?</a:t>
            </a:r>
          </a:p>
          <a:p>
            <a:pPr lvl="1"/>
            <a:r>
              <a:rPr lang="en-US" dirty="0"/>
              <a:t>The amended version of a bill or joint resolution created or changed the fiscal impact on your agency?</a:t>
            </a:r>
          </a:p>
          <a:p>
            <a:pPr marL="457200" lvl="1" indent="0">
              <a:buNone/>
            </a:pPr>
            <a:endParaRPr lang="en-US" dirty="0"/>
          </a:p>
          <a:p>
            <a:r>
              <a:rPr lang="en-US" dirty="0"/>
              <a:t>You have the option to submit an unsolicited fiscal note.</a:t>
            </a:r>
          </a:p>
          <a:p>
            <a:pPr marL="0" indent="0">
              <a:buNone/>
            </a:pPr>
            <a:endParaRPr lang="en-US" dirty="0"/>
          </a:p>
          <a:p>
            <a:r>
              <a:rPr lang="en-US" dirty="0"/>
              <a:t>Unsolicited fiscal notes are sent to LCB and GFO simultaneously and are also made available in NELIS.</a:t>
            </a:r>
          </a:p>
        </p:txBody>
      </p:sp>
      <p:sp>
        <p:nvSpPr>
          <p:cNvPr id="4" name="TextBox 3">
            <a:extLst>
              <a:ext uri="{FF2B5EF4-FFF2-40B4-BE49-F238E27FC236}">
                <a16:creationId xmlns:a16="http://schemas.microsoft.com/office/drawing/2014/main" id="{92D17EB4-451A-4340-006B-9A5EA3A91165}"/>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B086FC57-B97F-03B6-A08B-D9859EE72DD6}"/>
              </a:ext>
            </a:extLst>
          </p:cNvPr>
          <p:cNvSpPr>
            <a:spLocks noGrp="1"/>
          </p:cNvSpPr>
          <p:nvPr>
            <p:ph type="sldNum" sz="quarter" idx="12"/>
          </p:nvPr>
        </p:nvSpPr>
        <p:spPr/>
        <p:txBody>
          <a:bodyPr/>
          <a:lstStyle/>
          <a:p>
            <a:fld id="{C1FF6DA9-008F-8B48-92A6-B652298478BF}" type="slidenum">
              <a:rPr lang="en-US" smtClean="0"/>
              <a:t>129</a:t>
            </a:fld>
            <a:endParaRPr lang="en-US" dirty="0"/>
          </a:p>
        </p:txBody>
      </p:sp>
    </p:spTree>
    <p:extLst>
      <p:ext uri="{BB962C8B-B14F-4D97-AF65-F5344CB8AC3E}">
        <p14:creationId xmlns:p14="http://schemas.microsoft.com/office/powerpoint/2010/main" val="27516175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1DEDBB8-8D39-CE82-A4EC-169A3BCC0D21}"/>
              </a:ext>
            </a:extLst>
          </p:cNvPr>
          <p:cNvPicPr>
            <a:picLocks noChangeAspect="1"/>
          </p:cNvPicPr>
          <p:nvPr/>
        </p:nvPicPr>
        <p:blipFill>
          <a:blip r:embed="rId3"/>
          <a:stretch>
            <a:fillRect/>
          </a:stretch>
        </p:blipFill>
        <p:spPr>
          <a:xfrm>
            <a:off x="187222" y="1567544"/>
            <a:ext cx="8769556" cy="4818623"/>
          </a:xfrm>
          <a:prstGeom prst="rect">
            <a:avLst/>
          </a:prstGeom>
          <a:ln>
            <a:noFill/>
          </a:ln>
          <a:effectLst>
            <a:outerShdw blurRad="292100" dist="139700" dir="2700000" algn="tl" rotWithShape="0">
              <a:srgbClr val="333333">
                <a:alpha val="65000"/>
              </a:srgbClr>
            </a:outerShdw>
          </a:effectLst>
        </p:spPr>
      </p:pic>
      <p:sp>
        <p:nvSpPr>
          <p:cNvPr id="2" name="Title 1">
            <a:extLst>
              <a:ext uri="{FF2B5EF4-FFF2-40B4-BE49-F238E27FC236}">
                <a16:creationId xmlns:a16="http://schemas.microsoft.com/office/drawing/2014/main" id="{2495D594-ED81-FB34-A869-70B0D92B829F}"/>
              </a:ext>
            </a:extLst>
          </p:cNvPr>
          <p:cNvSpPr>
            <a:spLocks noGrp="1"/>
          </p:cNvSpPr>
          <p:nvPr>
            <p:ph type="title"/>
          </p:nvPr>
        </p:nvSpPr>
        <p:spPr/>
        <p:txBody>
          <a:bodyPr>
            <a:normAutofit/>
          </a:bodyPr>
          <a:lstStyle/>
          <a:p>
            <a:r>
              <a:rPr lang="en-US" sz="3600" dirty="0">
                <a:solidFill>
                  <a:schemeClr val="tx2"/>
                </a:solidFill>
              </a:rPr>
              <a:t>Federal Funds Effective Rate</a:t>
            </a:r>
          </a:p>
        </p:txBody>
      </p:sp>
      <p:sp>
        <p:nvSpPr>
          <p:cNvPr id="3" name="Slide Number Placeholder 2">
            <a:extLst>
              <a:ext uri="{FF2B5EF4-FFF2-40B4-BE49-F238E27FC236}">
                <a16:creationId xmlns:a16="http://schemas.microsoft.com/office/drawing/2014/main" id="{03965FDD-08C0-EBAF-479B-C87E30A3B7AA}"/>
              </a:ext>
            </a:extLst>
          </p:cNvPr>
          <p:cNvSpPr>
            <a:spLocks noGrp="1"/>
          </p:cNvSpPr>
          <p:nvPr>
            <p:ph type="sldNum" sz="quarter" idx="12"/>
          </p:nvPr>
        </p:nvSpPr>
        <p:spPr/>
        <p:txBody>
          <a:bodyPr/>
          <a:lstStyle/>
          <a:p>
            <a:fld id="{C1FF6DA9-008F-8B48-92A6-B652298478BF}" type="slidenum">
              <a:rPr lang="en-US" smtClean="0"/>
              <a:t>13</a:t>
            </a:fld>
            <a:endParaRPr lang="en-US" dirty="0"/>
          </a:p>
        </p:txBody>
      </p:sp>
      <p:cxnSp>
        <p:nvCxnSpPr>
          <p:cNvPr id="6" name="Straight Connector 5">
            <a:extLst>
              <a:ext uri="{FF2B5EF4-FFF2-40B4-BE49-F238E27FC236}">
                <a16:creationId xmlns:a16="http://schemas.microsoft.com/office/drawing/2014/main" id="{190AF48E-4CC2-1527-9401-1CBCF5738FB9}"/>
              </a:ext>
            </a:extLst>
          </p:cNvPr>
          <p:cNvCxnSpPr>
            <a:cxnSpLocks/>
          </p:cNvCxnSpPr>
          <p:nvPr/>
        </p:nvCxnSpPr>
        <p:spPr>
          <a:xfrm>
            <a:off x="878220" y="3239168"/>
            <a:ext cx="7917910" cy="0"/>
          </a:xfrm>
          <a:prstGeom prst="line">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7" name="TextBox 6">
            <a:extLst>
              <a:ext uri="{FF2B5EF4-FFF2-40B4-BE49-F238E27FC236}">
                <a16:creationId xmlns:a16="http://schemas.microsoft.com/office/drawing/2014/main" id="{9198D7AB-FDA7-A928-ADB0-74E3A72D7E3F}"/>
              </a:ext>
            </a:extLst>
          </p:cNvPr>
          <p:cNvSpPr txBox="1"/>
          <p:nvPr/>
        </p:nvSpPr>
        <p:spPr>
          <a:xfrm>
            <a:off x="878220" y="2930933"/>
            <a:ext cx="886968" cy="369332"/>
          </a:xfrm>
          <a:prstGeom prst="rect">
            <a:avLst/>
          </a:prstGeom>
          <a:noFill/>
        </p:spPr>
        <p:txBody>
          <a:bodyPr wrap="square" rtlCol="0">
            <a:spAutoFit/>
          </a:bodyPr>
          <a:lstStyle/>
          <a:p>
            <a:r>
              <a:rPr lang="en-US" b="1" dirty="0"/>
              <a:t>3.64%</a:t>
            </a:r>
          </a:p>
        </p:txBody>
      </p:sp>
    </p:spTree>
    <p:extLst>
      <p:ext uri="{BB962C8B-B14F-4D97-AF65-F5344CB8AC3E}">
        <p14:creationId xmlns:p14="http://schemas.microsoft.com/office/powerpoint/2010/main" val="10465679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58A12-CEE6-743D-19A1-176FB24A03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127585-1717-D6EC-2CB6-25B2C35D22A7}"/>
              </a:ext>
            </a:extLst>
          </p:cNvPr>
          <p:cNvSpPr>
            <a:spLocks noGrp="1"/>
          </p:cNvSpPr>
          <p:nvPr>
            <p:ph type="title"/>
          </p:nvPr>
        </p:nvSpPr>
        <p:spPr/>
        <p:txBody>
          <a:bodyPr>
            <a:normAutofit/>
          </a:bodyPr>
          <a:lstStyle/>
          <a:p>
            <a:r>
              <a:rPr lang="en-US" dirty="0">
                <a:solidFill>
                  <a:schemeClr val="tx2"/>
                </a:solidFill>
              </a:rPr>
              <a:t>Timeline</a:t>
            </a:r>
            <a:endParaRPr dirty="0">
              <a:solidFill>
                <a:schemeClr val="tx2"/>
              </a:solidFill>
            </a:endParaRPr>
          </a:p>
        </p:txBody>
      </p:sp>
      <p:sp>
        <p:nvSpPr>
          <p:cNvPr id="3" name="Content Placeholder 2">
            <a:extLst>
              <a:ext uri="{FF2B5EF4-FFF2-40B4-BE49-F238E27FC236}">
                <a16:creationId xmlns:a16="http://schemas.microsoft.com/office/drawing/2014/main" id="{225BEFC6-01EF-3E46-6197-D7EC9BC7E612}"/>
              </a:ext>
            </a:extLst>
          </p:cNvPr>
          <p:cNvSpPr>
            <a:spLocks noGrp="1"/>
          </p:cNvSpPr>
          <p:nvPr>
            <p:ph idx="1"/>
          </p:nvPr>
        </p:nvSpPr>
        <p:spPr/>
        <p:txBody>
          <a:bodyPr>
            <a:normAutofit fontScale="92500" lnSpcReduction="10000"/>
          </a:bodyPr>
          <a:lstStyle/>
          <a:p>
            <a:endParaRPr lang="en-US" sz="2800" dirty="0"/>
          </a:p>
          <a:p>
            <a:pPr algn="just">
              <a:buFont typeface="Arial" panose="020B0604020202020204" pitchFamily="34" charset="0"/>
              <a:buChar char="•"/>
            </a:pPr>
            <a:r>
              <a:rPr lang="en-US" sz="2800" dirty="0"/>
              <a:t>October/November 2026 – Each agency is requested to provide contact who will act as agency-level fiscal note administrator.</a:t>
            </a:r>
          </a:p>
          <a:p>
            <a:pPr marL="0" indent="0" algn="just">
              <a:buNone/>
            </a:pPr>
            <a:endParaRPr lang="en-US" sz="2800" dirty="0"/>
          </a:p>
          <a:p>
            <a:pPr algn="just">
              <a:buFont typeface="Arial" panose="020B0604020202020204" pitchFamily="34" charset="0"/>
              <a:buChar char="•"/>
            </a:pPr>
            <a:r>
              <a:rPr lang="en-US" sz="2800" dirty="0"/>
              <a:t>November/December 2026 – Fiscal Analysis Division will hold Fiscal Notes System training.</a:t>
            </a:r>
          </a:p>
          <a:p>
            <a:pPr marL="0" indent="0" algn="just">
              <a:buNone/>
            </a:pPr>
            <a:endParaRPr lang="en-US" sz="2800" dirty="0"/>
          </a:p>
          <a:p>
            <a:pPr algn="just">
              <a:buFont typeface="Arial" panose="020B0604020202020204" pitchFamily="34" charset="0"/>
              <a:buChar char="•"/>
            </a:pPr>
            <a:r>
              <a:rPr lang="en-US" sz="2800" dirty="0"/>
              <a:t>December 2026/January 2027 – Agencies will begin receiving fiscal note requests for 2027 Session.</a:t>
            </a:r>
          </a:p>
          <a:p>
            <a:pPr marL="0" indent="0" algn="just">
              <a:buNone/>
            </a:pPr>
            <a:endParaRPr lang="en-US" sz="2800" dirty="0"/>
          </a:p>
          <a:p>
            <a:pPr marL="0" indent="0" algn="just">
              <a:buNone/>
            </a:pPr>
            <a:endParaRPr lang="en-US" sz="2800" dirty="0"/>
          </a:p>
          <a:p>
            <a:pPr marL="0" indent="0">
              <a:buNone/>
            </a:pPr>
            <a:endParaRPr lang="en-US" dirty="0"/>
          </a:p>
          <a:p>
            <a:endParaRPr dirty="0"/>
          </a:p>
        </p:txBody>
      </p:sp>
      <p:sp>
        <p:nvSpPr>
          <p:cNvPr id="4" name="TextBox 3">
            <a:extLst>
              <a:ext uri="{FF2B5EF4-FFF2-40B4-BE49-F238E27FC236}">
                <a16:creationId xmlns:a16="http://schemas.microsoft.com/office/drawing/2014/main" id="{6D68EF90-9CFB-8CF1-4566-FE18541E54E1}"/>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5CD9ECDD-92C0-627D-86A9-11D2DDD79852}"/>
              </a:ext>
            </a:extLst>
          </p:cNvPr>
          <p:cNvSpPr>
            <a:spLocks noGrp="1"/>
          </p:cNvSpPr>
          <p:nvPr>
            <p:ph type="sldNum" sz="quarter" idx="12"/>
          </p:nvPr>
        </p:nvSpPr>
        <p:spPr/>
        <p:txBody>
          <a:bodyPr/>
          <a:lstStyle/>
          <a:p>
            <a:fld id="{C1FF6DA9-008F-8B48-92A6-B652298478BF}" type="slidenum">
              <a:rPr lang="en-US" smtClean="0"/>
              <a:t>130</a:t>
            </a:fld>
            <a:endParaRPr lang="en-US" dirty="0"/>
          </a:p>
        </p:txBody>
      </p:sp>
    </p:spTree>
    <p:extLst>
      <p:ext uri="{BB962C8B-B14F-4D97-AF65-F5344CB8AC3E}">
        <p14:creationId xmlns:p14="http://schemas.microsoft.com/office/powerpoint/2010/main" val="581474571"/>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690FB-14EA-94E2-312C-0B462BBCED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5A8A06-38A3-4520-4271-5D3B7ECEC5E5}"/>
              </a:ext>
            </a:extLst>
          </p:cNvPr>
          <p:cNvSpPr>
            <a:spLocks noGrp="1"/>
          </p:cNvSpPr>
          <p:nvPr>
            <p:ph type="title"/>
          </p:nvPr>
        </p:nvSpPr>
        <p:spPr/>
        <p:txBody>
          <a:bodyPr>
            <a:normAutofit/>
          </a:bodyPr>
          <a:lstStyle/>
          <a:p>
            <a:r>
              <a:rPr lang="en-US" dirty="0">
                <a:solidFill>
                  <a:schemeClr val="tx2"/>
                </a:solidFill>
              </a:rPr>
              <a:t>Thank you!</a:t>
            </a:r>
            <a:endParaRPr dirty="0">
              <a:solidFill>
                <a:schemeClr val="tx2"/>
              </a:solidFill>
            </a:endParaRPr>
          </a:p>
        </p:txBody>
      </p:sp>
      <p:sp>
        <p:nvSpPr>
          <p:cNvPr id="3" name="Content Placeholder 2">
            <a:extLst>
              <a:ext uri="{FF2B5EF4-FFF2-40B4-BE49-F238E27FC236}">
                <a16:creationId xmlns:a16="http://schemas.microsoft.com/office/drawing/2014/main" id="{7F7C4B67-524D-B84E-0B90-4A5AE99DBC44}"/>
              </a:ext>
            </a:extLst>
          </p:cNvPr>
          <p:cNvSpPr>
            <a:spLocks noGrp="1"/>
          </p:cNvSpPr>
          <p:nvPr>
            <p:ph idx="1"/>
          </p:nvPr>
        </p:nvSpPr>
        <p:spPr/>
        <p:txBody>
          <a:bodyPr>
            <a:normAutofit/>
          </a:bodyPr>
          <a:lstStyle/>
          <a:p>
            <a:endParaRPr lang="en-US" sz="2800" dirty="0"/>
          </a:p>
          <a:p>
            <a:pPr marL="0" indent="0" algn="just">
              <a:buNone/>
            </a:pPr>
            <a:r>
              <a:rPr lang="en-US" sz="2800" dirty="0"/>
              <a:t>For any additional questions, please contact:</a:t>
            </a:r>
          </a:p>
          <a:p>
            <a:pPr algn="just">
              <a:buFont typeface="Arial" panose="020B0604020202020204" pitchFamily="34" charset="0"/>
              <a:buChar char="•"/>
            </a:pPr>
            <a:endParaRPr lang="en-US" sz="2800" dirty="0"/>
          </a:p>
          <a:p>
            <a:pPr algn="just">
              <a:buFont typeface="Arial" panose="020B0604020202020204" pitchFamily="34" charset="0"/>
              <a:buChar char="•"/>
            </a:pPr>
            <a:r>
              <a:rPr lang="en-US" sz="2800" dirty="0"/>
              <a:t>Cheryl Harvey, LCB Fiscal Analysis Division</a:t>
            </a:r>
          </a:p>
          <a:p>
            <a:pPr algn="just">
              <a:buFont typeface="Arial" panose="020B0604020202020204" pitchFamily="34" charset="0"/>
              <a:buChar char="•"/>
            </a:pPr>
            <a:r>
              <a:rPr lang="en-US" sz="2800" dirty="0"/>
              <a:t>Phone number: (775) 684-6872</a:t>
            </a:r>
          </a:p>
          <a:p>
            <a:pPr algn="just">
              <a:buFont typeface="Arial" panose="020B0604020202020204" pitchFamily="34" charset="0"/>
              <a:buChar char="•"/>
            </a:pPr>
            <a:r>
              <a:rPr lang="en-US" sz="2800" dirty="0"/>
              <a:t>E-mail address: charvey@lcb.state.nv.us</a:t>
            </a:r>
          </a:p>
          <a:p>
            <a:pPr marL="0" indent="0" algn="just">
              <a:buNone/>
            </a:pPr>
            <a:endParaRPr lang="en-US" sz="2800" dirty="0"/>
          </a:p>
          <a:p>
            <a:pPr marL="0" indent="0" algn="just">
              <a:buNone/>
            </a:pPr>
            <a:endParaRPr lang="en-US" sz="2800" dirty="0"/>
          </a:p>
          <a:p>
            <a:pPr marL="0" indent="0">
              <a:buNone/>
            </a:pPr>
            <a:endParaRPr lang="en-US" dirty="0"/>
          </a:p>
          <a:p>
            <a:endParaRPr dirty="0"/>
          </a:p>
        </p:txBody>
      </p:sp>
      <p:sp>
        <p:nvSpPr>
          <p:cNvPr id="4" name="TextBox 3">
            <a:extLst>
              <a:ext uri="{FF2B5EF4-FFF2-40B4-BE49-F238E27FC236}">
                <a16:creationId xmlns:a16="http://schemas.microsoft.com/office/drawing/2014/main" id="{7927B8B6-3C85-54E1-8F19-FC1BE363AB79}"/>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1A75FBD6-12C9-745B-E7C2-038AAB77F9DB}"/>
              </a:ext>
            </a:extLst>
          </p:cNvPr>
          <p:cNvSpPr>
            <a:spLocks noGrp="1"/>
          </p:cNvSpPr>
          <p:nvPr>
            <p:ph type="sldNum" sz="quarter" idx="12"/>
          </p:nvPr>
        </p:nvSpPr>
        <p:spPr/>
        <p:txBody>
          <a:bodyPr/>
          <a:lstStyle/>
          <a:p>
            <a:fld id="{C1FF6DA9-008F-8B48-92A6-B652298478BF}" type="slidenum">
              <a:rPr lang="en-US" smtClean="0"/>
              <a:t>131</a:t>
            </a:fld>
            <a:endParaRPr lang="en-US" dirty="0"/>
          </a:p>
        </p:txBody>
      </p:sp>
    </p:spTree>
    <p:extLst>
      <p:ext uri="{BB962C8B-B14F-4D97-AF65-F5344CB8AC3E}">
        <p14:creationId xmlns:p14="http://schemas.microsoft.com/office/powerpoint/2010/main" val="428787583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8AED5E-87C5-586C-244B-5888507AAF8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27D0963-EAEE-DD62-1739-6BF546D8F7DF}"/>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8" name="Rectangle 7">
            <a:extLst>
              <a:ext uri="{FF2B5EF4-FFF2-40B4-BE49-F238E27FC236}">
                <a16:creationId xmlns:a16="http://schemas.microsoft.com/office/drawing/2014/main" id="{82E304B6-F27F-F188-E84B-747AC2A44964}"/>
              </a:ext>
            </a:extLst>
          </p:cNvPr>
          <p:cNvSpPr/>
          <p:nvPr/>
        </p:nvSpPr>
        <p:spPr>
          <a:xfrm>
            <a:off x="0" y="2105025"/>
            <a:ext cx="9144000" cy="1828800"/>
          </a:xfrm>
          <a:prstGeom prst="rect">
            <a:avLst/>
          </a:prstGeom>
          <a:solidFill>
            <a:srgbClr val="1F3A93"/>
          </a:solidFill>
        </p:spPr>
        <p:style>
          <a:lnRef idx="1">
            <a:schemeClr val="accent1"/>
          </a:lnRef>
          <a:fillRef idx="3">
            <a:schemeClr val="accent1"/>
          </a:fillRef>
          <a:effectRef idx="2">
            <a:schemeClr val="accent1"/>
          </a:effectRef>
          <a:fontRef idx="minor">
            <a:schemeClr val="lt1"/>
          </a:fontRef>
        </p:style>
        <p:txBody>
          <a:bodyPr rtlCol="0" anchor="ctr"/>
          <a:lstStyle/>
          <a:p>
            <a:endParaRPr sz="3200" dirty="0">
              <a:solidFill>
                <a:srgbClr val="FFFFFF"/>
              </a:solidFill>
              <a:latin typeface="Segoe UI"/>
            </a:endParaRPr>
          </a:p>
        </p:txBody>
      </p:sp>
      <p:sp>
        <p:nvSpPr>
          <p:cNvPr id="2" name="Slide Number Placeholder 1">
            <a:extLst>
              <a:ext uri="{FF2B5EF4-FFF2-40B4-BE49-F238E27FC236}">
                <a16:creationId xmlns:a16="http://schemas.microsoft.com/office/drawing/2014/main" id="{443A481C-265F-D6DD-F97C-E6A63AC7B1D2}"/>
              </a:ext>
            </a:extLst>
          </p:cNvPr>
          <p:cNvSpPr>
            <a:spLocks noGrp="1"/>
          </p:cNvSpPr>
          <p:nvPr>
            <p:ph type="sldNum" sz="quarter" idx="12"/>
          </p:nvPr>
        </p:nvSpPr>
        <p:spPr/>
        <p:txBody>
          <a:bodyPr/>
          <a:lstStyle/>
          <a:p>
            <a:fld id="{C1FF6DA9-008F-8B48-92A6-B652298478BF}" type="slidenum">
              <a:rPr lang="en-US" smtClean="0"/>
              <a:t>132</a:t>
            </a:fld>
            <a:endParaRPr lang="en-US" dirty="0"/>
          </a:p>
        </p:txBody>
      </p:sp>
      <p:sp>
        <p:nvSpPr>
          <p:cNvPr id="3" name="TextBox 2">
            <a:extLst>
              <a:ext uri="{FF2B5EF4-FFF2-40B4-BE49-F238E27FC236}">
                <a16:creationId xmlns:a16="http://schemas.microsoft.com/office/drawing/2014/main" id="{80B512B0-7A7D-1A09-6D5D-B008E2B5EB97}"/>
              </a:ext>
            </a:extLst>
          </p:cNvPr>
          <p:cNvSpPr txBox="1"/>
          <p:nvPr/>
        </p:nvSpPr>
        <p:spPr>
          <a:xfrm>
            <a:off x="914400" y="888058"/>
            <a:ext cx="7772400" cy="2616101"/>
          </a:xfrm>
          <a:prstGeom prst="rect">
            <a:avLst/>
          </a:prstGeom>
          <a:noFill/>
        </p:spPr>
        <p:txBody>
          <a:bodyPr wrap="square" rtlCol="0">
            <a:spAutoFit/>
          </a:bodyPr>
          <a:lstStyle/>
          <a:p>
            <a:r>
              <a:rPr lang="en-US" sz="6000" dirty="0">
                <a:solidFill>
                  <a:srgbClr val="FF7F50"/>
                </a:solidFill>
                <a:latin typeface="+mj-lt"/>
              </a:rPr>
              <a:t>10 Minutes</a:t>
            </a:r>
          </a:p>
          <a:p>
            <a:endParaRPr lang="en-US" sz="4400" dirty="0">
              <a:solidFill>
                <a:schemeClr val="accent3"/>
              </a:solidFill>
              <a:latin typeface="+mj-lt"/>
            </a:endParaRPr>
          </a:p>
          <a:p>
            <a:r>
              <a:rPr lang="en-US" sz="6000" dirty="0">
                <a:solidFill>
                  <a:schemeClr val="accent3"/>
                </a:solidFill>
                <a:latin typeface="+mj-lt"/>
              </a:rPr>
              <a:t>Break</a:t>
            </a:r>
          </a:p>
        </p:txBody>
      </p:sp>
      <p:pic>
        <p:nvPicPr>
          <p:cNvPr id="6" name="Picture 5" descr="A picture containing text, outdoor, clock, dark&#10;&#10;AI-generated content may be incorrect.">
            <a:extLst>
              <a:ext uri="{FF2B5EF4-FFF2-40B4-BE49-F238E27FC236}">
                <a16:creationId xmlns:a16="http://schemas.microsoft.com/office/drawing/2014/main" id="{CD114A79-1DAD-E293-F11F-BCF80D025CFC}"/>
              </a:ext>
            </a:extLst>
          </p:cNvPr>
          <p:cNvPicPr>
            <a:picLocks noChangeAspect="1"/>
          </p:cNvPicPr>
          <p:nvPr/>
        </p:nvPicPr>
        <p:blipFill>
          <a:blip r:embed="rId3"/>
          <a:stretch>
            <a:fillRect/>
          </a:stretch>
        </p:blipFill>
        <p:spPr>
          <a:xfrm>
            <a:off x="4914900" y="1990725"/>
            <a:ext cx="2057400" cy="2057400"/>
          </a:xfrm>
          <a:prstGeom prst="rect">
            <a:avLst/>
          </a:prstGeom>
        </p:spPr>
      </p:pic>
    </p:spTree>
    <p:extLst>
      <p:ext uri="{BB962C8B-B14F-4D97-AF65-F5344CB8AC3E}">
        <p14:creationId xmlns:p14="http://schemas.microsoft.com/office/powerpoint/2010/main" val="2609387103"/>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265A441-0042-0615-FDD2-2996B6778519}"/>
              </a:ext>
            </a:extLst>
          </p:cNvPr>
          <p:cNvSpPr/>
          <p:nvPr/>
        </p:nvSpPr>
        <p:spPr>
          <a:xfrm>
            <a:off x="0" y="2105025"/>
            <a:ext cx="9144000" cy="1828800"/>
          </a:xfrm>
          <a:prstGeom prst="rect">
            <a:avLst/>
          </a:prstGeom>
          <a:solidFill>
            <a:srgbClr val="1F3A93"/>
          </a:solidFill>
        </p:spPr>
        <p:style>
          <a:lnRef idx="1">
            <a:schemeClr val="accent1"/>
          </a:lnRef>
          <a:fillRef idx="3">
            <a:schemeClr val="accent1"/>
          </a:fillRef>
          <a:effectRef idx="2">
            <a:schemeClr val="accent1"/>
          </a:effectRef>
          <a:fontRef idx="minor">
            <a:schemeClr val="lt1"/>
          </a:fontRef>
        </p:style>
        <p:txBody>
          <a:bodyPr rtlCol="0" anchor="ctr"/>
          <a:lstStyle/>
          <a:p>
            <a:endParaRPr sz="3200" dirty="0">
              <a:solidFill>
                <a:srgbClr val="FFFFFF"/>
              </a:solidFill>
              <a:latin typeface="Segoe UI"/>
            </a:endParaRPr>
          </a:p>
        </p:txBody>
      </p:sp>
      <p:sp>
        <p:nvSpPr>
          <p:cNvPr id="2" name="TextBox 1"/>
          <p:cNvSpPr txBox="1"/>
          <p:nvPr/>
        </p:nvSpPr>
        <p:spPr>
          <a:xfrm>
            <a:off x="342900" y="2522011"/>
            <a:ext cx="8801100" cy="1077218"/>
          </a:xfrm>
          <a:prstGeom prst="rect">
            <a:avLst/>
          </a:prstGeom>
          <a:noFill/>
        </p:spPr>
        <p:txBody>
          <a:bodyPr wrap="square">
            <a:spAutoFit/>
          </a:bodyPr>
          <a:lstStyle/>
          <a:p>
            <a:r>
              <a:rPr lang="en-US" sz="3200" b="1" dirty="0">
                <a:solidFill>
                  <a:schemeClr val="accent3"/>
                </a:solidFill>
              </a:rPr>
              <a:t>Budget Building Manual, Bill Changes, and Important Dates and Deadlines</a:t>
            </a:r>
          </a:p>
        </p:txBody>
      </p:sp>
      <p:sp>
        <p:nvSpPr>
          <p:cNvPr id="3" name="TextBox 2"/>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TextBox 5">
            <a:extLst>
              <a:ext uri="{FF2B5EF4-FFF2-40B4-BE49-F238E27FC236}">
                <a16:creationId xmlns:a16="http://schemas.microsoft.com/office/drawing/2014/main" id="{D9083261-C1EB-A8DD-538D-8DE793DEBE38}"/>
              </a:ext>
            </a:extLst>
          </p:cNvPr>
          <p:cNvSpPr txBox="1"/>
          <p:nvPr/>
        </p:nvSpPr>
        <p:spPr>
          <a:xfrm>
            <a:off x="4829175" y="4831496"/>
            <a:ext cx="3535892" cy="923330"/>
          </a:xfrm>
          <a:prstGeom prst="rect">
            <a:avLst/>
          </a:prstGeom>
          <a:noFill/>
        </p:spPr>
        <p:txBody>
          <a:bodyPr wrap="square" rtlCol="0">
            <a:spAutoFit/>
          </a:bodyPr>
          <a:lstStyle/>
          <a:p>
            <a:r>
              <a:rPr lang="en-US" b="1" dirty="0"/>
              <a:t>Dustin Speed</a:t>
            </a:r>
          </a:p>
          <a:p>
            <a:r>
              <a:rPr lang="en-US" dirty="0"/>
              <a:t>Executive Branch Budget Officer</a:t>
            </a:r>
          </a:p>
          <a:p>
            <a:r>
              <a:rPr lang="en-US" dirty="0"/>
              <a:t>Governor’s Finance Office</a:t>
            </a:r>
          </a:p>
        </p:txBody>
      </p:sp>
      <p:sp>
        <p:nvSpPr>
          <p:cNvPr id="7" name="Slide Number Placeholder 6">
            <a:extLst>
              <a:ext uri="{FF2B5EF4-FFF2-40B4-BE49-F238E27FC236}">
                <a16:creationId xmlns:a16="http://schemas.microsoft.com/office/drawing/2014/main" id="{57071D96-DBE4-8691-E260-8B77D31F8A22}"/>
              </a:ext>
            </a:extLst>
          </p:cNvPr>
          <p:cNvSpPr>
            <a:spLocks noGrp="1"/>
          </p:cNvSpPr>
          <p:nvPr>
            <p:ph type="sldNum" sz="quarter" idx="12"/>
          </p:nvPr>
        </p:nvSpPr>
        <p:spPr/>
        <p:txBody>
          <a:bodyPr/>
          <a:lstStyle/>
          <a:p>
            <a:fld id="{C1FF6DA9-008F-8B48-92A6-B652298478BF}" type="slidenum">
              <a:rPr lang="en-US" smtClean="0"/>
              <a:t>133</a:t>
            </a:fld>
            <a:endParaRPr lang="en-US" dirty="0"/>
          </a:p>
        </p:txBody>
      </p:sp>
    </p:spTree>
    <p:extLst>
      <p:ext uri="{BB962C8B-B14F-4D97-AF65-F5344CB8AC3E}">
        <p14:creationId xmlns:p14="http://schemas.microsoft.com/office/powerpoint/2010/main" val="3793817595"/>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CB968C-2C2D-F29C-3A3A-7BD0E812DE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CFCA19-E343-A078-938B-02E67277CEBA}"/>
              </a:ext>
            </a:extLst>
          </p:cNvPr>
          <p:cNvSpPr>
            <a:spLocks noGrp="1"/>
          </p:cNvSpPr>
          <p:nvPr>
            <p:ph type="title"/>
          </p:nvPr>
        </p:nvSpPr>
        <p:spPr/>
        <p:txBody>
          <a:bodyPr>
            <a:normAutofit fontScale="90000"/>
          </a:bodyPr>
          <a:lstStyle/>
          <a:p>
            <a:r>
              <a:rPr lang="en-US" dirty="0">
                <a:solidFill>
                  <a:schemeClr val="tx2"/>
                </a:solidFill>
              </a:rPr>
              <a:t>Budget Building Manual Overview</a:t>
            </a:r>
            <a:endParaRPr dirty="0">
              <a:solidFill>
                <a:schemeClr val="tx2"/>
              </a:solidFill>
            </a:endParaRPr>
          </a:p>
        </p:txBody>
      </p:sp>
      <p:sp>
        <p:nvSpPr>
          <p:cNvPr id="3" name="Content Placeholder 2">
            <a:extLst>
              <a:ext uri="{FF2B5EF4-FFF2-40B4-BE49-F238E27FC236}">
                <a16:creationId xmlns:a16="http://schemas.microsoft.com/office/drawing/2014/main" id="{DC19C2BF-CF79-8188-A897-01EC67E5B938}"/>
              </a:ext>
            </a:extLst>
          </p:cNvPr>
          <p:cNvSpPr>
            <a:spLocks noGrp="1"/>
          </p:cNvSpPr>
          <p:nvPr>
            <p:ph idx="1"/>
          </p:nvPr>
        </p:nvSpPr>
        <p:spPr/>
        <p:txBody>
          <a:bodyPr/>
          <a:lstStyle/>
          <a:p>
            <a:r>
              <a:rPr lang="en-US" dirty="0"/>
              <a:t>Updated every two years to be used as a “how to” guide to help agencies build budgets.</a:t>
            </a:r>
            <a:endParaRPr dirty="0"/>
          </a:p>
          <a:p>
            <a:r>
              <a:rPr lang="en-US" dirty="0"/>
              <a:t>Includes the Governor’s Policy Matrix</a:t>
            </a:r>
            <a:endParaRPr dirty="0"/>
          </a:p>
          <a:p>
            <a:r>
              <a:rPr lang="en-US" dirty="0"/>
              <a:t>Includes a glossary of definitions</a:t>
            </a:r>
          </a:p>
          <a:p>
            <a:r>
              <a:rPr lang="en-US" dirty="0"/>
              <a:t>Includes a styling guide to help with your writing</a:t>
            </a:r>
            <a:endParaRPr dirty="0"/>
          </a:p>
        </p:txBody>
      </p:sp>
      <p:sp>
        <p:nvSpPr>
          <p:cNvPr id="4" name="TextBox 3">
            <a:extLst>
              <a:ext uri="{FF2B5EF4-FFF2-40B4-BE49-F238E27FC236}">
                <a16:creationId xmlns:a16="http://schemas.microsoft.com/office/drawing/2014/main" id="{22C44790-3EEA-BF22-6C4E-933177933BE0}"/>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D92A2079-963C-DD2B-D11B-BD9DA40342CE}"/>
              </a:ext>
            </a:extLst>
          </p:cNvPr>
          <p:cNvSpPr>
            <a:spLocks noGrp="1"/>
          </p:cNvSpPr>
          <p:nvPr>
            <p:ph type="sldNum" sz="quarter" idx="12"/>
          </p:nvPr>
        </p:nvSpPr>
        <p:spPr/>
        <p:txBody>
          <a:bodyPr/>
          <a:lstStyle/>
          <a:p>
            <a:fld id="{C1FF6DA9-008F-8B48-92A6-B652298478BF}" type="slidenum">
              <a:rPr lang="en-US" smtClean="0"/>
              <a:t>134</a:t>
            </a:fld>
            <a:endParaRPr lang="en-US" dirty="0"/>
          </a:p>
        </p:txBody>
      </p:sp>
    </p:spTree>
    <p:extLst>
      <p:ext uri="{BB962C8B-B14F-4D97-AF65-F5344CB8AC3E}">
        <p14:creationId xmlns:p14="http://schemas.microsoft.com/office/powerpoint/2010/main" val="3283431775"/>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18FF6-BD96-AE4B-BB04-4CC4C86AD39B}"/>
              </a:ext>
            </a:extLst>
          </p:cNvPr>
          <p:cNvSpPr>
            <a:spLocks noGrp="1"/>
          </p:cNvSpPr>
          <p:nvPr>
            <p:ph type="title"/>
          </p:nvPr>
        </p:nvSpPr>
        <p:spPr/>
        <p:txBody>
          <a:bodyPr>
            <a:normAutofit fontScale="90000"/>
          </a:bodyPr>
          <a:lstStyle/>
          <a:p>
            <a:r>
              <a:rPr lang="en-US" dirty="0">
                <a:solidFill>
                  <a:schemeClr val="tx2"/>
                </a:solidFill>
              </a:rPr>
              <a:t>Budget Building Manual Overview continued</a:t>
            </a:r>
          </a:p>
        </p:txBody>
      </p:sp>
      <p:sp>
        <p:nvSpPr>
          <p:cNvPr id="3" name="Content Placeholder 2">
            <a:extLst>
              <a:ext uri="{FF2B5EF4-FFF2-40B4-BE49-F238E27FC236}">
                <a16:creationId xmlns:a16="http://schemas.microsoft.com/office/drawing/2014/main" id="{227EAE40-86F1-0DB4-FA11-18C8266384E6}"/>
              </a:ext>
            </a:extLst>
          </p:cNvPr>
          <p:cNvSpPr>
            <a:spLocks noGrp="1"/>
          </p:cNvSpPr>
          <p:nvPr>
            <p:ph idx="1"/>
          </p:nvPr>
        </p:nvSpPr>
        <p:spPr/>
        <p:txBody>
          <a:bodyPr/>
          <a:lstStyle/>
          <a:p>
            <a:r>
              <a:rPr lang="en-US" dirty="0"/>
              <a:t>Can be used to set up in house training</a:t>
            </a:r>
          </a:p>
          <a:p>
            <a:endParaRPr lang="en-US" dirty="0"/>
          </a:p>
          <a:p>
            <a:r>
              <a:rPr lang="en-US" dirty="0"/>
              <a:t>Available on the Governor’s Finance website at </a:t>
            </a:r>
            <a:r>
              <a:rPr lang="en-US" dirty="0">
                <a:solidFill>
                  <a:schemeClr val="tx2"/>
                </a:solidFill>
              </a:rPr>
              <a:t>https://budget.nv.gov</a:t>
            </a:r>
          </a:p>
          <a:p>
            <a:pPr marL="0" indent="0">
              <a:buNone/>
            </a:pPr>
            <a:endParaRPr lang="en-US" dirty="0"/>
          </a:p>
        </p:txBody>
      </p:sp>
      <p:sp>
        <p:nvSpPr>
          <p:cNvPr id="4" name="Slide Number Placeholder 3">
            <a:extLst>
              <a:ext uri="{FF2B5EF4-FFF2-40B4-BE49-F238E27FC236}">
                <a16:creationId xmlns:a16="http://schemas.microsoft.com/office/drawing/2014/main" id="{E822915D-39EF-A36B-CC76-462E4C3BEC7E}"/>
              </a:ext>
            </a:extLst>
          </p:cNvPr>
          <p:cNvSpPr>
            <a:spLocks noGrp="1"/>
          </p:cNvSpPr>
          <p:nvPr>
            <p:ph type="sldNum" sz="quarter" idx="12"/>
          </p:nvPr>
        </p:nvSpPr>
        <p:spPr/>
        <p:txBody>
          <a:bodyPr/>
          <a:lstStyle/>
          <a:p>
            <a:fld id="{C1FF6DA9-008F-8B48-92A6-B652298478BF}" type="slidenum">
              <a:rPr lang="en-US" smtClean="0"/>
              <a:t>135</a:t>
            </a:fld>
            <a:endParaRPr lang="en-US" dirty="0"/>
          </a:p>
        </p:txBody>
      </p:sp>
    </p:spTree>
    <p:extLst>
      <p:ext uri="{BB962C8B-B14F-4D97-AF65-F5344CB8AC3E}">
        <p14:creationId xmlns:p14="http://schemas.microsoft.com/office/powerpoint/2010/main" val="2584646890"/>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E9FEA3-BF70-612F-E946-ABAE4A045948}"/>
              </a:ext>
            </a:extLst>
          </p:cNvPr>
          <p:cNvSpPr>
            <a:spLocks noGrp="1"/>
          </p:cNvSpPr>
          <p:nvPr>
            <p:ph type="title"/>
          </p:nvPr>
        </p:nvSpPr>
        <p:spPr/>
        <p:txBody>
          <a:bodyPr/>
          <a:lstStyle/>
          <a:p>
            <a:r>
              <a:rPr lang="en-US" dirty="0">
                <a:solidFill>
                  <a:schemeClr val="tx2"/>
                </a:solidFill>
              </a:rPr>
              <a:t>What is new</a:t>
            </a:r>
          </a:p>
        </p:txBody>
      </p:sp>
      <p:sp>
        <p:nvSpPr>
          <p:cNvPr id="3" name="Content Placeholder 2">
            <a:extLst>
              <a:ext uri="{FF2B5EF4-FFF2-40B4-BE49-F238E27FC236}">
                <a16:creationId xmlns:a16="http://schemas.microsoft.com/office/drawing/2014/main" id="{3FC8FBA1-024A-DE9F-1F2A-8938AECDD891}"/>
              </a:ext>
            </a:extLst>
          </p:cNvPr>
          <p:cNvSpPr>
            <a:spLocks noGrp="1"/>
          </p:cNvSpPr>
          <p:nvPr>
            <p:ph idx="1"/>
          </p:nvPr>
        </p:nvSpPr>
        <p:spPr/>
        <p:txBody>
          <a:bodyPr>
            <a:normAutofit fontScale="92500" lnSpcReduction="20000"/>
          </a:bodyPr>
          <a:lstStyle/>
          <a:p>
            <a:r>
              <a:rPr lang="en-US" dirty="0"/>
              <a:t>New Program Plan section (formerly the Business Plan section) </a:t>
            </a:r>
          </a:p>
          <a:p>
            <a:pPr lvl="1"/>
            <a:r>
              <a:rPr lang="en-US" dirty="0"/>
              <a:t>Refer to page 27 of the 27-29 Budget Building Manual</a:t>
            </a:r>
          </a:p>
          <a:p>
            <a:r>
              <a:rPr lang="en-US" dirty="0"/>
              <a:t>Federal Grant Requirements section </a:t>
            </a:r>
          </a:p>
          <a:p>
            <a:pPr lvl="1"/>
            <a:r>
              <a:rPr lang="en-US" dirty="0"/>
              <a:t>Refer to page 55 of the 27-29 Budget Building Manual</a:t>
            </a:r>
          </a:p>
          <a:p>
            <a:r>
              <a:rPr lang="en-US" dirty="0"/>
              <a:t>Using Copilot/AI section</a:t>
            </a:r>
          </a:p>
          <a:p>
            <a:pPr lvl="1"/>
            <a:r>
              <a:rPr lang="en-US" dirty="0"/>
              <a:t>Refer to page 151 of the 27-29 Budget Building Manual</a:t>
            </a:r>
          </a:p>
          <a:p>
            <a:pPr lvl="1"/>
            <a:endParaRPr lang="en-US" dirty="0"/>
          </a:p>
          <a:p>
            <a:endParaRPr lang="en-US" dirty="0"/>
          </a:p>
        </p:txBody>
      </p:sp>
      <p:sp>
        <p:nvSpPr>
          <p:cNvPr id="4" name="Slide Number Placeholder 3">
            <a:extLst>
              <a:ext uri="{FF2B5EF4-FFF2-40B4-BE49-F238E27FC236}">
                <a16:creationId xmlns:a16="http://schemas.microsoft.com/office/drawing/2014/main" id="{7CB999E8-CA34-205F-40A0-C6FF09DBE1E0}"/>
              </a:ext>
            </a:extLst>
          </p:cNvPr>
          <p:cNvSpPr>
            <a:spLocks noGrp="1"/>
          </p:cNvSpPr>
          <p:nvPr>
            <p:ph type="sldNum" sz="quarter" idx="12"/>
          </p:nvPr>
        </p:nvSpPr>
        <p:spPr/>
        <p:txBody>
          <a:bodyPr/>
          <a:lstStyle/>
          <a:p>
            <a:fld id="{C1FF6DA9-008F-8B48-92A6-B652298478BF}" type="slidenum">
              <a:rPr lang="en-US" smtClean="0"/>
              <a:t>136</a:t>
            </a:fld>
            <a:endParaRPr lang="en-US" dirty="0"/>
          </a:p>
        </p:txBody>
      </p:sp>
    </p:spTree>
    <p:extLst>
      <p:ext uri="{BB962C8B-B14F-4D97-AF65-F5344CB8AC3E}">
        <p14:creationId xmlns:p14="http://schemas.microsoft.com/office/powerpoint/2010/main" val="4051094056"/>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2C7899-5F12-4B71-7EEB-FDEE349245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102032-9CA2-171C-2B80-6F69019A9650}"/>
              </a:ext>
            </a:extLst>
          </p:cNvPr>
          <p:cNvSpPr>
            <a:spLocks noGrp="1"/>
          </p:cNvSpPr>
          <p:nvPr>
            <p:ph type="title"/>
          </p:nvPr>
        </p:nvSpPr>
        <p:spPr/>
        <p:txBody>
          <a:bodyPr>
            <a:normAutofit fontScale="90000"/>
          </a:bodyPr>
          <a:lstStyle/>
          <a:p>
            <a:r>
              <a:rPr lang="en-US" dirty="0">
                <a:solidFill>
                  <a:schemeClr val="tx2"/>
                </a:solidFill>
              </a:rPr>
              <a:t>Bill Changes</a:t>
            </a:r>
            <a:br>
              <a:rPr lang="en-US" dirty="0">
                <a:solidFill>
                  <a:schemeClr val="tx2"/>
                </a:solidFill>
              </a:rPr>
            </a:br>
            <a:r>
              <a:rPr lang="en-US" dirty="0">
                <a:solidFill>
                  <a:schemeClr val="tx2"/>
                </a:solidFill>
              </a:rPr>
              <a:t>AB 356</a:t>
            </a:r>
            <a:endParaRPr dirty="0">
              <a:solidFill>
                <a:schemeClr val="tx2"/>
              </a:solidFill>
            </a:endParaRPr>
          </a:p>
        </p:txBody>
      </p:sp>
      <p:sp>
        <p:nvSpPr>
          <p:cNvPr id="3" name="Content Placeholder 2">
            <a:extLst>
              <a:ext uri="{FF2B5EF4-FFF2-40B4-BE49-F238E27FC236}">
                <a16:creationId xmlns:a16="http://schemas.microsoft.com/office/drawing/2014/main" id="{4A4027BD-79E7-F29B-11BA-5F29D3F3C2EE}"/>
              </a:ext>
            </a:extLst>
          </p:cNvPr>
          <p:cNvSpPr>
            <a:spLocks noGrp="1"/>
          </p:cNvSpPr>
          <p:nvPr>
            <p:ph idx="1"/>
          </p:nvPr>
        </p:nvSpPr>
        <p:spPr/>
        <p:txBody>
          <a:bodyPr>
            <a:normAutofit fontScale="92500" lnSpcReduction="10000"/>
          </a:bodyPr>
          <a:lstStyle/>
          <a:p>
            <a:r>
              <a:rPr lang="en-US" dirty="0"/>
              <a:t>The Governor must include agreed upon amounts from collective bargaining agreements in the biennial executive budget. </a:t>
            </a:r>
            <a:endParaRPr dirty="0"/>
          </a:p>
          <a:p>
            <a:r>
              <a:rPr lang="en-US" dirty="0"/>
              <a:t>If this is not practicable, a report explaining why must be submitted to the Legislature the same day as the budget.</a:t>
            </a:r>
            <a:endParaRPr dirty="0"/>
          </a:p>
          <a:p>
            <a:r>
              <a:rPr lang="en-US" dirty="0"/>
              <a:t>Negotiations start on or before April 1st of each even numbered year (previously October 1</a:t>
            </a:r>
            <a:r>
              <a:rPr lang="en-US" baseline="30000" dirty="0"/>
              <a:t>st</a:t>
            </a:r>
            <a:r>
              <a:rPr lang="en-US" dirty="0"/>
              <a:t>)</a:t>
            </a:r>
            <a:endParaRPr dirty="0"/>
          </a:p>
        </p:txBody>
      </p:sp>
      <p:sp>
        <p:nvSpPr>
          <p:cNvPr id="4" name="TextBox 3">
            <a:extLst>
              <a:ext uri="{FF2B5EF4-FFF2-40B4-BE49-F238E27FC236}">
                <a16:creationId xmlns:a16="http://schemas.microsoft.com/office/drawing/2014/main" id="{3882F6CB-EDF5-781C-B28D-6CE7C00C6C1D}"/>
              </a:ext>
            </a:extLst>
          </p:cNvPr>
          <p:cNvSpPr txBox="1"/>
          <p:nvPr/>
        </p:nvSpPr>
        <p:spPr>
          <a:xfrm>
            <a:off x="457200" y="6400800"/>
            <a:ext cx="5486400" cy="274320"/>
          </a:xfrm>
          <a:prstGeom prst="rect">
            <a:avLst/>
          </a:prstGeom>
          <a:noFill/>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dirty="0">
                <a:ln>
                  <a:noFill/>
                </a:ln>
                <a:solidFill>
                  <a:srgbClr val="1F3A93"/>
                </a:solidFill>
                <a:effectLst/>
                <a:uLnTx/>
                <a:uFillTx/>
                <a:latin typeface="Segoe UI"/>
                <a:ea typeface="+mn-ea"/>
                <a:cs typeface="+mn-cs"/>
              </a:rPr>
              <a:t>Governor's Finance Office - February 25, 2026</a:t>
            </a:r>
          </a:p>
        </p:txBody>
      </p:sp>
      <p:sp>
        <p:nvSpPr>
          <p:cNvPr id="6" name="Slide Number Placeholder 5">
            <a:extLst>
              <a:ext uri="{FF2B5EF4-FFF2-40B4-BE49-F238E27FC236}">
                <a16:creationId xmlns:a16="http://schemas.microsoft.com/office/drawing/2014/main" id="{DF1E4BE9-FAE7-838C-8EC7-0D9CEBBD011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FF6DA9-008F-8B48-92A6-B652298478BF}"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137</a:t>
            </a:fld>
            <a:endParaRPr kumimoji="0" lang="en-US" sz="1200" b="0" i="0" u="none" strike="noStrike" kern="1200" cap="none" spc="0" normalizeH="0" baseline="0" noProof="0" dirty="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244839225"/>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71704-CA55-284B-DCC5-C6E7F24447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E31461-86BC-5A0A-B7F7-3823E564B05F}"/>
              </a:ext>
            </a:extLst>
          </p:cNvPr>
          <p:cNvSpPr>
            <a:spLocks noGrp="1"/>
          </p:cNvSpPr>
          <p:nvPr>
            <p:ph type="title"/>
          </p:nvPr>
        </p:nvSpPr>
        <p:spPr/>
        <p:txBody>
          <a:bodyPr/>
          <a:lstStyle/>
          <a:p>
            <a:r>
              <a:rPr lang="en-US" dirty="0">
                <a:solidFill>
                  <a:schemeClr val="tx2"/>
                </a:solidFill>
              </a:rPr>
              <a:t>AB 356</a:t>
            </a:r>
            <a:endParaRPr dirty="0">
              <a:solidFill>
                <a:schemeClr val="tx2"/>
              </a:solidFill>
            </a:endParaRPr>
          </a:p>
        </p:txBody>
      </p:sp>
      <p:sp>
        <p:nvSpPr>
          <p:cNvPr id="3" name="Content Placeholder 2">
            <a:extLst>
              <a:ext uri="{FF2B5EF4-FFF2-40B4-BE49-F238E27FC236}">
                <a16:creationId xmlns:a16="http://schemas.microsoft.com/office/drawing/2014/main" id="{C42D1861-EFB3-25B8-4308-DF02A3A43262}"/>
              </a:ext>
            </a:extLst>
          </p:cNvPr>
          <p:cNvSpPr>
            <a:spLocks noGrp="1"/>
          </p:cNvSpPr>
          <p:nvPr>
            <p:ph idx="1"/>
          </p:nvPr>
        </p:nvSpPr>
        <p:spPr/>
        <p:txBody>
          <a:bodyPr>
            <a:normAutofit lnSpcReduction="10000"/>
          </a:bodyPr>
          <a:lstStyle/>
          <a:p>
            <a:pPr marL="0" indent="0">
              <a:buNone/>
            </a:pPr>
            <a:r>
              <a:rPr lang="en-US" dirty="0">
                <a:latin typeface="+mj-lt"/>
              </a:rPr>
              <a:t>Arbitration deadlines </a:t>
            </a:r>
            <a:endParaRPr dirty="0">
              <a:latin typeface="+mj-lt"/>
            </a:endParaRPr>
          </a:p>
          <a:p>
            <a:r>
              <a:rPr lang="en-US" dirty="0"/>
              <a:t>Arbitration begins September 15</a:t>
            </a:r>
            <a:r>
              <a:rPr lang="en-US" baseline="30000" dirty="0"/>
              <a:t>th</a:t>
            </a:r>
            <a:r>
              <a:rPr lang="en-US" dirty="0"/>
              <a:t> (previously February 15</a:t>
            </a:r>
            <a:r>
              <a:rPr lang="en-US" baseline="30000" dirty="0"/>
              <a:t>th</a:t>
            </a:r>
            <a:r>
              <a:rPr lang="en-US" dirty="0"/>
              <a:t>).</a:t>
            </a:r>
            <a:endParaRPr dirty="0"/>
          </a:p>
          <a:p>
            <a:r>
              <a:rPr lang="en-US" dirty="0"/>
              <a:t>Decision due by December 5 (previously March 5</a:t>
            </a:r>
            <a:r>
              <a:rPr lang="en-US" baseline="30000" dirty="0"/>
              <a:t>th</a:t>
            </a:r>
            <a:r>
              <a:rPr lang="en-US" dirty="0"/>
              <a:t> ).</a:t>
            </a:r>
          </a:p>
          <a:p>
            <a:pPr marL="0" indent="0">
              <a:buNone/>
            </a:pPr>
            <a:r>
              <a:rPr lang="en-US" dirty="0">
                <a:latin typeface="+mj-lt"/>
              </a:rPr>
              <a:t>Economic Forum Report</a:t>
            </a:r>
          </a:p>
          <a:p>
            <a:pPr marL="0" indent="0">
              <a:buNone/>
            </a:pPr>
            <a:r>
              <a:rPr lang="en-US" dirty="0"/>
              <a:t>Deadline has moved from December 3</a:t>
            </a:r>
            <a:r>
              <a:rPr lang="en-US" baseline="30000" dirty="0"/>
              <a:t>rd</a:t>
            </a:r>
            <a:r>
              <a:rPr lang="en-US" dirty="0"/>
              <a:t> to November 15</a:t>
            </a:r>
            <a:r>
              <a:rPr lang="en-US" baseline="30000" dirty="0"/>
              <a:t>th</a:t>
            </a:r>
            <a:r>
              <a:rPr lang="en-US" dirty="0"/>
              <a:t> of each even numbered year. </a:t>
            </a:r>
            <a:endParaRPr dirty="0"/>
          </a:p>
        </p:txBody>
      </p:sp>
      <p:sp>
        <p:nvSpPr>
          <p:cNvPr id="4" name="TextBox 3">
            <a:extLst>
              <a:ext uri="{FF2B5EF4-FFF2-40B4-BE49-F238E27FC236}">
                <a16:creationId xmlns:a16="http://schemas.microsoft.com/office/drawing/2014/main" id="{C1BA595D-94A4-DB49-9433-5DDDB9714C27}"/>
              </a:ext>
            </a:extLst>
          </p:cNvPr>
          <p:cNvSpPr txBox="1"/>
          <p:nvPr/>
        </p:nvSpPr>
        <p:spPr>
          <a:xfrm>
            <a:off x="457200" y="6400800"/>
            <a:ext cx="5486400" cy="274320"/>
          </a:xfrm>
          <a:prstGeom prst="rect">
            <a:avLst/>
          </a:prstGeom>
          <a:noFill/>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dirty="0">
                <a:ln>
                  <a:noFill/>
                </a:ln>
                <a:solidFill>
                  <a:srgbClr val="1F3A93"/>
                </a:solidFill>
                <a:effectLst/>
                <a:uLnTx/>
                <a:uFillTx/>
                <a:latin typeface="Segoe UI"/>
                <a:ea typeface="+mn-ea"/>
                <a:cs typeface="+mn-cs"/>
              </a:rPr>
              <a:t>Governor's Finance Office - February 25, 2026</a:t>
            </a:r>
          </a:p>
        </p:txBody>
      </p:sp>
      <p:sp>
        <p:nvSpPr>
          <p:cNvPr id="6" name="Slide Number Placeholder 5">
            <a:extLst>
              <a:ext uri="{FF2B5EF4-FFF2-40B4-BE49-F238E27FC236}">
                <a16:creationId xmlns:a16="http://schemas.microsoft.com/office/drawing/2014/main" id="{9FEE7B8A-ED15-AE21-99ED-DFA33F0D5FA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FF6DA9-008F-8B48-92A6-B652298478BF}"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138</a:t>
            </a:fld>
            <a:endParaRPr kumimoji="0" lang="en-US" sz="1200" b="0" i="0" u="none" strike="noStrike" kern="1200" cap="none" spc="0" normalizeH="0" baseline="0" noProof="0" dirty="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538365331"/>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83D1C3-CB09-69AD-00D9-72B9791A48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4E94F1-5B0D-F5E6-A033-A057B5E73C11}"/>
              </a:ext>
            </a:extLst>
          </p:cNvPr>
          <p:cNvSpPr>
            <a:spLocks noGrp="1"/>
          </p:cNvSpPr>
          <p:nvPr>
            <p:ph type="title"/>
          </p:nvPr>
        </p:nvSpPr>
        <p:spPr/>
        <p:txBody>
          <a:bodyPr/>
          <a:lstStyle/>
          <a:p>
            <a:r>
              <a:rPr lang="en-US" dirty="0">
                <a:solidFill>
                  <a:schemeClr val="tx2"/>
                </a:solidFill>
              </a:rPr>
              <a:t>SB 419</a:t>
            </a:r>
            <a:endParaRPr dirty="0">
              <a:solidFill>
                <a:schemeClr val="tx2"/>
              </a:solidFill>
            </a:endParaRPr>
          </a:p>
        </p:txBody>
      </p:sp>
      <p:sp>
        <p:nvSpPr>
          <p:cNvPr id="3" name="Content Placeholder 2">
            <a:extLst>
              <a:ext uri="{FF2B5EF4-FFF2-40B4-BE49-F238E27FC236}">
                <a16:creationId xmlns:a16="http://schemas.microsoft.com/office/drawing/2014/main" id="{7DFB7C0D-F434-1111-A433-B4C2369B5A7B}"/>
              </a:ext>
            </a:extLst>
          </p:cNvPr>
          <p:cNvSpPr>
            <a:spLocks noGrp="1"/>
          </p:cNvSpPr>
          <p:nvPr>
            <p:ph idx="1"/>
          </p:nvPr>
        </p:nvSpPr>
        <p:spPr/>
        <p:txBody>
          <a:bodyPr>
            <a:normAutofit fontScale="92500" lnSpcReduction="10000"/>
          </a:bodyPr>
          <a:lstStyle/>
          <a:p>
            <a:pPr marL="0" indent="0">
              <a:buNone/>
            </a:pPr>
            <a:r>
              <a:rPr lang="en-US" dirty="0">
                <a:latin typeface="+mj-lt"/>
              </a:rPr>
              <a:t>Contracting Authority</a:t>
            </a:r>
            <a:endParaRPr dirty="0">
              <a:latin typeface="+mj-lt"/>
            </a:endParaRPr>
          </a:p>
          <a:p>
            <a:r>
              <a:rPr lang="en-US" dirty="0"/>
              <a:t>The Director of the Legislative Counsel Bureau can now enter into contracts to assist with revenue forecasting and data processing services. </a:t>
            </a:r>
          </a:p>
          <a:p>
            <a:pPr marL="0" indent="0">
              <a:buNone/>
            </a:pPr>
            <a:r>
              <a:rPr lang="en-US" b="1" dirty="0"/>
              <a:t>Report Deadlines</a:t>
            </a:r>
          </a:p>
          <a:p>
            <a:r>
              <a:rPr lang="en-US" dirty="0"/>
              <a:t>The Economic Forum’s second report deadline is April 1</a:t>
            </a:r>
            <a:r>
              <a:rPr lang="en-US" baseline="30000" dirty="0"/>
              <a:t>st</a:t>
            </a:r>
            <a:r>
              <a:rPr lang="en-US" dirty="0"/>
              <a:t> of each odd-numbered year (previous deadline was May 1</a:t>
            </a:r>
            <a:r>
              <a:rPr lang="en-US" baseline="30000" dirty="0"/>
              <a:t>st</a:t>
            </a:r>
            <a:r>
              <a:rPr lang="en-US" dirty="0"/>
              <a:t> ). </a:t>
            </a:r>
          </a:p>
          <a:p>
            <a:pPr marL="0" indent="0">
              <a:buNone/>
            </a:pPr>
            <a:endParaRPr lang="en-US" dirty="0"/>
          </a:p>
          <a:p>
            <a:pPr marL="0" indent="0">
              <a:buNone/>
            </a:pPr>
            <a:endParaRPr lang="en-US" dirty="0"/>
          </a:p>
          <a:p>
            <a:endParaRPr dirty="0"/>
          </a:p>
        </p:txBody>
      </p:sp>
      <p:sp>
        <p:nvSpPr>
          <p:cNvPr id="4" name="TextBox 3">
            <a:extLst>
              <a:ext uri="{FF2B5EF4-FFF2-40B4-BE49-F238E27FC236}">
                <a16:creationId xmlns:a16="http://schemas.microsoft.com/office/drawing/2014/main" id="{D210410D-7C45-1521-4618-7FF975C17C94}"/>
              </a:ext>
            </a:extLst>
          </p:cNvPr>
          <p:cNvSpPr txBox="1"/>
          <p:nvPr/>
        </p:nvSpPr>
        <p:spPr>
          <a:xfrm>
            <a:off x="457200" y="6400800"/>
            <a:ext cx="5486400" cy="274320"/>
          </a:xfrm>
          <a:prstGeom prst="rect">
            <a:avLst/>
          </a:prstGeom>
          <a:noFill/>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dirty="0">
                <a:ln>
                  <a:noFill/>
                </a:ln>
                <a:solidFill>
                  <a:srgbClr val="1F3A93"/>
                </a:solidFill>
                <a:effectLst/>
                <a:uLnTx/>
                <a:uFillTx/>
                <a:latin typeface="Segoe UI"/>
                <a:ea typeface="+mn-ea"/>
                <a:cs typeface="+mn-cs"/>
              </a:rPr>
              <a:t>Governor's Finance Office - February 25, 2026</a:t>
            </a:r>
          </a:p>
        </p:txBody>
      </p:sp>
      <p:sp>
        <p:nvSpPr>
          <p:cNvPr id="6" name="Slide Number Placeholder 5">
            <a:extLst>
              <a:ext uri="{FF2B5EF4-FFF2-40B4-BE49-F238E27FC236}">
                <a16:creationId xmlns:a16="http://schemas.microsoft.com/office/drawing/2014/main" id="{9DDEB8F7-FDD8-42B7-8AF5-4C8956D68FD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FF6DA9-008F-8B48-92A6-B652298478BF}"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139</a:t>
            </a:fld>
            <a:endParaRPr kumimoji="0" lang="en-US" sz="1200" b="0" i="0" u="none" strike="noStrike" kern="1200" cap="none" spc="0" normalizeH="0" baseline="0" noProof="0" dirty="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7988568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3A015BE-6C20-D2FC-E172-96B7CDF38DB9}"/>
              </a:ext>
            </a:extLst>
          </p:cNvPr>
          <p:cNvPicPr>
            <a:picLocks noChangeAspect="1"/>
          </p:cNvPicPr>
          <p:nvPr/>
        </p:nvPicPr>
        <p:blipFill>
          <a:blip r:embed="rId3"/>
          <a:stretch>
            <a:fillRect/>
          </a:stretch>
        </p:blipFill>
        <p:spPr>
          <a:xfrm>
            <a:off x="309903" y="1706620"/>
            <a:ext cx="8463000" cy="4649729"/>
          </a:xfrm>
          <a:prstGeom prst="rect">
            <a:avLst/>
          </a:prstGeom>
          <a:ln>
            <a:noFill/>
          </a:ln>
          <a:effectLst>
            <a:outerShdw blurRad="292100" dist="139700" dir="2700000" algn="tl" rotWithShape="0">
              <a:srgbClr val="333333">
                <a:alpha val="65000"/>
              </a:srgbClr>
            </a:outerShdw>
          </a:effectLst>
        </p:spPr>
      </p:pic>
      <p:sp>
        <p:nvSpPr>
          <p:cNvPr id="14" name="Title 1">
            <a:extLst>
              <a:ext uri="{FF2B5EF4-FFF2-40B4-BE49-F238E27FC236}">
                <a16:creationId xmlns:a16="http://schemas.microsoft.com/office/drawing/2014/main" id="{10D605D6-2FEB-CBC9-B9DF-EEBB878CDBFE}"/>
              </a:ext>
            </a:extLst>
          </p:cNvPr>
          <p:cNvSpPr>
            <a:spLocks noGrp="1"/>
          </p:cNvSpPr>
          <p:nvPr>
            <p:ph type="title"/>
          </p:nvPr>
        </p:nvSpPr>
        <p:spPr>
          <a:xfrm>
            <a:off x="457200" y="830465"/>
            <a:ext cx="8229600" cy="1143000"/>
          </a:xfrm>
        </p:spPr>
        <p:txBody>
          <a:bodyPr>
            <a:noAutofit/>
          </a:bodyPr>
          <a:lstStyle/>
          <a:p>
            <a:r>
              <a:rPr lang="en-US" sz="3200" dirty="0">
                <a:solidFill>
                  <a:schemeClr val="tx2"/>
                </a:solidFill>
              </a:rPr>
              <a:t>Commercial Bank Interest Rate on Credit Card Plans</a:t>
            </a:r>
            <a:br>
              <a:rPr lang="en-US" sz="3200" dirty="0">
                <a:solidFill>
                  <a:schemeClr val="tx2"/>
                </a:solidFill>
              </a:rPr>
            </a:br>
            <a:endParaRPr lang="en-US" sz="3200" dirty="0">
              <a:solidFill>
                <a:schemeClr val="tx2"/>
              </a:solidFill>
            </a:endParaRPr>
          </a:p>
        </p:txBody>
      </p:sp>
      <p:sp>
        <p:nvSpPr>
          <p:cNvPr id="3" name="Slide Number Placeholder 2">
            <a:extLst>
              <a:ext uri="{FF2B5EF4-FFF2-40B4-BE49-F238E27FC236}">
                <a16:creationId xmlns:a16="http://schemas.microsoft.com/office/drawing/2014/main" id="{B26C9BB6-31B7-6AC3-CB69-CD020C434DD6}"/>
              </a:ext>
            </a:extLst>
          </p:cNvPr>
          <p:cNvSpPr>
            <a:spLocks noGrp="1"/>
          </p:cNvSpPr>
          <p:nvPr>
            <p:ph type="sldNum" sz="quarter" idx="12"/>
          </p:nvPr>
        </p:nvSpPr>
        <p:spPr>
          <a:xfrm>
            <a:off x="6553200" y="6356350"/>
            <a:ext cx="2133600" cy="365125"/>
          </a:xfrm>
        </p:spPr>
        <p:txBody>
          <a:bodyPr anchor="ctr">
            <a:normAutofit/>
          </a:bodyPr>
          <a:lstStyle/>
          <a:p>
            <a:pPr>
              <a:spcAft>
                <a:spcPts val="600"/>
              </a:spcAft>
            </a:pPr>
            <a:fld id="{C1FF6DA9-008F-8B48-92A6-B652298478BF}" type="slidenum">
              <a:rPr lang="en-US" smtClean="0"/>
              <a:pPr>
                <a:spcAft>
                  <a:spcPts val="600"/>
                </a:spcAft>
              </a:pPr>
              <a:t>14</a:t>
            </a:fld>
            <a:endParaRPr lang="en-US" dirty="0"/>
          </a:p>
        </p:txBody>
      </p:sp>
      <p:cxnSp>
        <p:nvCxnSpPr>
          <p:cNvPr id="12" name="Straight Connector 11">
            <a:extLst>
              <a:ext uri="{FF2B5EF4-FFF2-40B4-BE49-F238E27FC236}">
                <a16:creationId xmlns:a16="http://schemas.microsoft.com/office/drawing/2014/main" id="{A2C93286-CF4B-3663-E7E5-7B1CD5108756}"/>
              </a:ext>
            </a:extLst>
          </p:cNvPr>
          <p:cNvCxnSpPr>
            <a:cxnSpLocks/>
          </p:cNvCxnSpPr>
          <p:nvPr/>
        </p:nvCxnSpPr>
        <p:spPr>
          <a:xfrm>
            <a:off x="993913" y="2232802"/>
            <a:ext cx="7770611" cy="0"/>
          </a:xfrm>
          <a:prstGeom prst="line">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3" name="TextBox 12">
            <a:extLst>
              <a:ext uri="{FF2B5EF4-FFF2-40B4-BE49-F238E27FC236}">
                <a16:creationId xmlns:a16="http://schemas.microsoft.com/office/drawing/2014/main" id="{F8EA47DF-AD17-3219-3651-5B5022A7A682}"/>
              </a:ext>
            </a:extLst>
          </p:cNvPr>
          <p:cNvSpPr txBox="1"/>
          <p:nvPr/>
        </p:nvSpPr>
        <p:spPr>
          <a:xfrm>
            <a:off x="1204427" y="1883348"/>
            <a:ext cx="992124" cy="369332"/>
          </a:xfrm>
          <a:prstGeom prst="rect">
            <a:avLst/>
          </a:prstGeom>
          <a:noFill/>
        </p:spPr>
        <p:txBody>
          <a:bodyPr wrap="square" rtlCol="0">
            <a:spAutoFit/>
          </a:bodyPr>
          <a:lstStyle/>
          <a:p>
            <a:r>
              <a:rPr lang="en-US" b="1" dirty="0"/>
              <a:t>20.97%</a:t>
            </a:r>
          </a:p>
        </p:txBody>
      </p:sp>
    </p:spTree>
    <p:extLst>
      <p:ext uri="{BB962C8B-B14F-4D97-AF65-F5344CB8AC3E}">
        <p14:creationId xmlns:p14="http://schemas.microsoft.com/office/powerpoint/2010/main" val="532559693"/>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C157D-4914-0D7C-9BAA-694B132338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E092C3-6128-8FBF-A09E-AB16A8508724}"/>
              </a:ext>
            </a:extLst>
          </p:cNvPr>
          <p:cNvSpPr>
            <a:spLocks noGrp="1"/>
          </p:cNvSpPr>
          <p:nvPr>
            <p:ph type="title"/>
          </p:nvPr>
        </p:nvSpPr>
        <p:spPr/>
        <p:txBody>
          <a:bodyPr/>
          <a:lstStyle/>
          <a:p>
            <a:r>
              <a:rPr lang="en-US" dirty="0">
                <a:solidFill>
                  <a:schemeClr val="tx2"/>
                </a:solidFill>
              </a:rPr>
              <a:t>SB 462</a:t>
            </a:r>
            <a:endParaRPr dirty="0">
              <a:solidFill>
                <a:schemeClr val="tx2"/>
              </a:solidFill>
            </a:endParaRPr>
          </a:p>
        </p:txBody>
      </p:sp>
      <p:sp>
        <p:nvSpPr>
          <p:cNvPr id="3" name="Content Placeholder 2">
            <a:extLst>
              <a:ext uri="{FF2B5EF4-FFF2-40B4-BE49-F238E27FC236}">
                <a16:creationId xmlns:a16="http://schemas.microsoft.com/office/drawing/2014/main" id="{2DA40092-99C1-6459-8DFC-3DCCA3472606}"/>
              </a:ext>
            </a:extLst>
          </p:cNvPr>
          <p:cNvSpPr>
            <a:spLocks noGrp="1"/>
          </p:cNvSpPr>
          <p:nvPr>
            <p:ph idx="1"/>
          </p:nvPr>
        </p:nvSpPr>
        <p:spPr/>
        <p:txBody>
          <a:bodyPr/>
          <a:lstStyle/>
          <a:p>
            <a:pPr marL="0" indent="0">
              <a:buNone/>
            </a:pPr>
            <a:r>
              <a:rPr lang="en-US" dirty="0">
                <a:latin typeface="+mj-lt"/>
              </a:rPr>
              <a:t>Adjusted Base </a:t>
            </a:r>
            <a:endParaRPr dirty="0">
              <a:latin typeface="+mj-lt"/>
            </a:endParaRPr>
          </a:p>
          <a:p>
            <a:r>
              <a:rPr lang="en-US" dirty="0"/>
              <a:t>Adjusted base budget is now based on revenues and expenditures from the even numbered year of the biennium.</a:t>
            </a:r>
          </a:p>
          <a:p>
            <a:pPr marL="0" indent="0">
              <a:buNone/>
            </a:pPr>
            <a:r>
              <a:rPr lang="en-US" b="1" dirty="0">
                <a:latin typeface="+mj-lt"/>
              </a:rPr>
              <a:t>Included Costs</a:t>
            </a:r>
          </a:p>
          <a:p>
            <a:r>
              <a:rPr lang="en-US" dirty="0"/>
              <a:t>Costs for continuing programs.</a:t>
            </a:r>
          </a:p>
          <a:p>
            <a:r>
              <a:rPr lang="en-US" dirty="0"/>
              <a:t>Costs for new or enhanced programs.</a:t>
            </a:r>
          </a:p>
          <a:p>
            <a:pPr marL="0" indent="0">
              <a:buNone/>
            </a:pPr>
            <a:endParaRPr lang="en-US" dirty="0"/>
          </a:p>
        </p:txBody>
      </p:sp>
      <p:sp>
        <p:nvSpPr>
          <p:cNvPr id="4" name="TextBox 3">
            <a:extLst>
              <a:ext uri="{FF2B5EF4-FFF2-40B4-BE49-F238E27FC236}">
                <a16:creationId xmlns:a16="http://schemas.microsoft.com/office/drawing/2014/main" id="{88CA7E1D-C1FB-71B9-C6F2-40E023B8ABAB}"/>
              </a:ext>
            </a:extLst>
          </p:cNvPr>
          <p:cNvSpPr txBox="1"/>
          <p:nvPr/>
        </p:nvSpPr>
        <p:spPr>
          <a:xfrm>
            <a:off x="457200" y="6400800"/>
            <a:ext cx="5486400" cy="274320"/>
          </a:xfrm>
          <a:prstGeom prst="rect">
            <a:avLst/>
          </a:prstGeom>
          <a:noFill/>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dirty="0">
                <a:ln>
                  <a:noFill/>
                </a:ln>
                <a:solidFill>
                  <a:srgbClr val="1F3A93"/>
                </a:solidFill>
                <a:effectLst/>
                <a:uLnTx/>
                <a:uFillTx/>
                <a:latin typeface="Segoe UI"/>
                <a:ea typeface="+mn-ea"/>
                <a:cs typeface="+mn-cs"/>
              </a:rPr>
              <a:t>Governor's Finance Office - February 25, 2026</a:t>
            </a:r>
          </a:p>
        </p:txBody>
      </p:sp>
      <p:sp>
        <p:nvSpPr>
          <p:cNvPr id="6" name="Slide Number Placeholder 5">
            <a:extLst>
              <a:ext uri="{FF2B5EF4-FFF2-40B4-BE49-F238E27FC236}">
                <a16:creationId xmlns:a16="http://schemas.microsoft.com/office/drawing/2014/main" id="{45C3770A-A4D5-7F7B-C545-123A7E1E40D4}"/>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FF6DA9-008F-8B48-92A6-B652298478BF}"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140</a:t>
            </a:fld>
            <a:endParaRPr kumimoji="0" lang="en-US" sz="1200" b="0" i="0" u="none" strike="noStrike" kern="1200" cap="none" spc="0" normalizeH="0" baseline="0" noProof="0" dirty="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18819795"/>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3FFF0F-BF90-EA64-E7FE-DD58D2AAEC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508470-FD53-1AEE-2380-FCBA03B56C37}"/>
              </a:ext>
            </a:extLst>
          </p:cNvPr>
          <p:cNvSpPr>
            <a:spLocks noGrp="1"/>
          </p:cNvSpPr>
          <p:nvPr>
            <p:ph type="title"/>
          </p:nvPr>
        </p:nvSpPr>
        <p:spPr/>
        <p:txBody>
          <a:bodyPr>
            <a:normAutofit fontScale="90000"/>
          </a:bodyPr>
          <a:lstStyle/>
          <a:p>
            <a:r>
              <a:rPr lang="en-US" dirty="0">
                <a:solidFill>
                  <a:schemeClr val="tx2"/>
                </a:solidFill>
              </a:rPr>
              <a:t>SB 462</a:t>
            </a:r>
            <a:br>
              <a:rPr lang="en-US" dirty="0">
                <a:solidFill>
                  <a:schemeClr val="tx2"/>
                </a:solidFill>
              </a:rPr>
            </a:br>
            <a:r>
              <a:rPr lang="en-US" dirty="0">
                <a:solidFill>
                  <a:schemeClr val="tx2"/>
                </a:solidFill>
              </a:rPr>
              <a:t>continued</a:t>
            </a:r>
            <a:endParaRPr dirty="0">
              <a:solidFill>
                <a:schemeClr val="tx2"/>
              </a:solidFill>
            </a:endParaRPr>
          </a:p>
        </p:txBody>
      </p:sp>
      <p:sp>
        <p:nvSpPr>
          <p:cNvPr id="3" name="Content Placeholder 2">
            <a:extLst>
              <a:ext uri="{FF2B5EF4-FFF2-40B4-BE49-F238E27FC236}">
                <a16:creationId xmlns:a16="http://schemas.microsoft.com/office/drawing/2014/main" id="{BC52B3DA-D9FD-3BBF-2EE8-6BDE8380CD53}"/>
              </a:ext>
            </a:extLst>
          </p:cNvPr>
          <p:cNvSpPr>
            <a:spLocks noGrp="1"/>
          </p:cNvSpPr>
          <p:nvPr>
            <p:ph idx="1"/>
          </p:nvPr>
        </p:nvSpPr>
        <p:spPr/>
        <p:txBody>
          <a:bodyPr>
            <a:normAutofit fontScale="85000" lnSpcReduction="20000"/>
          </a:bodyPr>
          <a:lstStyle/>
          <a:p>
            <a:r>
              <a:rPr lang="en-US" dirty="0"/>
              <a:t>Removal of one-time expenditures and expired programs.</a:t>
            </a:r>
          </a:p>
          <a:p>
            <a:r>
              <a:rPr lang="en-US" dirty="0"/>
              <a:t>Changes in revenue authority, travel, rent, insurance, and cost allocations.</a:t>
            </a:r>
          </a:p>
          <a:p>
            <a:r>
              <a:rPr lang="en-US" dirty="0"/>
              <a:t>Ongoing contractual obligations and expenditures approved by the Interim Finance Committee. </a:t>
            </a:r>
          </a:p>
          <a:p>
            <a:r>
              <a:rPr lang="en-US" dirty="0"/>
              <a:t>Annualization of partial-year costs and grant related revenues. </a:t>
            </a:r>
          </a:p>
          <a:p>
            <a:r>
              <a:rPr lang="en-US" dirty="0"/>
              <a:t>Other necessary adjustments based on expenditure limits or the GFO Director’s discretion. </a:t>
            </a:r>
          </a:p>
        </p:txBody>
      </p:sp>
      <p:sp>
        <p:nvSpPr>
          <p:cNvPr id="4" name="TextBox 3">
            <a:extLst>
              <a:ext uri="{FF2B5EF4-FFF2-40B4-BE49-F238E27FC236}">
                <a16:creationId xmlns:a16="http://schemas.microsoft.com/office/drawing/2014/main" id="{7C439940-45EB-5FF9-ACEE-3B25CD29F058}"/>
              </a:ext>
            </a:extLst>
          </p:cNvPr>
          <p:cNvSpPr txBox="1"/>
          <p:nvPr/>
        </p:nvSpPr>
        <p:spPr>
          <a:xfrm>
            <a:off x="457200" y="6400800"/>
            <a:ext cx="5486400" cy="274320"/>
          </a:xfrm>
          <a:prstGeom prst="rect">
            <a:avLst/>
          </a:prstGeom>
          <a:noFill/>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dirty="0">
                <a:ln>
                  <a:noFill/>
                </a:ln>
                <a:solidFill>
                  <a:srgbClr val="1F3A93"/>
                </a:solidFill>
                <a:effectLst/>
                <a:uLnTx/>
                <a:uFillTx/>
                <a:latin typeface="Segoe UI"/>
                <a:ea typeface="+mn-ea"/>
                <a:cs typeface="+mn-cs"/>
              </a:rPr>
              <a:t>Governor's Finance Office - February 25, 2026</a:t>
            </a:r>
          </a:p>
        </p:txBody>
      </p:sp>
      <p:sp>
        <p:nvSpPr>
          <p:cNvPr id="6" name="Slide Number Placeholder 5">
            <a:extLst>
              <a:ext uri="{FF2B5EF4-FFF2-40B4-BE49-F238E27FC236}">
                <a16:creationId xmlns:a16="http://schemas.microsoft.com/office/drawing/2014/main" id="{B2F20D5C-465E-F001-8D40-8DC87A6C6099}"/>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FF6DA9-008F-8B48-92A6-B652298478BF}"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141</a:t>
            </a:fld>
            <a:endParaRPr kumimoji="0" lang="en-US" sz="1200" b="0" i="0" u="none" strike="noStrike" kern="1200" cap="none" spc="0" normalizeH="0" baseline="0" noProof="0" dirty="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401043629"/>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B7C12D-67D3-2940-B949-83D3761D60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CF5345-ED5A-2511-4336-7E31ED38A762}"/>
              </a:ext>
            </a:extLst>
          </p:cNvPr>
          <p:cNvSpPr>
            <a:spLocks noGrp="1"/>
          </p:cNvSpPr>
          <p:nvPr>
            <p:ph type="title"/>
          </p:nvPr>
        </p:nvSpPr>
        <p:spPr/>
        <p:txBody>
          <a:bodyPr>
            <a:normAutofit fontScale="90000"/>
          </a:bodyPr>
          <a:lstStyle/>
          <a:p>
            <a:r>
              <a:rPr lang="en-US" dirty="0">
                <a:solidFill>
                  <a:schemeClr val="tx2"/>
                </a:solidFill>
              </a:rPr>
              <a:t>SB 462</a:t>
            </a:r>
            <a:br>
              <a:rPr lang="en-US" dirty="0">
                <a:solidFill>
                  <a:schemeClr val="tx2"/>
                </a:solidFill>
              </a:rPr>
            </a:br>
            <a:r>
              <a:rPr lang="en-US" dirty="0">
                <a:solidFill>
                  <a:schemeClr val="tx2"/>
                </a:solidFill>
              </a:rPr>
              <a:t>continued</a:t>
            </a:r>
            <a:endParaRPr dirty="0">
              <a:solidFill>
                <a:schemeClr val="tx2"/>
              </a:solidFill>
            </a:endParaRPr>
          </a:p>
        </p:txBody>
      </p:sp>
      <p:sp>
        <p:nvSpPr>
          <p:cNvPr id="3" name="Content Placeholder 2">
            <a:extLst>
              <a:ext uri="{FF2B5EF4-FFF2-40B4-BE49-F238E27FC236}">
                <a16:creationId xmlns:a16="http://schemas.microsoft.com/office/drawing/2014/main" id="{D9D93257-888B-9911-02E7-5B9AE2DC9FB5}"/>
              </a:ext>
            </a:extLst>
          </p:cNvPr>
          <p:cNvSpPr>
            <a:spLocks noGrp="1"/>
          </p:cNvSpPr>
          <p:nvPr>
            <p:ph idx="1"/>
          </p:nvPr>
        </p:nvSpPr>
        <p:spPr/>
        <p:txBody>
          <a:bodyPr>
            <a:normAutofit fontScale="85000" lnSpcReduction="20000"/>
          </a:bodyPr>
          <a:lstStyle/>
          <a:p>
            <a:pPr marL="0" indent="0">
              <a:buNone/>
            </a:pPr>
            <a:r>
              <a:rPr lang="en-US" b="1" dirty="0">
                <a:latin typeface="+mj-lt"/>
              </a:rPr>
              <a:t>Rainy Day Fund </a:t>
            </a:r>
            <a:endParaRPr b="1" dirty="0">
              <a:latin typeface="+mj-lt"/>
            </a:endParaRPr>
          </a:p>
          <a:p>
            <a:r>
              <a:rPr lang="en-US" dirty="0"/>
              <a:t>The cap on the Account to Stabilize the Operation of the State Government (Rainy Day Account) is based on the previous fiscal year’s appropriations and authorized expenditures. </a:t>
            </a:r>
            <a:endParaRPr dirty="0"/>
          </a:p>
          <a:p>
            <a:pPr marL="0" indent="0">
              <a:buNone/>
            </a:pPr>
            <a:r>
              <a:rPr lang="en-US" dirty="0">
                <a:latin typeface="+mj-lt"/>
              </a:rPr>
              <a:t>Cost Allocation Plan</a:t>
            </a:r>
          </a:p>
          <a:p>
            <a:r>
              <a:rPr lang="en-US" dirty="0"/>
              <a:t>Responsibility for preparing Annual Statewide Cost Allocation Plan (SWCAP) moves from the Administrator of the Administrative Services Division to the Budget Division of the Office of Finance. </a:t>
            </a:r>
            <a:endParaRPr dirty="0"/>
          </a:p>
        </p:txBody>
      </p:sp>
      <p:sp>
        <p:nvSpPr>
          <p:cNvPr id="4" name="TextBox 3">
            <a:extLst>
              <a:ext uri="{FF2B5EF4-FFF2-40B4-BE49-F238E27FC236}">
                <a16:creationId xmlns:a16="http://schemas.microsoft.com/office/drawing/2014/main" id="{6AF38965-3385-5C6C-D58F-A77E617ABF91}"/>
              </a:ext>
            </a:extLst>
          </p:cNvPr>
          <p:cNvSpPr txBox="1"/>
          <p:nvPr/>
        </p:nvSpPr>
        <p:spPr>
          <a:xfrm>
            <a:off x="457200" y="6400800"/>
            <a:ext cx="5486400" cy="274320"/>
          </a:xfrm>
          <a:prstGeom prst="rect">
            <a:avLst/>
          </a:prstGeom>
          <a:noFill/>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dirty="0">
                <a:ln>
                  <a:noFill/>
                </a:ln>
                <a:solidFill>
                  <a:srgbClr val="1F3A93"/>
                </a:solidFill>
                <a:effectLst/>
                <a:uLnTx/>
                <a:uFillTx/>
                <a:latin typeface="Segoe UI"/>
                <a:ea typeface="+mn-ea"/>
                <a:cs typeface="+mn-cs"/>
              </a:rPr>
              <a:t>Governor's Finance Office - February 25, 2026</a:t>
            </a:r>
          </a:p>
        </p:txBody>
      </p:sp>
      <p:sp>
        <p:nvSpPr>
          <p:cNvPr id="6" name="Slide Number Placeholder 5">
            <a:extLst>
              <a:ext uri="{FF2B5EF4-FFF2-40B4-BE49-F238E27FC236}">
                <a16:creationId xmlns:a16="http://schemas.microsoft.com/office/drawing/2014/main" id="{D51E10AE-3A5A-A999-68EA-0F922A3A4E2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FF6DA9-008F-8B48-92A6-B652298478BF}"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142</a:t>
            </a:fld>
            <a:endParaRPr kumimoji="0" lang="en-US" sz="1200" b="0" i="0" u="none" strike="noStrike" kern="1200" cap="none" spc="0" normalizeH="0" baseline="0" noProof="0" dirty="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467943559"/>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D4A9A9-9217-0FA7-DC92-5FD331B657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B6F985-24BD-DD39-4310-42F787EEF1AA}"/>
              </a:ext>
            </a:extLst>
          </p:cNvPr>
          <p:cNvSpPr>
            <a:spLocks noGrp="1"/>
          </p:cNvSpPr>
          <p:nvPr>
            <p:ph type="title"/>
          </p:nvPr>
        </p:nvSpPr>
        <p:spPr>
          <a:xfrm>
            <a:off x="457200" y="760413"/>
            <a:ext cx="8229600" cy="702627"/>
          </a:xfrm>
        </p:spPr>
        <p:txBody>
          <a:bodyPr>
            <a:normAutofit fontScale="90000"/>
          </a:bodyPr>
          <a:lstStyle/>
          <a:p>
            <a:r>
              <a:rPr lang="en-US" dirty="0">
                <a:solidFill>
                  <a:schemeClr val="tx2"/>
                </a:solidFill>
              </a:rPr>
              <a:t>Important Dates</a:t>
            </a:r>
          </a:p>
        </p:txBody>
      </p:sp>
      <p:sp>
        <p:nvSpPr>
          <p:cNvPr id="3" name="TextBox 2">
            <a:extLst>
              <a:ext uri="{FF2B5EF4-FFF2-40B4-BE49-F238E27FC236}">
                <a16:creationId xmlns:a16="http://schemas.microsoft.com/office/drawing/2014/main" id="{3757CA7C-E47B-254B-9DF6-F58ACE337670}"/>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5" name="Slide Number Placeholder 4">
            <a:extLst>
              <a:ext uri="{FF2B5EF4-FFF2-40B4-BE49-F238E27FC236}">
                <a16:creationId xmlns:a16="http://schemas.microsoft.com/office/drawing/2014/main" id="{92383687-5C62-AE90-E000-30913ABA4678}"/>
              </a:ext>
            </a:extLst>
          </p:cNvPr>
          <p:cNvSpPr>
            <a:spLocks noGrp="1"/>
          </p:cNvSpPr>
          <p:nvPr>
            <p:ph type="sldNum" sz="quarter" idx="12"/>
          </p:nvPr>
        </p:nvSpPr>
        <p:spPr/>
        <p:txBody>
          <a:bodyPr/>
          <a:lstStyle/>
          <a:p>
            <a:fld id="{C1FF6DA9-008F-8B48-92A6-B652298478BF}" type="slidenum">
              <a:rPr lang="en-US" smtClean="0"/>
              <a:t>143</a:t>
            </a:fld>
            <a:endParaRPr lang="en-US" dirty="0"/>
          </a:p>
        </p:txBody>
      </p:sp>
      <p:graphicFrame>
        <p:nvGraphicFramePr>
          <p:cNvPr id="4" name="Table 3">
            <a:extLst>
              <a:ext uri="{FF2B5EF4-FFF2-40B4-BE49-F238E27FC236}">
                <a16:creationId xmlns:a16="http://schemas.microsoft.com/office/drawing/2014/main" id="{8066C65E-FCA1-D202-7074-4069F9663F14}"/>
              </a:ext>
            </a:extLst>
          </p:cNvPr>
          <p:cNvGraphicFramePr>
            <a:graphicFrameLocks noGrp="1"/>
          </p:cNvGraphicFramePr>
          <p:nvPr>
            <p:extLst>
              <p:ext uri="{D42A27DB-BD31-4B8C-83A1-F6EECF244321}">
                <p14:modId xmlns:p14="http://schemas.microsoft.com/office/powerpoint/2010/main" val="1464605360"/>
              </p:ext>
            </p:extLst>
          </p:nvPr>
        </p:nvGraphicFramePr>
        <p:xfrm>
          <a:off x="457200" y="1397000"/>
          <a:ext cx="8229600" cy="4464304"/>
        </p:xfrm>
        <a:graphic>
          <a:graphicData uri="http://schemas.openxmlformats.org/drawingml/2006/table">
            <a:tbl>
              <a:tblPr firstRow="1" bandRow="1">
                <a:tableStyleId>{5C22544A-7EE6-4342-B048-85BDC9FD1C3A}</a:tableStyleId>
              </a:tblPr>
              <a:tblGrid>
                <a:gridCol w="6547104">
                  <a:extLst>
                    <a:ext uri="{9D8B030D-6E8A-4147-A177-3AD203B41FA5}">
                      <a16:colId xmlns:a16="http://schemas.microsoft.com/office/drawing/2014/main" val="2827808835"/>
                    </a:ext>
                  </a:extLst>
                </a:gridCol>
                <a:gridCol w="1682496">
                  <a:extLst>
                    <a:ext uri="{9D8B030D-6E8A-4147-A177-3AD203B41FA5}">
                      <a16:colId xmlns:a16="http://schemas.microsoft.com/office/drawing/2014/main" val="1286006398"/>
                    </a:ext>
                  </a:extLst>
                </a:gridCol>
              </a:tblGrid>
              <a:tr h="309468">
                <a:tc>
                  <a:txBody>
                    <a:bodyPr/>
                    <a:lstStyle/>
                    <a:p>
                      <a:r>
                        <a:rPr lang="en-US" sz="1500" dirty="0"/>
                        <a:t>Task</a:t>
                      </a:r>
                    </a:p>
                  </a:txBody>
                  <a:tcPr/>
                </a:tc>
                <a:tc>
                  <a:txBody>
                    <a:bodyPr/>
                    <a:lstStyle/>
                    <a:p>
                      <a:r>
                        <a:rPr lang="en-US" sz="1500" dirty="0"/>
                        <a:t>Deadline</a:t>
                      </a:r>
                    </a:p>
                  </a:txBody>
                  <a:tcPr/>
                </a:tc>
                <a:extLst>
                  <a:ext uri="{0D108BD9-81ED-4DB2-BD59-A6C34878D82A}">
                    <a16:rowId xmlns:a16="http://schemas.microsoft.com/office/drawing/2014/main" val="3666560820"/>
                  </a:ext>
                </a:extLst>
              </a:tr>
              <a:tr h="309468">
                <a:tc>
                  <a:txBody>
                    <a:bodyPr/>
                    <a:lstStyle/>
                    <a:p>
                      <a:r>
                        <a:rPr lang="en-US" sz="1500" dirty="0"/>
                        <a:t>Uniform Schedule to Agencies</a:t>
                      </a:r>
                    </a:p>
                  </a:txBody>
                  <a:tcPr/>
                </a:tc>
                <a:tc>
                  <a:txBody>
                    <a:bodyPr/>
                    <a:lstStyle/>
                    <a:p>
                      <a:r>
                        <a:rPr lang="en-US" sz="1500" dirty="0"/>
                        <a:t>1/15/2026</a:t>
                      </a:r>
                    </a:p>
                  </a:txBody>
                  <a:tcPr/>
                </a:tc>
                <a:extLst>
                  <a:ext uri="{0D108BD9-81ED-4DB2-BD59-A6C34878D82A}">
                    <a16:rowId xmlns:a16="http://schemas.microsoft.com/office/drawing/2014/main" val="1161428600"/>
                  </a:ext>
                </a:extLst>
              </a:tr>
              <a:tr h="309468">
                <a:tc>
                  <a:txBody>
                    <a:bodyPr/>
                    <a:lstStyle/>
                    <a:p>
                      <a:r>
                        <a:rPr lang="en-US" sz="1500" dirty="0"/>
                        <a:t>2027-29 Governor's Finance Office Budget Kickoff</a:t>
                      </a:r>
                    </a:p>
                  </a:txBody>
                  <a:tcPr/>
                </a:tc>
                <a:tc>
                  <a:txBody>
                    <a:bodyPr/>
                    <a:lstStyle/>
                    <a:p>
                      <a:r>
                        <a:rPr lang="en-US" sz="1500" dirty="0"/>
                        <a:t>2/25/2026</a:t>
                      </a:r>
                    </a:p>
                  </a:txBody>
                  <a:tcPr/>
                </a:tc>
                <a:extLst>
                  <a:ext uri="{0D108BD9-81ED-4DB2-BD59-A6C34878D82A}">
                    <a16:rowId xmlns:a16="http://schemas.microsoft.com/office/drawing/2014/main" val="1084943316"/>
                  </a:ext>
                </a:extLst>
              </a:tr>
              <a:tr h="309468">
                <a:tc>
                  <a:txBody>
                    <a:bodyPr/>
                    <a:lstStyle/>
                    <a:p>
                      <a:r>
                        <a:rPr lang="en-US" sz="1500" dirty="0"/>
                        <a:t>Bill Draft Request (BDR) Policy Bills-Concept</a:t>
                      </a:r>
                    </a:p>
                  </a:txBody>
                  <a:tcPr/>
                </a:tc>
                <a:tc>
                  <a:txBody>
                    <a:bodyPr/>
                    <a:lstStyle/>
                    <a:p>
                      <a:r>
                        <a:rPr lang="en-US" sz="1500" dirty="0"/>
                        <a:t>3/15/2026</a:t>
                      </a:r>
                    </a:p>
                  </a:txBody>
                  <a:tcPr/>
                </a:tc>
                <a:extLst>
                  <a:ext uri="{0D108BD9-81ED-4DB2-BD59-A6C34878D82A}">
                    <a16:rowId xmlns:a16="http://schemas.microsoft.com/office/drawing/2014/main" val="1890345485"/>
                  </a:ext>
                </a:extLst>
              </a:tr>
              <a:tr h="530516">
                <a:tc>
                  <a:txBody>
                    <a:bodyPr/>
                    <a:lstStyle/>
                    <a:p>
                      <a:r>
                        <a:rPr lang="en-US" sz="1500" dirty="0"/>
                        <a:t>Governor meeting with Agencies to review and approve concept policy BDRs</a:t>
                      </a:r>
                    </a:p>
                  </a:txBody>
                  <a:tcPr/>
                </a:tc>
                <a:tc>
                  <a:txBody>
                    <a:bodyPr/>
                    <a:lstStyle/>
                    <a:p>
                      <a:r>
                        <a:rPr lang="en-US" sz="1500" dirty="0"/>
                        <a:t>04/1- 04/30/2026</a:t>
                      </a:r>
                    </a:p>
                  </a:txBody>
                  <a:tcPr/>
                </a:tc>
                <a:extLst>
                  <a:ext uri="{0D108BD9-81ED-4DB2-BD59-A6C34878D82A}">
                    <a16:rowId xmlns:a16="http://schemas.microsoft.com/office/drawing/2014/main" val="1708719367"/>
                  </a:ext>
                </a:extLst>
              </a:tr>
              <a:tr h="530516">
                <a:tc>
                  <a:txBody>
                    <a:bodyPr/>
                    <a:lstStyle/>
                    <a:p>
                      <a:r>
                        <a:rPr lang="en-US" sz="1500" dirty="0"/>
                        <a:t>Agency submittal of Capital Improvement Project (CIP) and Deferred Maintenance requests over $100,000 to the State Public Works Division</a:t>
                      </a:r>
                    </a:p>
                  </a:txBody>
                  <a:tcPr/>
                </a:tc>
                <a:tc>
                  <a:txBody>
                    <a:bodyPr/>
                    <a:lstStyle/>
                    <a:p>
                      <a:r>
                        <a:rPr lang="en-US" sz="1500" dirty="0"/>
                        <a:t>4/1/2026</a:t>
                      </a:r>
                    </a:p>
                  </a:txBody>
                  <a:tcPr/>
                </a:tc>
                <a:extLst>
                  <a:ext uri="{0D108BD9-81ED-4DB2-BD59-A6C34878D82A}">
                    <a16:rowId xmlns:a16="http://schemas.microsoft.com/office/drawing/2014/main" val="3884630222"/>
                  </a:ext>
                </a:extLst>
              </a:tr>
              <a:tr h="349504">
                <a:tc>
                  <a:txBody>
                    <a:bodyPr/>
                    <a:lstStyle/>
                    <a:p>
                      <a:r>
                        <a:rPr lang="en-US" sz="1500" dirty="0"/>
                        <a:t>Technology Investment Evaluations (TIE) due to GTO</a:t>
                      </a:r>
                    </a:p>
                  </a:txBody>
                  <a:tcPr/>
                </a:tc>
                <a:tc>
                  <a:txBody>
                    <a:bodyPr/>
                    <a:lstStyle/>
                    <a:p>
                      <a:r>
                        <a:rPr lang="en-US" sz="1500" dirty="0"/>
                        <a:t>4/1/2026</a:t>
                      </a:r>
                    </a:p>
                  </a:txBody>
                  <a:tcPr/>
                </a:tc>
                <a:extLst>
                  <a:ext uri="{0D108BD9-81ED-4DB2-BD59-A6C34878D82A}">
                    <a16:rowId xmlns:a16="http://schemas.microsoft.com/office/drawing/2014/main" val="1208344104"/>
                  </a:ext>
                </a:extLst>
              </a:tr>
              <a:tr h="530516">
                <a:tc>
                  <a:txBody>
                    <a:bodyPr/>
                    <a:lstStyle/>
                    <a:p>
                      <a:r>
                        <a:rPr lang="en-US" sz="1500" dirty="0"/>
                        <a:t>Collective Bargaining Agreement (CBA) Negotiations, Mediation Period (NRS 288.400 - 288.630)</a:t>
                      </a:r>
                    </a:p>
                  </a:txBody>
                  <a:tcPr/>
                </a:tc>
                <a:tc>
                  <a:txBody>
                    <a:bodyPr/>
                    <a:lstStyle/>
                    <a:p>
                      <a:r>
                        <a:rPr lang="en-US" sz="1500" dirty="0"/>
                        <a:t>4/1-12/5/2026</a:t>
                      </a:r>
                    </a:p>
                  </a:txBody>
                  <a:tcPr/>
                </a:tc>
                <a:extLst>
                  <a:ext uri="{0D108BD9-81ED-4DB2-BD59-A6C34878D82A}">
                    <a16:rowId xmlns:a16="http://schemas.microsoft.com/office/drawing/2014/main" val="136136083"/>
                  </a:ext>
                </a:extLst>
              </a:tr>
              <a:tr h="309468">
                <a:tc>
                  <a:txBody>
                    <a:bodyPr/>
                    <a:lstStyle/>
                    <a:p>
                      <a:r>
                        <a:rPr lang="en-US" sz="1500" dirty="0"/>
                        <a:t>Final BDR concept follow up/NEBS BDR Module entry</a:t>
                      </a:r>
                    </a:p>
                  </a:txBody>
                  <a:tcPr/>
                </a:tc>
                <a:tc>
                  <a:txBody>
                    <a:bodyPr/>
                    <a:lstStyle/>
                    <a:p>
                      <a:r>
                        <a:rPr lang="en-US" sz="1500" dirty="0"/>
                        <a:t>06/1-06/12/2026</a:t>
                      </a:r>
                    </a:p>
                  </a:txBody>
                  <a:tcPr/>
                </a:tc>
                <a:extLst>
                  <a:ext uri="{0D108BD9-81ED-4DB2-BD59-A6C34878D82A}">
                    <a16:rowId xmlns:a16="http://schemas.microsoft.com/office/drawing/2014/main" val="3931769999"/>
                  </a:ext>
                </a:extLst>
              </a:tr>
              <a:tr h="309468">
                <a:tc>
                  <a:txBody>
                    <a:bodyPr/>
                    <a:lstStyle/>
                    <a:p>
                      <a:r>
                        <a:rPr lang="en-US" sz="1500" dirty="0"/>
                        <a:t>Class Series Compensation Plan Requests</a:t>
                      </a:r>
                    </a:p>
                  </a:txBody>
                  <a:tcPr/>
                </a:tc>
                <a:tc>
                  <a:txBody>
                    <a:bodyPr/>
                    <a:lstStyle/>
                    <a:p>
                      <a:r>
                        <a:rPr lang="en-US" sz="1500" dirty="0"/>
                        <a:t>6/3/2026</a:t>
                      </a:r>
                    </a:p>
                  </a:txBody>
                  <a:tcPr/>
                </a:tc>
                <a:extLst>
                  <a:ext uri="{0D108BD9-81ED-4DB2-BD59-A6C34878D82A}">
                    <a16:rowId xmlns:a16="http://schemas.microsoft.com/office/drawing/2014/main" val="3664671811"/>
                  </a:ext>
                </a:extLst>
              </a:tr>
              <a:tr h="527075">
                <a:tc>
                  <a:txBody>
                    <a:bodyPr/>
                    <a:lstStyle/>
                    <a:p>
                      <a:r>
                        <a:rPr lang="en-US" sz="1500" dirty="0"/>
                        <a:t>New vehicle request submitted to Fleet Services Administrator (MP-5 Form)</a:t>
                      </a:r>
                    </a:p>
                  </a:txBody>
                  <a:tcPr/>
                </a:tc>
                <a:tc>
                  <a:txBody>
                    <a:bodyPr/>
                    <a:lstStyle/>
                    <a:p>
                      <a:r>
                        <a:rPr lang="en-US" sz="1500" dirty="0"/>
                        <a:t>7/1/2026</a:t>
                      </a:r>
                    </a:p>
                  </a:txBody>
                  <a:tcPr/>
                </a:tc>
                <a:extLst>
                  <a:ext uri="{0D108BD9-81ED-4DB2-BD59-A6C34878D82A}">
                    <a16:rowId xmlns:a16="http://schemas.microsoft.com/office/drawing/2014/main" val="567990261"/>
                  </a:ext>
                </a:extLst>
              </a:tr>
            </a:tbl>
          </a:graphicData>
        </a:graphic>
      </p:graphicFrame>
    </p:spTree>
    <p:extLst>
      <p:ext uri="{BB962C8B-B14F-4D97-AF65-F5344CB8AC3E}">
        <p14:creationId xmlns:p14="http://schemas.microsoft.com/office/powerpoint/2010/main" val="469126701"/>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C30C5-200D-A978-F6A8-82517789376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F6B6862-40D9-F7B3-1B17-91B4D54185DD}"/>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5" name="Slide Number Placeholder 4">
            <a:extLst>
              <a:ext uri="{FF2B5EF4-FFF2-40B4-BE49-F238E27FC236}">
                <a16:creationId xmlns:a16="http://schemas.microsoft.com/office/drawing/2014/main" id="{376C6278-6DA1-E032-CB86-CA71CA100997}"/>
              </a:ext>
            </a:extLst>
          </p:cNvPr>
          <p:cNvSpPr>
            <a:spLocks noGrp="1"/>
          </p:cNvSpPr>
          <p:nvPr>
            <p:ph type="sldNum" sz="quarter" idx="12"/>
          </p:nvPr>
        </p:nvSpPr>
        <p:spPr/>
        <p:txBody>
          <a:bodyPr/>
          <a:lstStyle/>
          <a:p>
            <a:fld id="{C1FF6DA9-008F-8B48-92A6-B652298478BF}" type="slidenum">
              <a:rPr lang="en-US" smtClean="0"/>
              <a:t>144</a:t>
            </a:fld>
            <a:endParaRPr lang="en-US" dirty="0"/>
          </a:p>
        </p:txBody>
      </p:sp>
      <p:graphicFrame>
        <p:nvGraphicFramePr>
          <p:cNvPr id="4" name="Table 3">
            <a:extLst>
              <a:ext uri="{FF2B5EF4-FFF2-40B4-BE49-F238E27FC236}">
                <a16:creationId xmlns:a16="http://schemas.microsoft.com/office/drawing/2014/main" id="{39AC4521-3344-5217-B577-6C1365FFA929}"/>
              </a:ext>
            </a:extLst>
          </p:cNvPr>
          <p:cNvGraphicFramePr>
            <a:graphicFrameLocks noGrp="1"/>
          </p:cNvGraphicFramePr>
          <p:nvPr/>
        </p:nvGraphicFramePr>
        <p:xfrm>
          <a:off x="457200" y="1397001"/>
          <a:ext cx="8229600" cy="4426965"/>
        </p:xfrm>
        <a:graphic>
          <a:graphicData uri="http://schemas.openxmlformats.org/drawingml/2006/table">
            <a:tbl>
              <a:tblPr firstRow="1" bandRow="1">
                <a:tableStyleId>{5C22544A-7EE6-4342-B048-85BDC9FD1C3A}</a:tableStyleId>
              </a:tblPr>
              <a:tblGrid>
                <a:gridCol w="6702552">
                  <a:extLst>
                    <a:ext uri="{9D8B030D-6E8A-4147-A177-3AD203B41FA5}">
                      <a16:colId xmlns:a16="http://schemas.microsoft.com/office/drawing/2014/main" val="2827808835"/>
                    </a:ext>
                  </a:extLst>
                </a:gridCol>
                <a:gridCol w="1527048">
                  <a:extLst>
                    <a:ext uri="{9D8B030D-6E8A-4147-A177-3AD203B41FA5}">
                      <a16:colId xmlns:a16="http://schemas.microsoft.com/office/drawing/2014/main" val="1286006398"/>
                    </a:ext>
                  </a:extLst>
                </a:gridCol>
              </a:tblGrid>
              <a:tr h="255239">
                <a:tc>
                  <a:txBody>
                    <a:bodyPr/>
                    <a:lstStyle/>
                    <a:p>
                      <a:r>
                        <a:rPr lang="en-US" sz="1500" dirty="0"/>
                        <a:t>Task</a:t>
                      </a:r>
                    </a:p>
                  </a:txBody>
                  <a:tcPr/>
                </a:tc>
                <a:tc>
                  <a:txBody>
                    <a:bodyPr/>
                    <a:lstStyle/>
                    <a:p>
                      <a:r>
                        <a:rPr lang="en-US" sz="1500" dirty="0"/>
                        <a:t>Deadline</a:t>
                      </a:r>
                    </a:p>
                  </a:txBody>
                  <a:tcPr/>
                </a:tc>
                <a:extLst>
                  <a:ext uri="{0D108BD9-81ED-4DB2-BD59-A6C34878D82A}">
                    <a16:rowId xmlns:a16="http://schemas.microsoft.com/office/drawing/2014/main" val="3666560820"/>
                  </a:ext>
                </a:extLst>
              </a:tr>
              <a:tr h="437553">
                <a:tc>
                  <a:txBody>
                    <a:bodyPr/>
                    <a:lstStyle/>
                    <a:p>
                      <a:r>
                        <a:rPr lang="en-US" sz="1500" dirty="0"/>
                        <a:t>Agencies must have preliminary Governor's Technology Office utilization (GTO schedules) completed in NEBS</a:t>
                      </a:r>
                    </a:p>
                  </a:txBody>
                  <a:tcPr/>
                </a:tc>
                <a:tc>
                  <a:txBody>
                    <a:bodyPr/>
                    <a:lstStyle/>
                    <a:p>
                      <a:r>
                        <a:rPr lang="en-US" sz="1500" dirty="0"/>
                        <a:t>7/8/2026</a:t>
                      </a:r>
                    </a:p>
                  </a:txBody>
                  <a:tcPr/>
                </a:tc>
                <a:extLst>
                  <a:ext uri="{0D108BD9-81ED-4DB2-BD59-A6C34878D82A}">
                    <a16:rowId xmlns:a16="http://schemas.microsoft.com/office/drawing/2014/main" val="1161428600"/>
                  </a:ext>
                </a:extLst>
              </a:tr>
              <a:tr h="437553">
                <a:tc>
                  <a:txBody>
                    <a:bodyPr/>
                    <a:lstStyle/>
                    <a:p>
                      <a:r>
                        <a:rPr lang="en-US" sz="1500" dirty="0"/>
                        <a:t>Payroll information for authorized Full-Time Equivalent (FTE) positions into NEBS as of June 30, 2026</a:t>
                      </a:r>
                    </a:p>
                  </a:txBody>
                  <a:tcPr/>
                </a:tc>
                <a:tc>
                  <a:txBody>
                    <a:bodyPr/>
                    <a:lstStyle/>
                    <a:p>
                      <a:r>
                        <a:rPr lang="en-US" sz="1500" dirty="0"/>
                        <a:t>7/13/2026</a:t>
                      </a:r>
                    </a:p>
                  </a:txBody>
                  <a:tcPr/>
                </a:tc>
                <a:extLst>
                  <a:ext uri="{0D108BD9-81ED-4DB2-BD59-A6C34878D82A}">
                    <a16:rowId xmlns:a16="http://schemas.microsoft.com/office/drawing/2014/main" val="1084943316"/>
                  </a:ext>
                </a:extLst>
              </a:tr>
              <a:tr h="437553">
                <a:tc>
                  <a:txBody>
                    <a:bodyPr/>
                    <a:lstStyle/>
                    <a:p>
                      <a:r>
                        <a:rPr lang="en-US" sz="1500" dirty="0"/>
                        <a:t>Agencies must have preliminary monthly Fleet Services vehicles completed in NEBS</a:t>
                      </a:r>
                    </a:p>
                  </a:txBody>
                  <a:tcPr/>
                </a:tc>
                <a:tc>
                  <a:txBody>
                    <a:bodyPr/>
                    <a:lstStyle/>
                    <a:p>
                      <a:r>
                        <a:rPr lang="en-US" sz="1500" dirty="0"/>
                        <a:t>7/20/2026</a:t>
                      </a:r>
                    </a:p>
                  </a:txBody>
                  <a:tcPr/>
                </a:tc>
                <a:extLst>
                  <a:ext uri="{0D108BD9-81ED-4DB2-BD59-A6C34878D82A}">
                    <a16:rowId xmlns:a16="http://schemas.microsoft.com/office/drawing/2014/main" val="1890345485"/>
                  </a:ext>
                </a:extLst>
              </a:tr>
              <a:tr h="347895">
                <a:tc>
                  <a:txBody>
                    <a:bodyPr/>
                    <a:lstStyle/>
                    <a:p>
                      <a:r>
                        <a:rPr lang="en-US" sz="1500" dirty="0"/>
                        <a:t>GTO provides schedule of approved utilizations by budget account</a:t>
                      </a:r>
                    </a:p>
                  </a:txBody>
                  <a:tcPr/>
                </a:tc>
                <a:tc>
                  <a:txBody>
                    <a:bodyPr/>
                    <a:lstStyle/>
                    <a:p>
                      <a:r>
                        <a:rPr lang="en-US" sz="1500" dirty="0"/>
                        <a:t>7/24/2026</a:t>
                      </a:r>
                    </a:p>
                  </a:txBody>
                  <a:tcPr/>
                </a:tc>
                <a:extLst>
                  <a:ext uri="{0D108BD9-81ED-4DB2-BD59-A6C34878D82A}">
                    <a16:rowId xmlns:a16="http://schemas.microsoft.com/office/drawing/2014/main" val="1708719367"/>
                  </a:ext>
                </a:extLst>
              </a:tr>
              <a:tr h="347895">
                <a:tc>
                  <a:txBody>
                    <a:bodyPr/>
                    <a:lstStyle/>
                    <a:p>
                      <a:r>
                        <a:rPr lang="en-US" sz="1500" dirty="0"/>
                        <a:t>Governor approved Policy Bill Draft Requests</a:t>
                      </a:r>
                    </a:p>
                  </a:txBody>
                  <a:tcPr/>
                </a:tc>
                <a:tc>
                  <a:txBody>
                    <a:bodyPr/>
                    <a:lstStyle/>
                    <a:p>
                      <a:r>
                        <a:rPr lang="en-US" sz="1500" dirty="0"/>
                        <a:t>7/29/2026</a:t>
                      </a:r>
                    </a:p>
                  </a:txBody>
                  <a:tcPr/>
                </a:tc>
                <a:extLst>
                  <a:ext uri="{0D108BD9-81ED-4DB2-BD59-A6C34878D82A}">
                    <a16:rowId xmlns:a16="http://schemas.microsoft.com/office/drawing/2014/main" val="3884630222"/>
                  </a:ext>
                </a:extLst>
              </a:tr>
              <a:tr h="437553">
                <a:tc>
                  <a:txBody>
                    <a:bodyPr/>
                    <a:lstStyle/>
                    <a:p>
                      <a:r>
                        <a:rPr lang="en-US" sz="1500" dirty="0"/>
                        <a:t>Agencies must have FINAL GTO utilization (Technology Services schedules) completed in NEBS</a:t>
                      </a:r>
                    </a:p>
                  </a:txBody>
                  <a:tcPr/>
                </a:tc>
                <a:tc>
                  <a:txBody>
                    <a:bodyPr/>
                    <a:lstStyle/>
                    <a:p>
                      <a:r>
                        <a:rPr lang="en-US" sz="1500" dirty="0"/>
                        <a:t>7/31/2026</a:t>
                      </a:r>
                    </a:p>
                  </a:txBody>
                  <a:tcPr/>
                </a:tc>
                <a:extLst>
                  <a:ext uri="{0D108BD9-81ED-4DB2-BD59-A6C34878D82A}">
                    <a16:rowId xmlns:a16="http://schemas.microsoft.com/office/drawing/2014/main" val="1208344104"/>
                  </a:ext>
                </a:extLst>
              </a:tr>
              <a:tr h="437553">
                <a:tc>
                  <a:txBody>
                    <a:bodyPr/>
                    <a:lstStyle/>
                    <a:p>
                      <a:r>
                        <a:rPr lang="en-US" sz="1500" dirty="0"/>
                        <a:t>Policy Bill Draft Requests (BDRs) due to Legislative Counsel (NRS 218D.175 sec.1)</a:t>
                      </a:r>
                    </a:p>
                  </a:txBody>
                  <a:tcPr/>
                </a:tc>
                <a:tc>
                  <a:txBody>
                    <a:bodyPr/>
                    <a:lstStyle/>
                    <a:p>
                      <a:r>
                        <a:rPr lang="en-US" sz="1500" dirty="0"/>
                        <a:t>8/1/2026</a:t>
                      </a:r>
                    </a:p>
                  </a:txBody>
                  <a:tcPr/>
                </a:tc>
                <a:extLst>
                  <a:ext uri="{0D108BD9-81ED-4DB2-BD59-A6C34878D82A}">
                    <a16:rowId xmlns:a16="http://schemas.microsoft.com/office/drawing/2014/main" val="136136083"/>
                  </a:ext>
                </a:extLst>
              </a:tr>
              <a:tr h="347895">
                <a:tc>
                  <a:txBody>
                    <a:bodyPr/>
                    <a:lstStyle/>
                    <a:p>
                      <a:r>
                        <a:rPr lang="en-US" sz="1500" dirty="0"/>
                        <a:t>Budgetary Bill Draft Requests (BDRs) due to the Governor's Finance Office</a:t>
                      </a:r>
                    </a:p>
                  </a:txBody>
                  <a:tcPr/>
                </a:tc>
                <a:tc>
                  <a:txBody>
                    <a:bodyPr/>
                    <a:lstStyle/>
                    <a:p>
                      <a:r>
                        <a:rPr lang="en-US" sz="1500" dirty="0"/>
                        <a:t>8/14/2026</a:t>
                      </a:r>
                    </a:p>
                  </a:txBody>
                  <a:tcPr/>
                </a:tc>
                <a:extLst>
                  <a:ext uri="{0D108BD9-81ED-4DB2-BD59-A6C34878D82A}">
                    <a16:rowId xmlns:a16="http://schemas.microsoft.com/office/drawing/2014/main" val="3931769999"/>
                  </a:ext>
                </a:extLst>
              </a:tr>
              <a:tr h="255239">
                <a:tc>
                  <a:txBody>
                    <a:bodyPr/>
                    <a:lstStyle/>
                    <a:p>
                      <a:r>
                        <a:rPr lang="en-US" sz="1500" dirty="0"/>
                        <a:t>CIP presentations to the State Public Works Board</a:t>
                      </a:r>
                    </a:p>
                  </a:txBody>
                  <a:tcPr/>
                </a:tc>
                <a:tc>
                  <a:txBody>
                    <a:bodyPr/>
                    <a:lstStyle/>
                    <a:p>
                      <a:r>
                        <a:rPr lang="en-US" sz="1500" dirty="0"/>
                        <a:t>8/28-29/2026</a:t>
                      </a:r>
                    </a:p>
                  </a:txBody>
                  <a:tcPr/>
                </a:tc>
                <a:extLst>
                  <a:ext uri="{0D108BD9-81ED-4DB2-BD59-A6C34878D82A}">
                    <a16:rowId xmlns:a16="http://schemas.microsoft.com/office/drawing/2014/main" val="3664671811"/>
                  </a:ext>
                </a:extLst>
              </a:tr>
            </a:tbl>
          </a:graphicData>
        </a:graphic>
      </p:graphicFrame>
      <p:sp>
        <p:nvSpPr>
          <p:cNvPr id="10" name="Title 1">
            <a:extLst>
              <a:ext uri="{FF2B5EF4-FFF2-40B4-BE49-F238E27FC236}">
                <a16:creationId xmlns:a16="http://schemas.microsoft.com/office/drawing/2014/main" id="{8B183726-5045-8B57-1E62-9688E140DD45}"/>
              </a:ext>
            </a:extLst>
          </p:cNvPr>
          <p:cNvSpPr>
            <a:spLocks noGrp="1"/>
          </p:cNvSpPr>
          <p:nvPr>
            <p:ph type="title"/>
          </p:nvPr>
        </p:nvSpPr>
        <p:spPr>
          <a:xfrm>
            <a:off x="457200" y="760413"/>
            <a:ext cx="8229600" cy="702627"/>
          </a:xfrm>
        </p:spPr>
        <p:txBody>
          <a:bodyPr>
            <a:normAutofit fontScale="90000"/>
          </a:bodyPr>
          <a:lstStyle/>
          <a:p>
            <a:r>
              <a:rPr lang="en-US" dirty="0">
                <a:solidFill>
                  <a:schemeClr val="tx2"/>
                </a:solidFill>
              </a:rPr>
              <a:t>Important Dates</a:t>
            </a:r>
          </a:p>
        </p:txBody>
      </p:sp>
    </p:spTree>
    <p:extLst>
      <p:ext uri="{BB962C8B-B14F-4D97-AF65-F5344CB8AC3E}">
        <p14:creationId xmlns:p14="http://schemas.microsoft.com/office/powerpoint/2010/main" val="3110869065"/>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367F43-A713-ED45-9B68-E95235D80D1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EEA3903-F5DA-DEE8-F42C-112ED586AFEC}"/>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5" name="Slide Number Placeholder 4">
            <a:extLst>
              <a:ext uri="{FF2B5EF4-FFF2-40B4-BE49-F238E27FC236}">
                <a16:creationId xmlns:a16="http://schemas.microsoft.com/office/drawing/2014/main" id="{6EAF9DF8-9602-DDCA-E0B3-AE88636B03DC}"/>
              </a:ext>
            </a:extLst>
          </p:cNvPr>
          <p:cNvSpPr>
            <a:spLocks noGrp="1"/>
          </p:cNvSpPr>
          <p:nvPr>
            <p:ph type="sldNum" sz="quarter" idx="12"/>
          </p:nvPr>
        </p:nvSpPr>
        <p:spPr/>
        <p:txBody>
          <a:bodyPr/>
          <a:lstStyle/>
          <a:p>
            <a:fld id="{C1FF6DA9-008F-8B48-92A6-B652298478BF}" type="slidenum">
              <a:rPr lang="en-US" smtClean="0"/>
              <a:t>145</a:t>
            </a:fld>
            <a:endParaRPr lang="en-US" dirty="0"/>
          </a:p>
        </p:txBody>
      </p:sp>
      <p:sp>
        <p:nvSpPr>
          <p:cNvPr id="6" name="TextBox 5">
            <a:extLst>
              <a:ext uri="{FF2B5EF4-FFF2-40B4-BE49-F238E27FC236}">
                <a16:creationId xmlns:a16="http://schemas.microsoft.com/office/drawing/2014/main" id="{178A0E5D-A311-B37F-0357-99E847C8C55C}"/>
              </a:ext>
            </a:extLst>
          </p:cNvPr>
          <p:cNvSpPr txBox="1"/>
          <p:nvPr/>
        </p:nvSpPr>
        <p:spPr>
          <a:xfrm>
            <a:off x="5943600" y="5902945"/>
            <a:ext cx="4677156" cy="230832"/>
          </a:xfrm>
          <a:prstGeom prst="rect">
            <a:avLst/>
          </a:prstGeom>
          <a:noFill/>
        </p:spPr>
        <p:txBody>
          <a:bodyPr wrap="square">
            <a:spAutoFit/>
          </a:bodyPr>
          <a:lstStyle/>
          <a:p>
            <a:pPr algn="l"/>
            <a:r>
              <a:rPr lang="en-US" sz="900" i="1" dirty="0">
                <a:solidFill>
                  <a:srgbClr val="1F3A93"/>
                </a:solidFill>
                <a:latin typeface="Segoe UI"/>
              </a:rPr>
              <a:t>Source: 2027-2029 Budget Building Manual. Page 13</a:t>
            </a:r>
          </a:p>
        </p:txBody>
      </p:sp>
      <p:graphicFrame>
        <p:nvGraphicFramePr>
          <p:cNvPr id="4" name="Table 3">
            <a:extLst>
              <a:ext uri="{FF2B5EF4-FFF2-40B4-BE49-F238E27FC236}">
                <a16:creationId xmlns:a16="http://schemas.microsoft.com/office/drawing/2014/main" id="{0AF4BC9A-D5A0-9D7C-5F5F-254654CB14F9}"/>
              </a:ext>
            </a:extLst>
          </p:cNvPr>
          <p:cNvGraphicFramePr>
            <a:graphicFrameLocks noGrp="1"/>
          </p:cNvGraphicFramePr>
          <p:nvPr>
            <p:extLst>
              <p:ext uri="{D42A27DB-BD31-4B8C-83A1-F6EECF244321}">
                <p14:modId xmlns:p14="http://schemas.microsoft.com/office/powerpoint/2010/main" val="2141378635"/>
              </p:ext>
            </p:extLst>
          </p:nvPr>
        </p:nvGraphicFramePr>
        <p:xfrm>
          <a:off x="457200" y="1397000"/>
          <a:ext cx="8229600" cy="4751058"/>
        </p:xfrm>
        <a:graphic>
          <a:graphicData uri="http://schemas.openxmlformats.org/drawingml/2006/table">
            <a:tbl>
              <a:tblPr firstRow="1" bandRow="1">
                <a:tableStyleId>{5C22544A-7EE6-4342-B048-85BDC9FD1C3A}</a:tableStyleId>
              </a:tblPr>
              <a:tblGrid>
                <a:gridCol w="6702552">
                  <a:extLst>
                    <a:ext uri="{9D8B030D-6E8A-4147-A177-3AD203B41FA5}">
                      <a16:colId xmlns:a16="http://schemas.microsoft.com/office/drawing/2014/main" val="2827808835"/>
                    </a:ext>
                  </a:extLst>
                </a:gridCol>
                <a:gridCol w="1527048">
                  <a:extLst>
                    <a:ext uri="{9D8B030D-6E8A-4147-A177-3AD203B41FA5}">
                      <a16:colId xmlns:a16="http://schemas.microsoft.com/office/drawing/2014/main" val="1286006398"/>
                    </a:ext>
                  </a:extLst>
                </a:gridCol>
              </a:tblGrid>
              <a:tr h="292888">
                <a:tc>
                  <a:txBody>
                    <a:bodyPr/>
                    <a:lstStyle/>
                    <a:p>
                      <a:r>
                        <a:rPr lang="en-US" sz="1500" dirty="0"/>
                        <a:t>Task</a:t>
                      </a:r>
                    </a:p>
                  </a:txBody>
                  <a:tcPr/>
                </a:tc>
                <a:tc>
                  <a:txBody>
                    <a:bodyPr/>
                    <a:lstStyle/>
                    <a:p>
                      <a:r>
                        <a:rPr lang="en-US" sz="1500" dirty="0"/>
                        <a:t>Deadline</a:t>
                      </a:r>
                    </a:p>
                  </a:txBody>
                  <a:tcPr/>
                </a:tc>
                <a:extLst>
                  <a:ext uri="{0D108BD9-81ED-4DB2-BD59-A6C34878D82A}">
                    <a16:rowId xmlns:a16="http://schemas.microsoft.com/office/drawing/2014/main" val="3666560820"/>
                  </a:ext>
                </a:extLst>
              </a:tr>
              <a:tr h="292888">
                <a:tc>
                  <a:txBody>
                    <a:bodyPr/>
                    <a:lstStyle/>
                    <a:p>
                      <a:r>
                        <a:rPr lang="en-US" sz="1500" dirty="0"/>
                        <a:t>Submittal of Agency Request Budget by 4:00 p.m.</a:t>
                      </a:r>
                    </a:p>
                  </a:txBody>
                  <a:tcPr/>
                </a:tc>
                <a:tc>
                  <a:txBody>
                    <a:bodyPr/>
                    <a:lstStyle/>
                    <a:p>
                      <a:r>
                        <a:rPr lang="en-US" sz="1500" dirty="0"/>
                        <a:t>9/1/2026</a:t>
                      </a:r>
                    </a:p>
                  </a:txBody>
                  <a:tcPr/>
                </a:tc>
                <a:extLst>
                  <a:ext uri="{0D108BD9-81ED-4DB2-BD59-A6C34878D82A}">
                    <a16:rowId xmlns:a16="http://schemas.microsoft.com/office/drawing/2014/main" val="1161428600"/>
                  </a:ext>
                </a:extLst>
              </a:tr>
              <a:tr h="502094">
                <a:tc>
                  <a:txBody>
                    <a:bodyPr/>
                    <a:lstStyle/>
                    <a:p>
                      <a:r>
                        <a:rPr lang="en-US" sz="1500" dirty="0"/>
                        <a:t>Agency Budget Presentation to Governor's Office, Governor's Finance Office, and Legislative Council Bureau</a:t>
                      </a:r>
                    </a:p>
                  </a:txBody>
                  <a:tcPr/>
                </a:tc>
                <a:tc>
                  <a:txBody>
                    <a:bodyPr/>
                    <a:lstStyle/>
                    <a:p>
                      <a:r>
                        <a:rPr lang="en-US" sz="1500" dirty="0"/>
                        <a:t>9/21-10/2/2026</a:t>
                      </a:r>
                    </a:p>
                  </a:txBody>
                  <a:tcPr/>
                </a:tc>
                <a:extLst>
                  <a:ext uri="{0D108BD9-81ED-4DB2-BD59-A6C34878D82A}">
                    <a16:rowId xmlns:a16="http://schemas.microsoft.com/office/drawing/2014/main" val="1084943316"/>
                  </a:ext>
                </a:extLst>
              </a:tr>
              <a:tr h="502094">
                <a:tc>
                  <a:txBody>
                    <a:bodyPr/>
                    <a:lstStyle/>
                    <a:p>
                      <a:r>
                        <a:rPr lang="en-US" sz="1500" dirty="0"/>
                        <a:t>Agency Request Version becomes public (NRS 353.211)</a:t>
                      </a:r>
                    </a:p>
                  </a:txBody>
                  <a:tcPr/>
                </a:tc>
                <a:tc>
                  <a:txBody>
                    <a:bodyPr/>
                    <a:lstStyle/>
                    <a:p>
                      <a:r>
                        <a:rPr lang="en-US" sz="1500" dirty="0"/>
                        <a:t>On or Before 10/15/2026</a:t>
                      </a:r>
                    </a:p>
                  </a:txBody>
                  <a:tcPr/>
                </a:tc>
                <a:extLst>
                  <a:ext uri="{0D108BD9-81ED-4DB2-BD59-A6C34878D82A}">
                    <a16:rowId xmlns:a16="http://schemas.microsoft.com/office/drawing/2014/main" val="1890345485"/>
                  </a:ext>
                </a:extLst>
              </a:tr>
              <a:tr h="349246">
                <a:tc>
                  <a:txBody>
                    <a:bodyPr/>
                    <a:lstStyle/>
                    <a:p>
                      <a:r>
                        <a:rPr lang="en-US" sz="1500" dirty="0"/>
                        <a:t>Adjusted Base questions sent to agencies </a:t>
                      </a:r>
                    </a:p>
                  </a:txBody>
                  <a:tcPr/>
                </a:tc>
                <a:tc>
                  <a:txBody>
                    <a:bodyPr/>
                    <a:lstStyle/>
                    <a:p>
                      <a:r>
                        <a:rPr lang="en-US" sz="1500" dirty="0"/>
                        <a:t>11/9/2026</a:t>
                      </a:r>
                    </a:p>
                  </a:txBody>
                  <a:tcPr/>
                </a:tc>
                <a:extLst>
                  <a:ext uri="{0D108BD9-81ED-4DB2-BD59-A6C34878D82A}">
                    <a16:rowId xmlns:a16="http://schemas.microsoft.com/office/drawing/2014/main" val="1708719367"/>
                  </a:ext>
                </a:extLst>
              </a:tr>
              <a:tr h="349246">
                <a:tc>
                  <a:txBody>
                    <a:bodyPr/>
                    <a:lstStyle/>
                    <a:p>
                      <a:r>
                        <a:rPr lang="en-US" sz="1500" dirty="0"/>
                        <a:t>Economic Forum Report to the Governor </a:t>
                      </a:r>
                    </a:p>
                  </a:txBody>
                  <a:tcPr/>
                </a:tc>
                <a:tc>
                  <a:txBody>
                    <a:bodyPr/>
                    <a:lstStyle/>
                    <a:p>
                      <a:r>
                        <a:rPr lang="en-US" sz="1500" dirty="0"/>
                        <a:t>11/17/2026</a:t>
                      </a:r>
                    </a:p>
                  </a:txBody>
                  <a:tcPr/>
                </a:tc>
                <a:extLst>
                  <a:ext uri="{0D108BD9-81ED-4DB2-BD59-A6C34878D82A}">
                    <a16:rowId xmlns:a16="http://schemas.microsoft.com/office/drawing/2014/main" val="3884630222"/>
                  </a:ext>
                </a:extLst>
              </a:tr>
              <a:tr h="502094">
                <a:tc>
                  <a:txBody>
                    <a:bodyPr/>
                    <a:lstStyle/>
                    <a:p>
                      <a:r>
                        <a:rPr lang="en-US" sz="1500" dirty="0"/>
                        <a:t>Adjusted Base completed and Concurrence with LCB (FTE reconciled; M-150 adjustments made; Vacancy Savings complete)</a:t>
                      </a:r>
                    </a:p>
                  </a:txBody>
                  <a:tcPr/>
                </a:tc>
                <a:tc>
                  <a:txBody>
                    <a:bodyPr/>
                    <a:lstStyle/>
                    <a:p>
                      <a:r>
                        <a:rPr lang="en-US" sz="1500" dirty="0"/>
                        <a:t>12/2/2026</a:t>
                      </a:r>
                    </a:p>
                  </a:txBody>
                  <a:tcPr/>
                </a:tc>
                <a:extLst>
                  <a:ext uri="{0D108BD9-81ED-4DB2-BD59-A6C34878D82A}">
                    <a16:rowId xmlns:a16="http://schemas.microsoft.com/office/drawing/2014/main" val="1208344104"/>
                  </a:ext>
                </a:extLst>
              </a:tr>
              <a:tr h="502094">
                <a:tc>
                  <a:txBody>
                    <a:bodyPr/>
                    <a:lstStyle/>
                    <a:p>
                      <a:r>
                        <a:rPr lang="en-US" sz="1500" dirty="0"/>
                        <a:t>Collective Bargaining Agreement (CBA) Budget Finalization</a:t>
                      </a:r>
                    </a:p>
                  </a:txBody>
                  <a:tcPr/>
                </a:tc>
                <a:tc>
                  <a:txBody>
                    <a:bodyPr/>
                    <a:lstStyle/>
                    <a:p>
                      <a:r>
                        <a:rPr lang="en-US" sz="1500" dirty="0"/>
                        <a:t>12/7-12/11/2026</a:t>
                      </a:r>
                    </a:p>
                  </a:txBody>
                  <a:tcPr/>
                </a:tc>
                <a:extLst>
                  <a:ext uri="{0D108BD9-81ED-4DB2-BD59-A6C34878D82A}">
                    <a16:rowId xmlns:a16="http://schemas.microsoft.com/office/drawing/2014/main" val="136136083"/>
                  </a:ext>
                </a:extLst>
              </a:tr>
              <a:tr h="326842">
                <a:tc>
                  <a:txBody>
                    <a:bodyPr/>
                    <a:lstStyle/>
                    <a:p>
                      <a:r>
                        <a:rPr lang="en-US" sz="1500" dirty="0"/>
                        <a:t>Final Enhancement Decisions</a:t>
                      </a:r>
                    </a:p>
                  </a:txBody>
                  <a:tcPr/>
                </a:tc>
                <a:tc>
                  <a:txBody>
                    <a:bodyPr/>
                    <a:lstStyle/>
                    <a:p>
                      <a:r>
                        <a:rPr lang="en-US" sz="1500" dirty="0"/>
                        <a:t>12/1-12/30/2026</a:t>
                      </a:r>
                    </a:p>
                  </a:txBody>
                  <a:tcPr/>
                </a:tc>
                <a:extLst>
                  <a:ext uri="{0D108BD9-81ED-4DB2-BD59-A6C34878D82A}">
                    <a16:rowId xmlns:a16="http://schemas.microsoft.com/office/drawing/2014/main" val="3931769999"/>
                  </a:ext>
                </a:extLst>
              </a:tr>
              <a:tr h="292888">
                <a:tc>
                  <a:txBody>
                    <a:bodyPr/>
                    <a:lstStyle/>
                    <a:p>
                      <a:r>
                        <a:rPr lang="en-US" sz="1500" dirty="0"/>
                        <a:t>Updated Supplemental Appropriation Requests due</a:t>
                      </a:r>
                    </a:p>
                  </a:txBody>
                  <a:tcPr/>
                </a:tc>
                <a:tc>
                  <a:txBody>
                    <a:bodyPr/>
                    <a:lstStyle/>
                    <a:p>
                      <a:r>
                        <a:rPr lang="en-US" sz="1500" dirty="0"/>
                        <a:t>12/20/2026</a:t>
                      </a:r>
                    </a:p>
                  </a:txBody>
                  <a:tcPr/>
                </a:tc>
                <a:extLst>
                  <a:ext uri="{0D108BD9-81ED-4DB2-BD59-A6C34878D82A}">
                    <a16:rowId xmlns:a16="http://schemas.microsoft.com/office/drawing/2014/main" val="3664671811"/>
                  </a:ext>
                </a:extLst>
              </a:tr>
              <a:tr h="349246">
                <a:tc>
                  <a:txBody>
                    <a:bodyPr/>
                    <a:lstStyle/>
                    <a:p>
                      <a:r>
                        <a:rPr lang="en-US" sz="1500" dirty="0"/>
                        <a:t>Printing Governor's Recommended Budget (No changes)</a:t>
                      </a:r>
                    </a:p>
                  </a:txBody>
                  <a:tcPr/>
                </a:tc>
                <a:tc>
                  <a:txBody>
                    <a:bodyPr/>
                    <a:lstStyle/>
                    <a:p>
                      <a:r>
                        <a:rPr lang="en-US" sz="1500" dirty="0"/>
                        <a:t>1/1-1/10/2027</a:t>
                      </a:r>
                    </a:p>
                  </a:txBody>
                  <a:tcPr/>
                </a:tc>
                <a:extLst>
                  <a:ext uri="{0D108BD9-81ED-4DB2-BD59-A6C34878D82A}">
                    <a16:rowId xmlns:a16="http://schemas.microsoft.com/office/drawing/2014/main" val="567990261"/>
                  </a:ext>
                </a:extLst>
              </a:tr>
            </a:tbl>
          </a:graphicData>
        </a:graphic>
      </p:graphicFrame>
      <p:sp>
        <p:nvSpPr>
          <p:cNvPr id="9" name="Title 1">
            <a:extLst>
              <a:ext uri="{FF2B5EF4-FFF2-40B4-BE49-F238E27FC236}">
                <a16:creationId xmlns:a16="http://schemas.microsoft.com/office/drawing/2014/main" id="{A66087E8-B430-5CA9-7D97-755B3DD47158}"/>
              </a:ext>
            </a:extLst>
          </p:cNvPr>
          <p:cNvSpPr>
            <a:spLocks noGrp="1"/>
          </p:cNvSpPr>
          <p:nvPr>
            <p:ph type="title"/>
          </p:nvPr>
        </p:nvSpPr>
        <p:spPr>
          <a:xfrm>
            <a:off x="457200" y="760413"/>
            <a:ext cx="8229600" cy="702627"/>
          </a:xfrm>
        </p:spPr>
        <p:txBody>
          <a:bodyPr>
            <a:normAutofit fontScale="90000"/>
          </a:bodyPr>
          <a:lstStyle/>
          <a:p>
            <a:r>
              <a:rPr lang="en-US" dirty="0">
                <a:solidFill>
                  <a:schemeClr val="tx2"/>
                </a:solidFill>
              </a:rPr>
              <a:t>Important Dates</a:t>
            </a:r>
          </a:p>
        </p:txBody>
      </p:sp>
    </p:spTree>
    <p:extLst>
      <p:ext uri="{BB962C8B-B14F-4D97-AF65-F5344CB8AC3E}">
        <p14:creationId xmlns:p14="http://schemas.microsoft.com/office/powerpoint/2010/main" val="2341597609"/>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7E1004-E84C-A627-E565-1C7450F09313}"/>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79E020A-5483-1FFE-10B9-41D22346AE07}"/>
              </a:ext>
            </a:extLst>
          </p:cNvPr>
          <p:cNvSpPr/>
          <p:nvPr/>
        </p:nvSpPr>
        <p:spPr>
          <a:xfrm>
            <a:off x="0" y="2105025"/>
            <a:ext cx="9144000" cy="1828800"/>
          </a:xfrm>
          <a:prstGeom prst="rect">
            <a:avLst/>
          </a:prstGeom>
          <a:solidFill>
            <a:srgbClr val="1F3A93"/>
          </a:solidFill>
        </p:spPr>
        <p:style>
          <a:lnRef idx="1">
            <a:schemeClr val="accent1"/>
          </a:lnRef>
          <a:fillRef idx="3">
            <a:schemeClr val="accent1"/>
          </a:fillRef>
          <a:effectRef idx="2">
            <a:schemeClr val="accent1"/>
          </a:effectRef>
          <a:fontRef idx="minor">
            <a:schemeClr val="lt1"/>
          </a:fontRef>
        </p:style>
        <p:txBody>
          <a:bodyPr rtlCol="0" anchor="ctr"/>
          <a:lstStyle/>
          <a:p>
            <a:endParaRPr sz="3200" dirty="0">
              <a:solidFill>
                <a:srgbClr val="FFFFFF"/>
              </a:solidFill>
              <a:latin typeface="Segoe UI"/>
            </a:endParaRPr>
          </a:p>
        </p:txBody>
      </p:sp>
      <p:sp>
        <p:nvSpPr>
          <p:cNvPr id="3" name="TextBox 2">
            <a:extLst>
              <a:ext uri="{FF2B5EF4-FFF2-40B4-BE49-F238E27FC236}">
                <a16:creationId xmlns:a16="http://schemas.microsoft.com/office/drawing/2014/main" id="{DE9F5FCF-51FF-1D09-699C-DCC22686AB7C}"/>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7" name="TextBox 6">
            <a:extLst>
              <a:ext uri="{FF2B5EF4-FFF2-40B4-BE49-F238E27FC236}">
                <a16:creationId xmlns:a16="http://schemas.microsoft.com/office/drawing/2014/main" id="{9F842F43-4A42-C80F-0084-69E9A3F57F78}"/>
              </a:ext>
            </a:extLst>
          </p:cNvPr>
          <p:cNvSpPr txBox="1"/>
          <p:nvPr/>
        </p:nvSpPr>
        <p:spPr>
          <a:xfrm>
            <a:off x="4819649" y="4816048"/>
            <a:ext cx="3800475" cy="923330"/>
          </a:xfrm>
          <a:prstGeom prst="rect">
            <a:avLst/>
          </a:prstGeom>
          <a:noFill/>
        </p:spPr>
        <p:txBody>
          <a:bodyPr wrap="square" rtlCol="0">
            <a:spAutoFit/>
          </a:bodyPr>
          <a:lstStyle/>
          <a:p>
            <a:r>
              <a:rPr lang="en-US" b="1" dirty="0"/>
              <a:t>Tiffany Greenameyer</a:t>
            </a:r>
          </a:p>
          <a:p>
            <a:r>
              <a:rPr lang="en-US" dirty="0"/>
              <a:t>Director</a:t>
            </a:r>
          </a:p>
          <a:p>
            <a:r>
              <a:rPr lang="en-US" dirty="0"/>
              <a:t>Governor’s Finance Office</a:t>
            </a:r>
          </a:p>
        </p:txBody>
      </p:sp>
      <p:sp>
        <p:nvSpPr>
          <p:cNvPr id="2" name="TextBox 1">
            <a:extLst>
              <a:ext uri="{FF2B5EF4-FFF2-40B4-BE49-F238E27FC236}">
                <a16:creationId xmlns:a16="http://schemas.microsoft.com/office/drawing/2014/main" id="{2DC06237-C6B3-C19B-49E2-FC8C8846D9E3}"/>
              </a:ext>
            </a:extLst>
          </p:cNvPr>
          <p:cNvSpPr txBox="1"/>
          <p:nvPr/>
        </p:nvSpPr>
        <p:spPr>
          <a:xfrm>
            <a:off x="914400" y="785753"/>
            <a:ext cx="7772400" cy="2616101"/>
          </a:xfrm>
          <a:prstGeom prst="rect">
            <a:avLst/>
          </a:prstGeom>
          <a:noFill/>
        </p:spPr>
        <p:txBody>
          <a:bodyPr wrap="square" rtlCol="0">
            <a:spAutoFit/>
          </a:bodyPr>
          <a:lstStyle/>
          <a:p>
            <a:r>
              <a:rPr lang="en-US" sz="6000" dirty="0">
                <a:solidFill>
                  <a:srgbClr val="FF7F50"/>
                </a:solidFill>
                <a:latin typeface="+mj-lt"/>
              </a:rPr>
              <a:t>Questions?</a:t>
            </a:r>
          </a:p>
          <a:p>
            <a:endParaRPr lang="en-US" sz="4400" dirty="0">
              <a:solidFill>
                <a:schemeClr val="accent2"/>
              </a:solidFill>
              <a:latin typeface="+mj-lt"/>
            </a:endParaRPr>
          </a:p>
          <a:p>
            <a:r>
              <a:rPr lang="en-US" sz="6000" dirty="0">
                <a:solidFill>
                  <a:schemeClr val="accent3"/>
                </a:solidFill>
                <a:latin typeface="+mj-lt"/>
              </a:rPr>
              <a:t>Answers!</a:t>
            </a:r>
          </a:p>
        </p:txBody>
      </p:sp>
      <p:sp>
        <p:nvSpPr>
          <p:cNvPr id="9" name="Slide Number Placeholder 8">
            <a:extLst>
              <a:ext uri="{FF2B5EF4-FFF2-40B4-BE49-F238E27FC236}">
                <a16:creationId xmlns:a16="http://schemas.microsoft.com/office/drawing/2014/main" id="{7A42CE0E-B6F2-969A-E192-07EBBE9724CC}"/>
              </a:ext>
            </a:extLst>
          </p:cNvPr>
          <p:cNvSpPr>
            <a:spLocks noGrp="1"/>
          </p:cNvSpPr>
          <p:nvPr>
            <p:ph type="sldNum" sz="quarter" idx="12"/>
          </p:nvPr>
        </p:nvSpPr>
        <p:spPr/>
        <p:txBody>
          <a:bodyPr/>
          <a:lstStyle/>
          <a:p>
            <a:fld id="{C1FF6DA9-008F-8B48-92A6-B652298478BF}" type="slidenum">
              <a:rPr lang="en-US" smtClean="0"/>
              <a:t>146</a:t>
            </a:fld>
            <a:endParaRPr lang="en-US" dirty="0"/>
          </a:p>
        </p:txBody>
      </p:sp>
    </p:spTree>
    <p:extLst>
      <p:ext uri="{BB962C8B-B14F-4D97-AF65-F5344CB8AC3E}">
        <p14:creationId xmlns:p14="http://schemas.microsoft.com/office/powerpoint/2010/main" val="2753808149"/>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B84FB73-3898-8D31-7BC5-869C55D202DD}"/>
              </a:ext>
            </a:extLst>
          </p:cNvPr>
          <p:cNvSpPr/>
          <p:nvPr/>
        </p:nvSpPr>
        <p:spPr>
          <a:xfrm>
            <a:off x="0" y="0"/>
            <a:ext cx="9132384" cy="1828800"/>
          </a:xfrm>
          <a:prstGeom prst="rect">
            <a:avLst/>
          </a:prstGeom>
          <a:solidFill>
            <a:srgbClr val="1F3A93"/>
          </a:solidFill>
        </p:spPr>
        <p:style>
          <a:lnRef idx="1">
            <a:schemeClr val="accent1"/>
          </a:lnRef>
          <a:fillRef idx="3">
            <a:schemeClr val="accent1"/>
          </a:fillRef>
          <a:effectRef idx="2">
            <a:schemeClr val="accent1"/>
          </a:effectRef>
          <a:fontRef idx="minor">
            <a:schemeClr val="lt1"/>
          </a:fontRef>
        </p:style>
        <p:txBody>
          <a:bodyPr rtlCol="0" anchor="ctr"/>
          <a:lstStyle/>
          <a:p>
            <a:endParaRPr sz="3200" dirty="0">
              <a:solidFill>
                <a:srgbClr val="FFFFFF"/>
              </a:solidFill>
              <a:latin typeface="Segoe UI"/>
            </a:endParaRPr>
          </a:p>
        </p:txBody>
      </p:sp>
      <p:sp>
        <p:nvSpPr>
          <p:cNvPr id="7" name="Rectangle 6">
            <a:extLst>
              <a:ext uri="{FF2B5EF4-FFF2-40B4-BE49-F238E27FC236}">
                <a16:creationId xmlns:a16="http://schemas.microsoft.com/office/drawing/2014/main" id="{1E9BB3E1-AEF7-8B43-8C37-8D214B60F315}"/>
              </a:ext>
            </a:extLst>
          </p:cNvPr>
          <p:cNvSpPr/>
          <p:nvPr/>
        </p:nvSpPr>
        <p:spPr>
          <a:xfrm>
            <a:off x="0" y="1743075"/>
            <a:ext cx="9144000" cy="91440"/>
          </a:xfrm>
          <a:prstGeom prst="rect">
            <a:avLst/>
          </a:prstGeom>
          <a:solidFill>
            <a:srgbClr val="2ECC7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2" name="TextBox 1"/>
          <p:cNvSpPr txBox="1"/>
          <p:nvPr/>
        </p:nvSpPr>
        <p:spPr>
          <a:xfrm>
            <a:off x="876300" y="473930"/>
            <a:ext cx="3133165" cy="769441"/>
          </a:xfrm>
          <a:prstGeom prst="rect">
            <a:avLst/>
          </a:prstGeom>
          <a:noFill/>
        </p:spPr>
        <p:txBody>
          <a:bodyPr wrap="none">
            <a:spAutoFit/>
          </a:bodyPr>
          <a:lstStyle/>
          <a:p>
            <a:r>
              <a:rPr sz="4400" b="1" dirty="0">
                <a:solidFill>
                  <a:schemeClr val="accent3"/>
                </a:solidFill>
                <a:latin typeface="Segoe UI"/>
              </a:rPr>
              <a:t>Thank You</a:t>
            </a:r>
            <a:r>
              <a:rPr lang="en-US" sz="4400" b="1" dirty="0">
                <a:solidFill>
                  <a:schemeClr val="accent3"/>
                </a:solidFill>
                <a:latin typeface="Segoe UI"/>
              </a:rPr>
              <a:t>!</a:t>
            </a:r>
            <a:endParaRPr sz="4400" b="1" dirty="0">
              <a:solidFill>
                <a:schemeClr val="accent3"/>
              </a:solidFill>
              <a:latin typeface="Segoe UI"/>
            </a:endParaRPr>
          </a:p>
        </p:txBody>
      </p:sp>
      <p:sp>
        <p:nvSpPr>
          <p:cNvPr id="3" name="TextBox 2"/>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pic>
        <p:nvPicPr>
          <p:cNvPr id="9" name="Picture 8" descr="Diagram, text&#10;&#10;AI-generated content may be incorrect.">
            <a:extLst>
              <a:ext uri="{FF2B5EF4-FFF2-40B4-BE49-F238E27FC236}">
                <a16:creationId xmlns:a16="http://schemas.microsoft.com/office/drawing/2014/main" id="{105945D5-0E87-499C-4A19-1686D5DB5497}"/>
              </a:ext>
            </a:extLst>
          </p:cNvPr>
          <p:cNvPicPr>
            <a:picLocks noChangeAspect="1"/>
          </p:cNvPicPr>
          <p:nvPr/>
        </p:nvPicPr>
        <p:blipFill>
          <a:blip r:embed="rId3"/>
          <a:stretch>
            <a:fillRect/>
          </a:stretch>
        </p:blipFill>
        <p:spPr>
          <a:xfrm>
            <a:off x="3761815" y="2584548"/>
            <a:ext cx="5314950" cy="3543300"/>
          </a:xfrm>
          <a:prstGeom prst="rect">
            <a:avLst/>
          </a:prstGeom>
        </p:spPr>
      </p:pic>
      <p:sp>
        <p:nvSpPr>
          <p:cNvPr id="10" name="TextBox 9">
            <a:extLst>
              <a:ext uri="{FF2B5EF4-FFF2-40B4-BE49-F238E27FC236}">
                <a16:creationId xmlns:a16="http://schemas.microsoft.com/office/drawing/2014/main" id="{5F1B7401-F298-F311-F9E2-17826A5D7894}"/>
              </a:ext>
            </a:extLst>
          </p:cNvPr>
          <p:cNvSpPr txBox="1"/>
          <p:nvPr/>
        </p:nvSpPr>
        <p:spPr>
          <a:xfrm>
            <a:off x="208990" y="2834848"/>
            <a:ext cx="3800475" cy="3416320"/>
          </a:xfrm>
          <a:prstGeom prst="rect">
            <a:avLst/>
          </a:prstGeom>
          <a:noFill/>
        </p:spPr>
        <p:txBody>
          <a:bodyPr wrap="square" rtlCol="0">
            <a:spAutoFit/>
          </a:bodyPr>
          <a:lstStyle/>
          <a:p>
            <a:r>
              <a:rPr lang="en-US" dirty="0"/>
              <a:t>Governor’s Finance Office</a:t>
            </a:r>
          </a:p>
          <a:p>
            <a:r>
              <a:rPr lang="en-US" dirty="0"/>
              <a:t>Budget Division</a:t>
            </a:r>
          </a:p>
          <a:p>
            <a:endParaRPr lang="en-US" dirty="0"/>
          </a:p>
          <a:p>
            <a:r>
              <a:rPr lang="en-US" dirty="0"/>
              <a:t>Hours: 8 - 5, Monday - Friday</a:t>
            </a:r>
            <a:br>
              <a:rPr lang="en-US" dirty="0"/>
            </a:br>
            <a:endParaRPr lang="en-US" dirty="0"/>
          </a:p>
          <a:p>
            <a:r>
              <a:rPr lang="en-US" dirty="0"/>
              <a:t>209 East Musser Street, Room 200</a:t>
            </a:r>
            <a:br>
              <a:rPr lang="en-US" dirty="0"/>
            </a:br>
            <a:r>
              <a:rPr lang="en-US" dirty="0"/>
              <a:t>Carson City, Nevada 89701-4298</a:t>
            </a:r>
          </a:p>
          <a:p>
            <a:endParaRPr lang="en-US" dirty="0"/>
          </a:p>
          <a:p>
            <a:r>
              <a:rPr lang="en-US" dirty="0"/>
              <a:t>Phone: 775-684-0222</a:t>
            </a:r>
            <a:br>
              <a:rPr lang="en-US" dirty="0"/>
            </a:br>
            <a:r>
              <a:rPr lang="en-US" dirty="0"/>
              <a:t>Fax: 775-684-0260</a:t>
            </a:r>
          </a:p>
          <a:p>
            <a:r>
              <a:rPr lang="en-US" dirty="0"/>
              <a:t>Email: </a:t>
            </a:r>
            <a:r>
              <a:rPr lang="en-US" u="sng" dirty="0">
                <a:hlinkClick r:id="rId4"/>
              </a:rPr>
              <a:t>Budget Division</a:t>
            </a:r>
            <a:endParaRPr lang="en-US" dirty="0"/>
          </a:p>
          <a:p>
            <a:endParaRPr lang="en-US" dirty="0"/>
          </a:p>
        </p:txBody>
      </p:sp>
      <p:sp>
        <p:nvSpPr>
          <p:cNvPr id="11" name="Slide Number Placeholder 10">
            <a:extLst>
              <a:ext uri="{FF2B5EF4-FFF2-40B4-BE49-F238E27FC236}">
                <a16:creationId xmlns:a16="http://schemas.microsoft.com/office/drawing/2014/main" id="{1C4F7590-00D9-2D70-4678-A6DFF9E3FCF4}"/>
              </a:ext>
            </a:extLst>
          </p:cNvPr>
          <p:cNvSpPr>
            <a:spLocks noGrp="1"/>
          </p:cNvSpPr>
          <p:nvPr>
            <p:ph type="sldNum" sz="quarter" idx="12"/>
          </p:nvPr>
        </p:nvSpPr>
        <p:spPr/>
        <p:txBody>
          <a:bodyPr/>
          <a:lstStyle/>
          <a:p>
            <a:fld id="{C1FF6DA9-008F-8B48-92A6-B652298478BF}" type="slidenum">
              <a:rPr lang="en-US" smtClean="0"/>
              <a:t>147</a:t>
            </a:fld>
            <a:endParaRPr lang="en-US" dirty="0"/>
          </a:p>
        </p:txBody>
      </p:sp>
      <p:sp>
        <p:nvSpPr>
          <p:cNvPr id="4" name="TextBox 3">
            <a:extLst>
              <a:ext uri="{FF2B5EF4-FFF2-40B4-BE49-F238E27FC236}">
                <a16:creationId xmlns:a16="http://schemas.microsoft.com/office/drawing/2014/main" id="{E3192B9C-AC2F-71A8-D082-200C3D3C37F1}"/>
              </a:ext>
            </a:extLst>
          </p:cNvPr>
          <p:cNvSpPr txBox="1"/>
          <p:nvPr/>
        </p:nvSpPr>
        <p:spPr>
          <a:xfrm>
            <a:off x="7115174" y="5939515"/>
            <a:ext cx="2017209" cy="169277"/>
          </a:xfrm>
          <a:prstGeom prst="rect">
            <a:avLst/>
          </a:prstGeom>
          <a:noFill/>
        </p:spPr>
        <p:txBody>
          <a:bodyPr wrap="square" rtlCol="0">
            <a:spAutoFit/>
          </a:bodyPr>
          <a:lstStyle/>
          <a:p>
            <a:r>
              <a:rPr lang="en-US" sz="500" dirty="0"/>
              <a:t>Graphic is a product of Microsoft 365 Copilot</a:t>
            </a:r>
          </a:p>
        </p:txBody>
      </p:sp>
      <p:sp>
        <p:nvSpPr>
          <p:cNvPr id="5" name="Rectangle 4">
            <a:extLst>
              <a:ext uri="{FF2B5EF4-FFF2-40B4-BE49-F238E27FC236}">
                <a16:creationId xmlns:a16="http://schemas.microsoft.com/office/drawing/2014/main" id="{17050D27-0ED0-E2D8-C604-402D17B36E1F}"/>
              </a:ext>
            </a:extLst>
          </p:cNvPr>
          <p:cNvSpPr/>
          <p:nvPr/>
        </p:nvSpPr>
        <p:spPr>
          <a:xfrm>
            <a:off x="5022850" y="3765411"/>
            <a:ext cx="2813050" cy="45719"/>
          </a:xfrm>
          <a:prstGeom prst="rect">
            <a:avLst/>
          </a:prstGeom>
          <a:solidFill>
            <a:srgbClr val="FF7F5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solidFill>
                <a:srgbClr val="FF7F50"/>
              </a:solidFill>
              <a:highlight>
                <a:srgbClr val="00FFFF"/>
              </a:highlight>
            </a:endParaRPr>
          </a:p>
        </p:txBody>
      </p:sp>
      <p:sp>
        <p:nvSpPr>
          <p:cNvPr id="8" name="Rectangle 7">
            <a:extLst>
              <a:ext uri="{FF2B5EF4-FFF2-40B4-BE49-F238E27FC236}">
                <a16:creationId xmlns:a16="http://schemas.microsoft.com/office/drawing/2014/main" id="{45D9AAD6-DB1B-0AB9-4829-87D90769C15A}"/>
              </a:ext>
            </a:extLst>
          </p:cNvPr>
          <p:cNvSpPr/>
          <p:nvPr/>
        </p:nvSpPr>
        <p:spPr>
          <a:xfrm>
            <a:off x="0" y="1743075"/>
            <a:ext cx="9144000" cy="97917"/>
          </a:xfrm>
          <a:prstGeom prst="rect">
            <a:avLst/>
          </a:prstGeom>
          <a:solidFill>
            <a:srgbClr val="FF7F5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solidFill>
                <a:srgbClr val="FF7F50"/>
              </a:solidFill>
              <a:highlight>
                <a:srgbClr val="00FFFF"/>
              </a:highligh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Chart, scatter chart&#10;&#10;AI-generated content may be incorrect.">
            <a:extLst>
              <a:ext uri="{FF2B5EF4-FFF2-40B4-BE49-F238E27FC236}">
                <a16:creationId xmlns:a16="http://schemas.microsoft.com/office/drawing/2014/main" id="{25ABD377-5693-E7FE-62C7-6546768A7487}"/>
              </a:ext>
            </a:extLst>
          </p:cNvPr>
          <p:cNvPicPr>
            <a:picLocks noChangeAspect="1"/>
          </p:cNvPicPr>
          <p:nvPr/>
        </p:nvPicPr>
        <p:blipFill>
          <a:blip r:embed="rId3"/>
          <a:stretch>
            <a:fillRect/>
          </a:stretch>
        </p:blipFill>
        <p:spPr>
          <a:xfrm>
            <a:off x="346431" y="1671819"/>
            <a:ext cx="8456305" cy="4734225"/>
          </a:xfrm>
          <a:prstGeom prst="rect">
            <a:avLst/>
          </a:prstGeom>
        </p:spPr>
      </p:pic>
      <p:sp>
        <p:nvSpPr>
          <p:cNvPr id="2" name="Title 1">
            <a:extLst>
              <a:ext uri="{FF2B5EF4-FFF2-40B4-BE49-F238E27FC236}">
                <a16:creationId xmlns:a16="http://schemas.microsoft.com/office/drawing/2014/main" id="{FDDF7ACD-7FEC-6F53-922D-0617C92CBB38}"/>
              </a:ext>
            </a:extLst>
          </p:cNvPr>
          <p:cNvSpPr>
            <a:spLocks noGrp="1"/>
          </p:cNvSpPr>
          <p:nvPr>
            <p:ph type="title"/>
          </p:nvPr>
        </p:nvSpPr>
        <p:spPr/>
        <p:txBody>
          <a:bodyPr>
            <a:normAutofit/>
          </a:bodyPr>
          <a:lstStyle/>
          <a:p>
            <a:r>
              <a:rPr lang="en-US" sz="3600" dirty="0">
                <a:solidFill>
                  <a:schemeClr val="tx2"/>
                </a:solidFill>
              </a:rPr>
              <a:t>New Autos 60 Month Loan</a:t>
            </a:r>
          </a:p>
        </p:txBody>
      </p:sp>
      <p:sp>
        <p:nvSpPr>
          <p:cNvPr id="3" name="Slide Number Placeholder 2">
            <a:extLst>
              <a:ext uri="{FF2B5EF4-FFF2-40B4-BE49-F238E27FC236}">
                <a16:creationId xmlns:a16="http://schemas.microsoft.com/office/drawing/2014/main" id="{6482A833-261D-019D-EF5D-ED017D540608}"/>
              </a:ext>
            </a:extLst>
          </p:cNvPr>
          <p:cNvSpPr>
            <a:spLocks noGrp="1"/>
          </p:cNvSpPr>
          <p:nvPr>
            <p:ph type="sldNum" sz="quarter" idx="12"/>
          </p:nvPr>
        </p:nvSpPr>
        <p:spPr/>
        <p:txBody>
          <a:bodyPr/>
          <a:lstStyle/>
          <a:p>
            <a:fld id="{C1FF6DA9-008F-8B48-92A6-B652298478BF}" type="slidenum">
              <a:rPr lang="en-US" smtClean="0"/>
              <a:t>15</a:t>
            </a:fld>
            <a:endParaRPr lang="en-US" dirty="0"/>
          </a:p>
        </p:txBody>
      </p:sp>
      <p:cxnSp>
        <p:nvCxnSpPr>
          <p:cNvPr id="6" name="Straight Connector 5">
            <a:extLst>
              <a:ext uri="{FF2B5EF4-FFF2-40B4-BE49-F238E27FC236}">
                <a16:creationId xmlns:a16="http://schemas.microsoft.com/office/drawing/2014/main" id="{6242023E-3335-2F08-EDCE-1C483D99786B}"/>
              </a:ext>
            </a:extLst>
          </p:cNvPr>
          <p:cNvCxnSpPr>
            <a:cxnSpLocks/>
          </p:cNvCxnSpPr>
          <p:nvPr/>
        </p:nvCxnSpPr>
        <p:spPr>
          <a:xfrm>
            <a:off x="1023730" y="3204182"/>
            <a:ext cx="7673009" cy="0"/>
          </a:xfrm>
          <a:prstGeom prst="line">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7" name="TextBox 6">
            <a:extLst>
              <a:ext uri="{FF2B5EF4-FFF2-40B4-BE49-F238E27FC236}">
                <a16:creationId xmlns:a16="http://schemas.microsoft.com/office/drawing/2014/main" id="{3F5A2C52-6F3D-2BD6-54FD-62AB6080AF2B}"/>
              </a:ext>
            </a:extLst>
          </p:cNvPr>
          <p:cNvSpPr txBox="1"/>
          <p:nvPr/>
        </p:nvSpPr>
        <p:spPr>
          <a:xfrm>
            <a:off x="957732" y="2897328"/>
            <a:ext cx="886968" cy="369332"/>
          </a:xfrm>
          <a:prstGeom prst="rect">
            <a:avLst/>
          </a:prstGeom>
          <a:noFill/>
        </p:spPr>
        <p:txBody>
          <a:bodyPr wrap="square" rtlCol="0">
            <a:spAutoFit/>
          </a:bodyPr>
          <a:lstStyle/>
          <a:p>
            <a:r>
              <a:rPr lang="en-US" b="1" dirty="0"/>
              <a:t>7.22%</a:t>
            </a:r>
          </a:p>
        </p:txBody>
      </p:sp>
    </p:spTree>
    <p:extLst>
      <p:ext uri="{BB962C8B-B14F-4D97-AF65-F5344CB8AC3E}">
        <p14:creationId xmlns:p14="http://schemas.microsoft.com/office/powerpoint/2010/main" val="4284781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Chart, line chart&#10;&#10;AI-generated content may be incorrect.">
            <a:extLst>
              <a:ext uri="{FF2B5EF4-FFF2-40B4-BE49-F238E27FC236}">
                <a16:creationId xmlns:a16="http://schemas.microsoft.com/office/drawing/2014/main" id="{1F0C68A6-B445-9F1F-6AD7-A2698C3156E5}"/>
              </a:ext>
            </a:extLst>
          </p:cNvPr>
          <p:cNvPicPr>
            <a:picLocks noChangeAspect="1"/>
          </p:cNvPicPr>
          <p:nvPr/>
        </p:nvPicPr>
        <p:blipFill>
          <a:blip r:embed="rId3"/>
          <a:stretch>
            <a:fillRect/>
          </a:stretch>
        </p:blipFill>
        <p:spPr>
          <a:xfrm>
            <a:off x="409322" y="1875656"/>
            <a:ext cx="8305478" cy="4603424"/>
          </a:xfrm>
          <a:prstGeom prst="rect">
            <a:avLst/>
          </a:prstGeom>
          <a:ln>
            <a:noFill/>
          </a:ln>
          <a:effectLst>
            <a:outerShdw blurRad="292100" dist="139700" dir="2700000" algn="tl" rotWithShape="0">
              <a:srgbClr val="333333">
                <a:alpha val="65000"/>
              </a:srgbClr>
            </a:outerShdw>
          </a:effectLst>
        </p:spPr>
      </p:pic>
      <p:sp>
        <p:nvSpPr>
          <p:cNvPr id="2" name="Title 1">
            <a:extLst>
              <a:ext uri="{FF2B5EF4-FFF2-40B4-BE49-F238E27FC236}">
                <a16:creationId xmlns:a16="http://schemas.microsoft.com/office/drawing/2014/main" id="{F13A5B77-8783-20AB-8966-6FDC0C25E3C8}"/>
              </a:ext>
            </a:extLst>
          </p:cNvPr>
          <p:cNvSpPr>
            <a:spLocks noGrp="1"/>
          </p:cNvSpPr>
          <p:nvPr>
            <p:ph type="title"/>
          </p:nvPr>
        </p:nvSpPr>
        <p:spPr>
          <a:xfrm>
            <a:off x="457200" y="938112"/>
            <a:ext cx="8229600" cy="1143000"/>
          </a:xfrm>
        </p:spPr>
        <p:txBody>
          <a:bodyPr>
            <a:noAutofit/>
          </a:bodyPr>
          <a:lstStyle/>
          <a:p>
            <a:r>
              <a:rPr lang="en-US" sz="2800" dirty="0">
                <a:solidFill>
                  <a:schemeClr val="tx2"/>
                </a:solidFill>
              </a:rPr>
              <a:t>Market Yield on U.S. Treasury Securities at 30-Year Constant Maturity</a:t>
            </a:r>
          </a:p>
        </p:txBody>
      </p:sp>
      <p:sp>
        <p:nvSpPr>
          <p:cNvPr id="3" name="Slide Number Placeholder 2">
            <a:extLst>
              <a:ext uri="{FF2B5EF4-FFF2-40B4-BE49-F238E27FC236}">
                <a16:creationId xmlns:a16="http://schemas.microsoft.com/office/drawing/2014/main" id="{763AAF77-91B6-4D1C-5A7A-5CCF65683E18}"/>
              </a:ext>
            </a:extLst>
          </p:cNvPr>
          <p:cNvSpPr>
            <a:spLocks noGrp="1"/>
          </p:cNvSpPr>
          <p:nvPr>
            <p:ph type="sldNum" sz="quarter" idx="12"/>
          </p:nvPr>
        </p:nvSpPr>
        <p:spPr/>
        <p:txBody>
          <a:bodyPr/>
          <a:lstStyle/>
          <a:p>
            <a:fld id="{C1FF6DA9-008F-8B48-92A6-B652298478BF}" type="slidenum">
              <a:rPr lang="en-US" smtClean="0"/>
              <a:t>16</a:t>
            </a:fld>
            <a:endParaRPr lang="en-US" dirty="0"/>
          </a:p>
        </p:txBody>
      </p:sp>
      <p:cxnSp>
        <p:nvCxnSpPr>
          <p:cNvPr id="6" name="Straight Connector 5">
            <a:extLst>
              <a:ext uri="{FF2B5EF4-FFF2-40B4-BE49-F238E27FC236}">
                <a16:creationId xmlns:a16="http://schemas.microsoft.com/office/drawing/2014/main" id="{2EEB8C99-5AB0-C565-88E6-2584C66C0864}"/>
              </a:ext>
            </a:extLst>
          </p:cNvPr>
          <p:cNvCxnSpPr>
            <a:cxnSpLocks/>
          </p:cNvCxnSpPr>
          <p:nvPr/>
        </p:nvCxnSpPr>
        <p:spPr>
          <a:xfrm>
            <a:off x="1053548" y="2754536"/>
            <a:ext cx="7633252" cy="0"/>
          </a:xfrm>
          <a:prstGeom prst="line">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7" name="TextBox 6">
            <a:extLst>
              <a:ext uri="{FF2B5EF4-FFF2-40B4-BE49-F238E27FC236}">
                <a16:creationId xmlns:a16="http://schemas.microsoft.com/office/drawing/2014/main" id="{2A9E234A-4EDD-B7A5-601B-8B7273B3B5B6}"/>
              </a:ext>
            </a:extLst>
          </p:cNvPr>
          <p:cNvSpPr txBox="1"/>
          <p:nvPr/>
        </p:nvSpPr>
        <p:spPr>
          <a:xfrm>
            <a:off x="1053549" y="2430896"/>
            <a:ext cx="886968" cy="369332"/>
          </a:xfrm>
          <a:prstGeom prst="rect">
            <a:avLst/>
          </a:prstGeom>
          <a:noFill/>
        </p:spPr>
        <p:txBody>
          <a:bodyPr wrap="square" rtlCol="0">
            <a:spAutoFit/>
          </a:bodyPr>
          <a:lstStyle/>
          <a:p>
            <a:r>
              <a:rPr lang="en-US" b="1" dirty="0"/>
              <a:t>4.7%</a:t>
            </a:r>
          </a:p>
        </p:txBody>
      </p:sp>
    </p:spTree>
    <p:extLst>
      <p:ext uri="{BB962C8B-B14F-4D97-AF65-F5344CB8AC3E}">
        <p14:creationId xmlns:p14="http://schemas.microsoft.com/office/powerpoint/2010/main" val="19746738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hart, line chart&#10;&#10;AI-generated content may be incorrect.">
            <a:extLst>
              <a:ext uri="{FF2B5EF4-FFF2-40B4-BE49-F238E27FC236}">
                <a16:creationId xmlns:a16="http://schemas.microsoft.com/office/drawing/2014/main" id="{6844FA14-A886-ED3E-2136-56F109A04632}"/>
              </a:ext>
            </a:extLst>
          </p:cNvPr>
          <p:cNvPicPr>
            <a:picLocks noChangeAspect="1"/>
          </p:cNvPicPr>
          <p:nvPr/>
        </p:nvPicPr>
        <p:blipFill>
          <a:blip r:embed="rId3"/>
          <a:stretch>
            <a:fillRect/>
          </a:stretch>
        </p:blipFill>
        <p:spPr>
          <a:xfrm>
            <a:off x="301752" y="1735681"/>
            <a:ext cx="8423366" cy="4650485"/>
          </a:xfrm>
          <a:prstGeom prst="rect">
            <a:avLst/>
          </a:prstGeom>
          <a:ln>
            <a:noFill/>
          </a:ln>
          <a:effectLst>
            <a:outerShdw blurRad="292100" dist="139700" dir="2700000" algn="tl" rotWithShape="0">
              <a:srgbClr val="333333">
                <a:alpha val="65000"/>
              </a:srgbClr>
            </a:outerShdw>
          </a:effectLst>
        </p:spPr>
      </p:pic>
      <p:sp>
        <p:nvSpPr>
          <p:cNvPr id="2" name="Title 1">
            <a:extLst>
              <a:ext uri="{FF2B5EF4-FFF2-40B4-BE49-F238E27FC236}">
                <a16:creationId xmlns:a16="http://schemas.microsoft.com/office/drawing/2014/main" id="{0BFA75A8-2141-E6EA-2BDF-6D1934EC64C3}"/>
              </a:ext>
            </a:extLst>
          </p:cNvPr>
          <p:cNvSpPr>
            <a:spLocks noGrp="1"/>
          </p:cNvSpPr>
          <p:nvPr>
            <p:ph type="title"/>
          </p:nvPr>
        </p:nvSpPr>
        <p:spPr>
          <a:xfrm>
            <a:off x="457200" y="934149"/>
            <a:ext cx="8229600" cy="1143000"/>
          </a:xfrm>
        </p:spPr>
        <p:txBody>
          <a:bodyPr>
            <a:noAutofit/>
          </a:bodyPr>
          <a:lstStyle/>
          <a:p>
            <a:r>
              <a:rPr lang="en-US" sz="2800" dirty="0">
                <a:solidFill>
                  <a:schemeClr val="tx2"/>
                </a:solidFill>
              </a:rPr>
              <a:t>30-Year Fixed Rate Mortgage Average in the United States</a:t>
            </a:r>
            <a:br>
              <a:rPr lang="en-US" sz="2800" dirty="0">
                <a:solidFill>
                  <a:schemeClr val="tx2"/>
                </a:solidFill>
              </a:rPr>
            </a:br>
            <a:endParaRPr lang="en-US" sz="2800" dirty="0">
              <a:solidFill>
                <a:schemeClr val="tx2"/>
              </a:solidFill>
            </a:endParaRPr>
          </a:p>
        </p:txBody>
      </p:sp>
      <p:sp>
        <p:nvSpPr>
          <p:cNvPr id="4" name="Slide Number Placeholder 3">
            <a:extLst>
              <a:ext uri="{FF2B5EF4-FFF2-40B4-BE49-F238E27FC236}">
                <a16:creationId xmlns:a16="http://schemas.microsoft.com/office/drawing/2014/main" id="{FEB4EF73-DFE2-4F9A-97D1-88DDF9CD6586}"/>
              </a:ext>
            </a:extLst>
          </p:cNvPr>
          <p:cNvSpPr>
            <a:spLocks noGrp="1"/>
          </p:cNvSpPr>
          <p:nvPr>
            <p:ph type="sldNum" sz="quarter" idx="12"/>
          </p:nvPr>
        </p:nvSpPr>
        <p:spPr/>
        <p:txBody>
          <a:bodyPr/>
          <a:lstStyle/>
          <a:p>
            <a:fld id="{C1FF6DA9-008F-8B48-92A6-B652298478BF}" type="slidenum">
              <a:rPr lang="en-US" smtClean="0"/>
              <a:t>17</a:t>
            </a:fld>
            <a:endParaRPr lang="en-US" dirty="0"/>
          </a:p>
        </p:txBody>
      </p:sp>
      <p:sp>
        <p:nvSpPr>
          <p:cNvPr id="7" name="TextBox 6">
            <a:extLst>
              <a:ext uri="{FF2B5EF4-FFF2-40B4-BE49-F238E27FC236}">
                <a16:creationId xmlns:a16="http://schemas.microsoft.com/office/drawing/2014/main" id="{245DB706-0D0C-0A0C-5F3A-51EC1B88FBCA}"/>
              </a:ext>
            </a:extLst>
          </p:cNvPr>
          <p:cNvSpPr txBox="1"/>
          <p:nvPr/>
        </p:nvSpPr>
        <p:spPr>
          <a:xfrm>
            <a:off x="884577" y="2787211"/>
            <a:ext cx="886968" cy="369332"/>
          </a:xfrm>
          <a:prstGeom prst="rect">
            <a:avLst/>
          </a:prstGeom>
          <a:noFill/>
        </p:spPr>
        <p:txBody>
          <a:bodyPr wrap="square" rtlCol="0">
            <a:spAutoFit/>
          </a:bodyPr>
          <a:lstStyle/>
          <a:p>
            <a:r>
              <a:rPr lang="en-US" b="1" dirty="0"/>
              <a:t>6.0%</a:t>
            </a:r>
          </a:p>
        </p:txBody>
      </p:sp>
      <p:cxnSp>
        <p:nvCxnSpPr>
          <p:cNvPr id="9" name="Straight Connector 8">
            <a:extLst>
              <a:ext uri="{FF2B5EF4-FFF2-40B4-BE49-F238E27FC236}">
                <a16:creationId xmlns:a16="http://schemas.microsoft.com/office/drawing/2014/main" id="{3A74A31A-BE14-2EF6-A5F4-5EDEF5F8E438}"/>
              </a:ext>
            </a:extLst>
          </p:cNvPr>
          <p:cNvCxnSpPr>
            <a:cxnSpLocks/>
          </p:cNvCxnSpPr>
          <p:nvPr/>
        </p:nvCxnSpPr>
        <p:spPr>
          <a:xfrm>
            <a:off x="824949" y="3125066"/>
            <a:ext cx="7861851" cy="0"/>
          </a:xfrm>
          <a:prstGeom prst="line">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39533627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1D378-59D4-90AA-D9D8-79A3A2D1E5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B19F81-A8CF-7745-6A09-4304826E4BEF}"/>
              </a:ext>
            </a:extLst>
          </p:cNvPr>
          <p:cNvSpPr>
            <a:spLocks noGrp="1"/>
          </p:cNvSpPr>
          <p:nvPr>
            <p:ph type="title"/>
          </p:nvPr>
        </p:nvSpPr>
        <p:spPr>
          <a:xfrm>
            <a:off x="457200" y="2857500"/>
            <a:ext cx="8229600" cy="1143000"/>
          </a:xfrm>
        </p:spPr>
        <p:txBody>
          <a:bodyPr/>
          <a:lstStyle/>
          <a:p>
            <a:r>
              <a:rPr lang="en-US" dirty="0">
                <a:solidFill>
                  <a:schemeClr val="tx2"/>
                </a:solidFill>
              </a:rPr>
              <a:t>Nevada Economy</a:t>
            </a:r>
          </a:p>
        </p:txBody>
      </p:sp>
      <p:sp>
        <p:nvSpPr>
          <p:cNvPr id="4" name="Slide Number Placeholder 3">
            <a:extLst>
              <a:ext uri="{FF2B5EF4-FFF2-40B4-BE49-F238E27FC236}">
                <a16:creationId xmlns:a16="http://schemas.microsoft.com/office/drawing/2014/main" id="{B30F2217-B450-EEA9-4FAB-DAF3929D41F8}"/>
              </a:ext>
            </a:extLst>
          </p:cNvPr>
          <p:cNvSpPr>
            <a:spLocks noGrp="1"/>
          </p:cNvSpPr>
          <p:nvPr>
            <p:ph type="sldNum" sz="quarter" idx="12"/>
          </p:nvPr>
        </p:nvSpPr>
        <p:spPr/>
        <p:txBody>
          <a:bodyPr/>
          <a:lstStyle/>
          <a:p>
            <a:fld id="{C1FF6DA9-008F-8B48-92A6-B652298478BF}" type="slidenum">
              <a:rPr lang="en-US" smtClean="0"/>
              <a:t>18</a:t>
            </a:fld>
            <a:endParaRPr lang="en-US" dirty="0"/>
          </a:p>
        </p:txBody>
      </p:sp>
    </p:spTree>
    <p:extLst>
      <p:ext uri="{BB962C8B-B14F-4D97-AF65-F5344CB8AC3E}">
        <p14:creationId xmlns:p14="http://schemas.microsoft.com/office/powerpoint/2010/main" val="21286154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67CD02-CF67-E7E5-D9E5-89E32FD49D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76531B-3954-DBD1-60E6-930B3C71C9B1}"/>
              </a:ext>
            </a:extLst>
          </p:cNvPr>
          <p:cNvSpPr>
            <a:spLocks noGrp="1"/>
          </p:cNvSpPr>
          <p:nvPr>
            <p:ph type="title"/>
          </p:nvPr>
        </p:nvSpPr>
        <p:spPr/>
        <p:txBody>
          <a:bodyPr>
            <a:noAutofit/>
          </a:bodyPr>
          <a:lstStyle/>
          <a:p>
            <a:r>
              <a:rPr lang="en-US" sz="3200" dirty="0">
                <a:solidFill>
                  <a:schemeClr val="tx2"/>
                </a:solidFill>
              </a:rPr>
              <a:t>Population</a:t>
            </a:r>
            <a:endParaRPr lang="en-US" sz="3200" dirty="0"/>
          </a:p>
        </p:txBody>
      </p:sp>
      <p:sp>
        <p:nvSpPr>
          <p:cNvPr id="3" name="Slide Number Placeholder 2">
            <a:extLst>
              <a:ext uri="{FF2B5EF4-FFF2-40B4-BE49-F238E27FC236}">
                <a16:creationId xmlns:a16="http://schemas.microsoft.com/office/drawing/2014/main" id="{4620A92C-314F-4BEF-7967-B1D5356E1F8E}"/>
              </a:ext>
            </a:extLst>
          </p:cNvPr>
          <p:cNvSpPr>
            <a:spLocks noGrp="1"/>
          </p:cNvSpPr>
          <p:nvPr>
            <p:ph type="sldNum" sz="quarter" idx="12"/>
          </p:nvPr>
        </p:nvSpPr>
        <p:spPr/>
        <p:txBody>
          <a:bodyPr/>
          <a:lstStyle/>
          <a:p>
            <a:fld id="{C1FF6DA9-008F-8B48-92A6-B652298478BF}" type="slidenum">
              <a:rPr lang="en-US" smtClean="0"/>
              <a:t>19</a:t>
            </a:fld>
            <a:endParaRPr lang="en-US" dirty="0"/>
          </a:p>
        </p:txBody>
      </p:sp>
      <p:pic>
        <p:nvPicPr>
          <p:cNvPr id="6" name="Picture 5" descr="Chart, line chart&#10;&#10;AI-generated content may be incorrect.">
            <a:extLst>
              <a:ext uri="{FF2B5EF4-FFF2-40B4-BE49-F238E27FC236}">
                <a16:creationId xmlns:a16="http://schemas.microsoft.com/office/drawing/2014/main" id="{86FDAC8C-AE24-8B37-57C9-8BC7E07BE57C}"/>
              </a:ext>
            </a:extLst>
          </p:cNvPr>
          <p:cNvPicPr>
            <a:picLocks noChangeAspect="1"/>
          </p:cNvPicPr>
          <p:nvPr/>
        </p:nvPicPr>
        <p:blipFill>
          <a:blip r:embed="rId3"/>
          <a:srcRect t="6260"/>
          <a:stretch>
            <a:fillRect/>
          </a:stretch>
        </p:blipFill>
        <p:spPr>
          <a:xfrm>
            <a:off x="0" y="2112264"/>
            <a:ext cx="9144000" cy="3127662"/>
          </a:xfrm>
          <a:prstGeom prst="rect">
            <a:avLst/>
          </a:prstGeom>
          <a:ln>
            <a:noFill/>
          </a:ln>
          <a:effectLst>
            <a:outerShdw blurRad="190500" algn="tl" rotWithShape="0">
              <a:srgbClr val="000000">
                <a:alpha val="70000"/>
              </a:srgbClr>
            </a:outerShdw>
          </a:effectLst>
        </p:spPr>
      </p:pic>
      <p:sp>
        <p:nvSpPr>
          <p:cNvPr id="8" name="TextBox 7">
            <a:extLst>
              <a:ext uri="{FF2B5EF4-FFF2-40B4-BE49-F238E27FC236}">
                <a16:creationId xmlns:a16="http://schemas.microsoft.com/office/drawing/2014/main" id="{4F45A0AD-323B-2497-B854-2086148F5FB8}"/>
              </a:ext>
            </a:extLst>
          </p:cNvPr>
          <p:cNvSpPr txBox="1"/>
          <p:nvPr/>
        </p:nvSpPr>
        <p:spPr>
          <a:xfrm>
            <a:off x="627958" y="2004623"/>
            <a:ext cx="868680" cy="369332"/>
          </a:xfrm>
          <a:prstGeom prst="rect">
            <a:avLst/>
          </a:prstGeom>
          <a:noFill/>
        </p:spPr>
        <p:txBody>
          <a:bodyPr wrap="square" rtlCol="0">
            <a:spAutoFit/>
          </a:bodyPr>
          <a:lstStyle/>
          <a:p>
            <a:r>
              <a:rPr lang="en-US" b="1" dirty="0"/>
              <a:t>3.26M</a:t>
            </a:r>
          </a:p>
        </p:txBody>
      </p:sp>
      <p:cxnSp>
        <p:nvCxnSpPr>
          <p:cNvPr id="9" name="Straight Connector 8">
            <a:extLst>
              <a:ext uri="{FF2B5EF4-FFF2-40B4-BE49-F238E27FC236}">
                <a16:creationId xmlns:a16="http://schemas.microsoft.com/office/drawing/2014/main" id="{2EC097D3-D7D3-9A35-1BA4-2FF1F0FEDD13}"/>
              </a:ext>
            </a:extLst>
          </p:cNvPr>
          <p:cNvCxnSpPr>
            <a:cxnSpLocks/>
          </p:cNvCxnSpPr>
          <p:nvPr/>
        </p:nvCxnSpPr>
        <p:spPr>
          <a:xfrm>
            <a:off x="649224" y="2320790"/>
            <a:ext cx="8385048" cy="0"/>
          </a:xfrm>
          <a:prstGeom prst="line">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34073848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D815D65-8EE5-E704-FC81-53F5C235C8F2}"/>
              </a:ext>
            </a:extLst>
          </p:cNvPr>
          <p:cNvSpPr/>
          <p:nvPr/>
        </p:nvSpPr>
        <p:spPr>
          <a:xfrm>
            <a:off x="11616" y="-180976"/>
            <a:ext cx="9132384" cy="2290452"/>
          </a:xfrm>
          <a:prstGeom prst="rect">
            <a:avLst/>
          </a:prstGeom>
          <a:solidFill>
            <a:srgbClr val="1F3A93"/>
          </a:solidFill>
        </p:spPr>
        <p:style>
          <a:lnRef idx="1">
            <a:schemeClr val="accent1"/>
          </a:lnRef>
          <a:fillRef idx="3">
            <a:schemeClr val="accent1"/>
          </a:fillRef>
          <a:effectRef idx="2">
            <a:schemeClr val="accent1"/>
          </a:effectRef>
          <a:fontRef idx="minor">
            <a:schemeClr val="lt1"/>
          </a:fontRef>
        </p:style>
        <p:txBody>
          <a:bodyPr rtlCol="0" anchor="ctr"/>
          <a:lstStyle/>
          <a:p>
            <a:endParaRPr sz="3200" dirty="0">
              <a:solidFill>
                <a:srgbClr val="FFFFFF"/>
              </a:solidFill>
              <a:latin typeface="Segoe UI"/>
            </a:endParaRPr>
          </a:p>
        </p:txBody>
      </p:sp>
      <p:sp>
        <p:nvSpPr>
          <p:cNvPr id="9" name="Rectangle 8">
            <a:extLst>
              <a:ext uri="{FF2B5EF4-FFF2-40B4-BE49-F238E27FC236}">
                <a16:creationId xmlns:a16="http://schemas.microsoft.com/office/drawing/2014/main" id="{5A8BA944-BCB9-3FAD-219A-3D1D2FA4E247}"/>
              </a:ext>
            </a:extLst>
          </p:cNvPr>
          <p:cNvSpPr/>
          <p:nvPr/>
        </p:nvSpPr>
        <p:spPr>
          <a:xfrm>
            <a:off x="0" y="2009775"/>
            <a:ext cx="9144000" cy="85726"/>
          </a:xfrm>
          <a:prstGeom prst="rect">
            <a:avLst/>
          </a:prstGeom>
          <a:solidFill>
            <a:srgbClr val="FF7F5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solidFill>
                <a:srgbClr val="FF7F50"/>
              </a:solidFill>
              <a:highlight>
                <a:srgbClr val="00FFFF"/>
              </a:highlight>
            </a:endParaRPr>
          </a:p>
        </p:txBody>
      </p:sp>
      <p:sp>
        <p:nvSpPr>
          <p:cNvPr id="2" name="TextBox 1"/>
          <p:cNvSpPr txBox="1"/>
          <p:nvPr/>
        </p:nvSpPr>
        <p:spPr>
          <a:xfrm>
            <a:off x="0" y="315305"/>
            <a:ext cx="9120768" cy="1446550"/>
          </a:xfrm>
          <a:prstGeom prst="rect">
            <a:avLst/>
          </a:prstGeom>
          <a:noFill/>
        </p:spPr>
        <p:txBody>
          <a:bodyPr wrap="square">
            <a:spAutoFit/>
          </a:bodyPr>
          <a:lstStyle/>
          <a:p>
            <a:pPr algn="ctr"/>
            <a:r>
              <a:rPr sz="4400" b="1" dirty="0">
                <a:solidFill>
                  <a:schemeClr val="accent3"/>
                </a:solidFill>
                <a:latin typeface="+mj-lt"/>
              </a:rPr>
              <a:t>State of Nevada </a:t>
            </a:r>
            <a:br>
              <a:rPr lang="en-US" sz="4400" b="1" dirty="0">
                <a:solidFill>
                  <a:schemeClr val="accent3"/>
                </a:solidFill>
                <a:latin typeface="+mj-lt"/>
              </a:rPr>
            </a:br>
            <a:r>
              <a:rPr lang="en-US" sz="4400" b="1" dirty="0">
                <a:solidFill>
                  <a:schemeClr val="accent3"/>
                </a:solidFill>
                <a:latin typeface="+mj-lt"/>
              </a:rPr>
              <a:t>Executive </a:t>
            </a:r>
            <a:r>
              <a:rPr sz="4400" b="1" dirty="0">
                <a:solidFill>
                  <a:schemeClr val="accent3"/>
                </a:solidFill>
                <a:latin typeface="+mj-lt"/>
              </a:rPr>
              <a:t>Budget Kickoff</a:t>
            </a:r>
          </a:p>
        </p:txBody>
      </p:sp>
      <p:sp>
        <p:nvSpPr>
          <p:cNvPr id="5" name="TextBox 4"/>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7" name="TextBox 6">
            <a:extLst>
              <a:ext uri="{FF2B5EF4-FFF2-40B4-BE49-F238E27FC236}">
                <a16:creationId xmlns:a16="http://schemas.microsoft.com/office/drawing/2014/main" id="{CBA268F8-462D-2391-25D1-AA56C91B7A9B}"/>
              </a:ext>
            </a:extLst>
          </p:cNvPr>
          <p:cNvSpPr txBox="1"/>
          <p:nvPr/>
        </p:nvSpPr>
        <p:spPr>
          <a:xfrm>
            <a:off x="902784" y="2568570"/>
            <a:ext cx="7772400" cy="1938992"/>
          </a:xfrm>
          <a:prstGeom prst="rect">
            <a:avLst/>
          </a:prstGeom>
          <a:noFill/>
        </p:spPr>
        <p:txBody>
          <a:bodyPr wrap="square" rtlCol="0">
            <a:spAutoFit/>
          </a:bodyPr>
          <a:lstStyle/>
          <a:p>
            <a:r>
              <a:rPr lang="en-US" sz="6000" dirty="0">
                <a:solidFill>
                  <a:srgbClr val="FF7F50"/>
                </a:solidFill>
                <a:latin typeface="+mj-lt"/>
              </a:rPr>
              <a:t>Good Morning</a:t>
            </a:r>
          </a:p>
          <a:p>
            <a:r>
              <a:rPr lang="en-US" sz="6000" dirty="0">
                <a:solidFill>
                  <a:srgbClr val="FF7F50"/>
                </a:solidFill>
                <a:latin typeface="+mj-lt"/>
              </a:rPr>
              <a:t>&amp; Welcome!</a:t>
            </a:r>
          </a:p>
        </p:txBody>
      </p:sp>
      <p:sp>
        <p:nvSpPr>
          <p:cNvPr id="8" name="TextBox 7">
            <a:extLst>
              <a:ext uri="{FF2B5EF4-FFF2-40B4-BE49-F238E27FC236}">
                <a16:creationId xmlns:a16="http://schemas.microsoft.com/office/drawing/2014/main" id="{0C8B2D7B-6608-7E09-326C-727048D22DF7}"/>
              </a:ext>
            </a:extLst>
          </p:cNvPr>
          <p:cNvSpPr txBox="1"/>
          <p:nvPr/>
        </p:nvSpPr>
        <p:spPr>
          <a:xfrm>
            <a:off x="4800600" y="4816048"/>
            <a:ext cx="3086100" cy="923330"/>
          </a:xfrm>
          <a:prstGeom prst="rect">
            <a:avLst/>
          </a:prstGeom>
          <a:noFill/>
        </p:spPr>
        <p:txBody>
          <a:bodyPr wrap="square" rtlCol="0">
            <a:spAutoFit/>
          </a:bodyPr>
          <a:lstStyle/>
          <a:p>
            <a:r>
              <a:rPr lang="en-US" b="1" dirty="0"/>
              <a:t>Tiffany Greenameyer</a:t>
            </a:r>
          </a:p>
          <a:p>
            <a:r>
              <a:rPr lang="en-US" dirty="0"/>
              <a:t>Director</a:t>
            </a:r>
          </a:p>
          <a:p>
            <a:r>
              <a:rPr lang="en-US" dirty="0"/>
              <a:t>Governor’s Finance Office</a:t>
            </a:r>
          </a:p>
        </p:txBody>
      </p:sp>
      <p:sp>
        <p:nvSpPr>
          <p:cNvPr id="11" name="Slide Number Placeholder 10">
            <a:extLst>
              <a:ext uri="{FF2B5EF4-FFF2-40B4-BE49-F238E27FC236}">
                <a16:creationId xmlns:a16="http://schemas.microsoft.com/office/drawing/2014/main" id="{C860A403-055F-5E6A-CC2B-9B75E50FD814}"/>
              </a:ext>
            </a:extLst>
          </p:cNvPr>
          <p:cNvSpPr>
            <a:spLocks noGrp="1"/>
          </p:cNvSpPr>
          <p:nvPr>
            <p:ph type="sldNum" sz="quarter" idx="12"/>
          </p:nvPr>
        </p:nvSpPr>
        <p:spPr/>
        <p:txBody>
          <a:bodyPr/>
          <a:lstStyle/>
          <a:p>
            <a:fld id="{C1FF6DA9-008F-8B48-92A6-B652298478BF}" type="slidenum">
              <a:rPr lang="en-US" smtClean="0"/>
              <a:t>2</a:t>
            </a:fld>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75CA04-BBCF-FC5C-3735-542764354927}"/>
            </a:ext>
          </a:extLst>
        </p:cNvPr>
        <p:cNvGrpSpPr/>
        <p:nvPr/>
      </p:nvGrpSpPr>
      <p:grpSpPr>
        <a:xfrm>
          <a:off x="0" y="0"/>
          <a:ext cx="0" cy="0"/>
          <a:chOff x="0" y="0"/>
          <a:chExt cx="0" cy="0"/>
        </a:xfrm>
      </p:grpSpPr>
      <p:pic>
        <p:nvPicPr>
          <p:cNvPr id="5" name="Picture 4" descr="Chart, line chart&#10;&#10;AI-generated content may be incorrect.">
            <a:extLst>
              <a:ext uri="{FF2B5EF4-FFF2-40B4-BE49-F238E27FC236}">
                <a16:creationId xmlns:a16="http://schemas.microsoft.com/office/drawing/2014/main" id="{9EE66F42-FD66-733C-B772-C31769288A82}"/>
              </a:ext>
            </a:extLst>
          </p:cNvPr>
          <p:cNvPicPr>
            <a:picLocks noChangeAspect="1"/>
          </p:cNvPicPr>
          <p:nvPr/>
        </p:nvPicPr>
        <p:blipFill>
          <a:blip r:embed="rId3"/>
          <a:stretch>
            <a:fillRect/>
          </a:stretch>
        </p:blipFill>
        <p:spPr>
          <a:xfrm>
            <a:off x="0" y="1813723"/>
            <a:ext cx="9144000" cy="3943786"/>
          </a:xfrm>
          <a:prstGeom prst="rect">
            <a:avLst/>
          </a:prstGeom>
          <a:ln>
            <a:noFill/>
          </a:ln>
          <a:effectLst>
            <a:outerShdw blurRad="190500" algn="tl" rotWithShape="0">
              <a:srgbClr val="000000">
                <a:alpha val="70000"/>
              </a:srgbClr>
            </a:outerShdw>
          </a:effectLst>
        </p:spPr>
      </p:pic>
      <p:sp>
        <p:nvSpPr>
          <p:cNvPr id="2" name="Title 1">
            <a:extLst>
              <a:ext uri="{FF2B5EF4-FFF2-40B4-BE49-F238E27FC236}">
                <a16:creationId xmlns:a16="http://schemas.microsoft.com/office/drawing/2014/main" id="{C20B2CFE-BCE1-FA6C-BAB2-8A081BE7D106}"/>
              </a:ext>
            </a:extLst>
          </p:cNvPr>
          <p:cNvSpPr>
            <a:spLocks noGrp="1"/>
          </p:cNvSpPr>
          <p:nvPr>
            <p:ph type="title"/>
          </p:nvPr>
        </p:nvSpPr>
        <p:spPr/>
        <p:txBody>
          <a:bodyPr>
            <a:noAutofit/>
          </a:bodyPr>
          <a:lstStyle/>
          <a:p>
            <a:r>
              <a:rPr lang="en-US" sz="3200" dirty="0">
                <a:solidFill>
                  <a:schemeClr val="tx2"/>
                </a:solidFill>
              </a:rPr>
              <a:t>Unemployment Rate</a:t>
            </a:r>
            <a:endParaRPr lang="en-US" sz="3200" dirty="0"/>
          </a:p>
        </p:txBody>
      </p:sp>
      <p:sp>
        <p:nvSpPr>
          <p:cNvPr id="3" name="Slide Number Placeholder 2">
            <a:extLst>
              <a:ext uri="{FF2B5EF4-FFF2-40B4-BE49-F238E27FC236}">
                <a16:creationId xmlns:a16="http://schemas.microsoft.com/office/drawing/2014/main" id="{D0ECAC64-5F2E-978C-B159-3EE7A447EEE7}"/>
              </a:ext>
            </a:extLst>
          </p:cNvPr>
          <p:cNvSpPr>
            <a:spLocks noGrp="1"/>
          </p:cNvSpPr>
          <p:nvPr>
            <p:ph type="sldNum" sz="quarter" idx="12"/>
          </p:nvPr>
        </p:nvSpPr>
        <p:spPr/>
        <p:txBody>
          <a:bodyPr/>
          <a:lstStyle/>
          <a:p>
            <a:fld id="{C1FF6DA9-008F-8B48-92A6-B652298478BF}" type="slidenum">
              <a:rPr lang="en-US" smtClean="0"/>
              <a:t>20</a:t>
            </a:fld>
            <a:endParaRPr lang="en-US" dirty="0"/>
          </a:p>
        </p:txBody>
      </p:sp>
      <p:sp>
        <p:nvSpPr>
          <p:cNvPr id="8" name="TextBox 7">
            <a:extLst>
              <a:ext uri="{FF2B5EF4-FFF2-40B4-BE49-F238E27FC236}">
                <a16:creationId xmlns:a16="http://schemas.microsoft.com/office/drawing/2014/main" id="{29723DDA-FE80-948C-6017-A6FC1C14D0D3}"/>
              </a:ext>
            </a:extLst>
          </p:cNvPr>
          <p:cNvSpPr txBox="1"/>
          <p:nvPr/>
        </p:nvSpPr>
        <p:spPr>
          <a:xfrm>
            <a:off x="1728216" y="4447873"/>
            <a:ext cx="868680" cy="369332"/>
          </a:xfrm>
          <a:prstGeom prst="rect">
            <a:avLst/>
          </a:prstGeom>
          <a:noFill/>
        </p:spPr>
        <p:txBody>
          <a:bodyPr wrap="square" rtlCol="0">
            <a:spAutoFit/>
          </a:bodyPr>
          <a:lstStyle/>
          <a:p>
            <a:r>
              <a:rPr lang="en-US" b="1" dirty="0"/>
              <a:t>5.2%</a:t>
            </a:r>
          </a:p>
        </p:txBody>
      </p:sp>
      <p:cxnSp>
        <p:nvCxnSpPr>
          <p:cNvPr id="9" name="Straight Connector 8">
            <a:extLst>
              <a:ext uri="{FF2B5EF4-FFF2-40B4-BE49-F238E27FC236}">
                <a16:creationId xmlns:a16="http://schemas.microsoft.com/office/drawing/2014/main" id="{32BED54D-7607-750E-B803-3B46CD901E10}"/>
              </a:ext>
            </a:extLst>
          </p:cNvPr>
          <p:cNvCxnSpPr>
            <a:cxnSpLocks/>
          </p:cNvCxnSpPr>
          <p:nvPr/>
        </p:nvCxnSpPr>
        <p:spPr>
          <a:xfrm>
            <a:off x="758952" y="4743950"/>
            <a:ext cx="8385048" cy="0"/>
          </a:xfrm>
          <a:prstGeom prst="line">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33138053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C4909-6C0A-7B8E-A560-24AD2782C77F}"/>
              </a:ext>
            </a:extLst>
          </p:cNvPr>
          <p:cNvSpPr>
            <a:spLocks noGrp="1"/>
          </p:cNvSpPr>
          <p:nvPr>
            <p:ph type="title"/>
          </p:nvPr>
        </p:nvSpPr>
        <p:spPr/>
        <p:txBody>
          <a:bodyPr>
            <a:noAutofit/>
          </a:bodyPr>
          <a:lstStyle/>
          <a:p>
            <a:r>
              <a:rPr lang="en-US" sz="3200" dirty="0">
                <a:solidFill>
                  <a:schemeClr val="tx2"/>
                </a:solidFill>
              </a:rPr>
              <a:t>Visitation Numbers</a:t>
            </a:r>
            <a:endParaRPr lang="en-US" sz="3200" dirty="0"/>
          </a:p>
        </p:txBody>
      </p:sp>
      <p:sp>
        <p:nvSpPr>
          <p:cNvPr id="3" name="Slide Number Placeholder 2">
            <a:extLst>
              <a:ext uri="{FF2B5EF4-FFF2-40B4-BE49-F238E27FC236}">
                <a16:creationId xmlns:a16="http://schemas.microsoft.com/office/drawing/2014/main" id="{FE94B2E9-A00E-028B-0945-5B3027AF2267}"/>
              </a:ext>
            </a:extLst>
          </p:cNvPr>
          <p:cNvSpPr>
            <a:spLocks noGrp="1"/>
          </p:cNvSpPr>
          <p:nvPr>
            <p:ph type="sldNum" sz="quarter" idx="12"/>
          </p:nvPr>
        </p:nvSpPr>
        <p:spPr/>
        <p:txBody>
          <a:bodyPr/>
          <a:lstStyle/>
          <a:p>
            <a:fld id="{C1FF6DA9-008F-8B48-92A6-B652298478BF}" type="slidenum">
              <a:rPr lang="en-US" smtClean="0"/>
              <a:t>21</a:t>
            </a:fld>
            <a:endParaRPr lang="en-US" dirty="0"/>
          </a:p>
        </p:txBody>
      </p:sp>
      <p:pic>
        <p:nvPicPr>
          <p:cNvPr id="5" name="Picture 4" descr="Graphical user interface, chart, line chart&#10;&#10;AI-generated content may be incorrect.">
            <a:extLst>
              <a:ext uri="{FF2B5EF4-FFF2-40B4-BE49-F238E27FC236}">
                <a16:creationId xmlns:a16="http://schemas.microsoft.com/office/drawing/2014/main" id="{A313F800-E340-B014-5DA3-CEC488D0C11C}"/>
              </a:ext>
            </a:extLst>
          </p:cNvPr>
          <p:cNvPicPr>
            <a:picLocks noChangeAspect="1"/>
          </p:cNvPicPr>
          <p:nvPr/>
        </p:nvPicPr>
        <p:blipFill>
          <a:blip r:embed="rId3"/>
          <a:srcRect l="1799" t="12976" r="4101" b="7867"/>
          <a:stretch>
            <a:fillRect/>
          </a:stretch>
        </p:blipFill>
        <p:spPr>
          <a:xfrm>
            <a:off x="36576" y="1574228"/>
            <a:ext cx="9068292" cy="2860611"/>
          </a:xfrm>
          <a:prstGeom prst="rect">
            <a:avLst/>
          </a:prstGeom>
        </p:spPr>
      </p:pic>
      <p:pic>
        <p:nvPicPr>
          <p:cNvPr id="7" name="Picture 6" descr="Table&#10;&#10;AI-generated content may be incorrect.">
            <a:extLst>
              <a:ext uri="{FF2B5EF4-FFF2-40B4-BE49-F238E27FC236}">
                <a16:creationId xmlns:a16="http://schemas.microsoft.com/office/drawing/2014/main" id="{E065690E-1C94-82B5-E136-92A6DB84C1F7}"/>
              </a:ext>
            </a:extLst>
          </p:cNvPr>
          <p:cNvPicPr>
            <a:picLocks noChangeAspect="1"/>
          </p:cNvPicPr>
          <p:nvPr/>
        </p:nvPicPr>
        <p:blipFill>
          <a:blip r:embed="rId4"/>
          <a:stretch>
            <a:fillRect/>
          </a:stretch>
        </p:blipFill>
        <p:spPr>
          <a:xfrm>
            <a:off x="12684" y="4416550"/>
            <a:ext cx="9144000" cy="2194560"/>
          </a:xfrm>
          <a:prstGeom prst="rect">
            <a:avLst/>
          </a:prstGeom>
        </p:spPr>
      </p:pic>
      <p:cxnSp>
        <p:nvCxnSpPr>
          <p:cNvPr id="8" name="Straight Connector 7">
            <a:extLst>
              <a:ext uri="{FF2B5EF4-FFF2-40B4-BE49-F238E27FC236}">
                <a16:creationId xmlns:a16="http://schemas.microsoft.com/office/drawing/2014/main" id="{7E264F86-03E9-58E4-A78E-C3F6959A6FF2}"/>
              </a:ext>
            </a:extLst>
          </p:cNvPr>
          <p:cNvCxnSpPr>
            <a:cxnSpLocks/>
          </p:cNvCxnSpPr>
          <p:nvPr/>
        </p:nvCxnSpPr>
        <p:spPr>
          <a:xfrm>
            <a:off x="484632" y="2457950"/>
            <a:ext cx="8385048" cy="0"/>
          </a:xfrm>
          <a:prstGeom prst="line">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9" name="TextBox 8">
            <a:extLst>
              <a:ext uri="{FF2B5EF4-FFF2-40B4-BE49-F238E27FC236}">
                <a16:creationId xmlns:a16="http://schemas.microsoft.com/office/drawing/2014/main" id="{FB79B7D8-8049-1175-D985-065639597D70}"/>
              </a:ext>
            </a:extLst>
          </p:cNvPr>
          <p:cNvSpPr txBox="1"/>
          <p:nvPr/>
        </p:nvSpPr>
        <p:spPr>
          <a:xfrm>
            <a:off x="475488" y="2423263"/>
            <a:ext cx="868680" cy="369332"/>
          </a:xfrm>
          <a:prstGeom prst="rect">
            <a:avLst/>
          </a:prstGeom>
          <a:noFill/>
        </p:spPr>
        <p:txBody>
          <a:bodyPr wrap="square" rtlCol="0">
            <a:spAutoFit/>
          </a:bodyPr>
          <a:lstStyle/>
          <a:p>
            <a:r>
              <a:rPr lang="en-US" b="1" dirty="0"/>
              <a:t>3.6M</a:t>
            </a:r>
          </a:p>
        </p:txBody>
      </p:sp>
    </p:spTree>
    <p:extLst>
      <p:ext uri="{BB962C8B-B14F-4D97-AF65-F5344CB8AC3E}">
        <p14:creationId xmlns:p14="http://schemas.microsoft.com/office/powerpoint/2010/main" val="36827209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62ADE-3ADD-94F4-3874-F171D82FA2F3}"/>
              </a:ext>
            </a:extLst>
          </p:cNvPr>
          <p:cNvSpPr>
            <a:spLocks noGrp="1"/>
          </p:cNvSpPr>
          <p:nvPr>
            <p:ph type="title"/>
          </p:nvPr>
        </p:nvSpPr>
        <p:spPr/>
        <p:txBody>
          <a:bodyPr>
            <a:noAutofit/>
          </a:bodyPr>
          <a:lstStyle/>
          <a:p>
            <a:r>
              <a:rPr lang="en-US" sz="3200" dirty="0">
                <a:solidFill>
                  <a:schemeClr val="tx2"/>
                </a:solidFill>
              </a:rPr>
              <a:t>FY26 Actuals vs. FY25 Actuals </a:t>
            </a:r>
            <a:br>
              <a:rPr lang="en-US" sz="3200" dirty="0">
                <a:solidFill>
                  <a:schemeClr val="tx2"/>
                </a:solidFill>
              </a:rPr>
            </a:br>
            <a:r>
              <a:rPr lang="en-US" sz="3200" dirty="0">
                <a:solidFill>
                  <a:schemeClr val="tx2"/>
                </a:solidFill>
              </a:rPr>
              <a:t>through November</a:t>
            </a:r>
          </a:p>
        </p:txBody>
      </p:sp>
      <p:sp>
        <p:nvSpPr>
          <p:cNvPr id="3" name="Slide Number Placeholder 2">
            <a:extLst>
              <a:ext uri="{FF2B5EF4-FFF2-40B4-BE49-F238E27FC236}">
                <a16:creationId xmlns:a16="http://schemas.microsoft.com/office/drawing/2014/main" id="{DB489B77-CC1D-5A55-52BA-8482D60BF4F5}"/>
              </a:ext>
            </a:extLst>
          </p:cNvPr>
          <p:cNvSpPr>
            <a:spLocks noGrp="1"/>
          </p:cNvSpPr>
          <p:nvPr>
            <p:ph type="sldNum" sz="quarter" idx="12"/>
          </p:nvPr>
        </p:nvSpPr>
        <p:spPr/>
        <p:txBody>
          <a:bodyPr/>
          <a:lstStyle/>
          <a:p>
            <a:fld id="{C1FF6DA9-008F-8B48-92A6-B652298478BF}" type="slidenum">
              <a:rPr lang="en-US" smtClean="0"/>
              <a:t>22</a:t>
            </a:fld>
            <a:endParaRPr lang="en-US" dirty="0"/>
          </a:p>
        </p:txBody>
      </p:sp>
      <p:sp>
        <p:nvSpPr>
          <p:cNvPr id="5" name="TextBox 4">
            <a:extLst>
              <a:ext uri="{FF2B5EF4-FFF2-40B4-BE49-F238E27FC236}">
                <a16:creationId xmlns:a16="http://schemas.microsoft.com/office/drawing/2014/main" id="{0CABC282-4ADE-15CF-B1F2-153AB11809FE}"/>
              </a:ext>
            </a:extLst>
          </p:cNvPr>
          <p:cNvSpPr txBox="1"/>
          <p:nvPr/>
        </p:nvSpPr>
        <p:spPr>
          <a:xfrm>
            <a:off x="365760" y="1903413"/>
            <a:ext cx="5715000" cy="1477328"/>
          </a:xfrm>
          <a:prstGeom prst="rect">
            <a:avLst/>
          </a:prstGeom>
          <a:noFill/>
        </p:spPr>
        <p:txBody>
          <a:bodyPr wrap="square">
            <a:spAutoFit/>
          </a:bodyPr>
          <a:lstStyle/>
          <a:p>
            <a:pPr marL="285750" indent="-285750">
              <a:buFont typeface="Arial" panose="020B0604020202020204" pitchFamily="34" charset="0"/>
              <a:buChar char="•"/>
            </a:pPr>
            <a:r>
              <a:rPr lang="en-US" dirty="0"/>
              <a:t>Major revenues: </a:t>
            </a:r>
            <a:r>
              <a:rPr lang="en-US" b="1" dirty="0"/>
              <a:t>14.7% </a:t>
            </a:r>
            <a:r>
              <a:rPr lang="en-US" dirty="0"/>
              <a:t>(↑ $242.4M).</a:t>
            </a:r>
          </a:p>
          <a:p>
            <a:pPr marL="285750" indent="-285750">
              <a:buFont typeface="Arial" panose="020B0604020202020204" pitchFamily="34" charset="0"/>
              <a:buChar char="•"/>
            </a:pPr>
            <a:r>
              <a:rPr lang="en-US" dirty="0"/>
              <a:t>Minor revenues: </a:t>
            </a:r>
            <a:r>
              <a:rPr lang="en-US" b="1" dirty="0"/>
              <a:t>-1.6%</a:t>
            </a:r>
            <a:r>
              <a:rPr lang="en-US" dirty="0"/>
              <a:t> (↓ $3.4M)</a:t>
            </a:r>
          </a:p>
          <a:p>
            <a:pPr marL="285750" indent="-285750">
              <a:buFont typeface="Arial" panose="020B0604020202020204" pitchFamily="34" charset="0"/>
              <a:buChar char="•"/>
            </a:pPr>
            <a:r>
              <a:rPr lang="en-US" dirty="0"/>
              <a:t>Overall Gross Collection: </a:t>
            </a:r>
            <a:r>
              <a:rPr lang="en-US" b="1" dirty="0"/>
              <a:t>12.9% </a:t>
            </a:r>
            <a:r>
              <a:rPr lang="en-US" dirty="0"/>
              <a:t>(↑ $</a:t>
            </a:r>
            <a:r>
              <a:rPr lang="en-US" b="1" dirty="0"/>
              <a:t> </a:t>
            </a:r>
            <a:r>
              <a:rPr lang="en-US" dirty="0"/>
              <a:t>238.95M)</a:t>
            </a:r>
          </a:p>
          <a:p>
            <a:pPr marL="742950" lvl="1" indent="-285750">
              <a:buFont typeface="Arial" panose="020B0604020202020204" pitchFamily="34" charset="0"/>
              <a:buChar char="•"/>
            </a:pPr>
            <a:r>
              <a:rPr lang="en-US" dirty="0"/>
              <a:t>Tax credits redeemed: </a:t>
            </a:r>
            <a:r>
              <a:rPr lang="en-US" b="1" dirty="0"/>
              <a:t>24.8% </a:t>
            </a:r>
            <a:r>
              <a:rPr lang="en-US" dirty="0"/>
              <a:t>(↑ 11.4M)</a:t>
            </a:r>
          </a:p>
          <a:p>
            <a:pPr marL="285750" indent="-285750">
              <a:buFont typeface="Arial" panose="020B0604020202020204" pitchFamily="34" charset="0"/>
              <a:buChar char="•"/>
            </a:pPr>
            <a:r>
              <a:rPr lang="en-US" dirty="0"/>
              <a:t>Net Collection: </a:t>
            </a:r>
            <a:r>
              <a:rPr lang="en-US" b="1" dirty="0"/>
              <a:t>12.6% </a:t>
            </a:r>
            <a:r>
              <a:rPr lang="en-US" dirty="0"/>
              <a:t>(↑ $</a:t>
            </a:r>
            <a:r>
              <a:rPr lang="en-US" b="1" dirty="0"/>
              <a:t> </a:t>
            </a:r>
            <a:r>
              <a:rPr lang="en-US" dirty="0"/>
              <a:t>227.6M)</a:t>
            </a:r>
          </a:p>
        </p:txBody>
      </p:sp>
      <p:sp>
        <p:nvSpPr>
          <p:cNvPr id="8" name="TextBox 7">
            <a:extLst>
              <a:ext uri="{FF2B5EF4-FFF2-40B4-BE49-F238E27FC236}">
                <a16:creationId xmlns:a16="http://schemas.microsoft.com/office/drawing/2014/main" id="{5F7C1D32-CA77-6835-BBCF-3D3A0F5D5D22}"/>
              </a:ext>
            </a:extLst>
          </p:cNvPr>
          <p:cNvSpPr txBox="1"/>
          <p:nvPr/>
        </p:nvSpPr>
        <p:spPr>
          <a:xfrm>
            <a:off x="6126480" y="1893947"/>
            <a:ext cx="2606040" cy="107721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1600" b="1" dirty="0"/>
              <a:t>Note</a:t>
            </a:r>
            <a:r>
              <a:rPr lang="en-US" sz="1600" dirty="0"/>
              <a:t>: $82.8 million dollars of Commerce Tax from FY25 are being distributed into the FY26.</a:t>
            </a:r>
          </a:p>
        </p:txBody>
      </p:sp>
      <p:pic>
        <p:nvPicPr>
          <p:cNvPr id="6" name="Picture 5" descr="Table&#10;&#10;AI-generated content may be incorrect.">
            <a:extLst>
              <a:ext uri="{FF2B5EF4-FFF2-40B4-BE49-F238E27FC236}">
                <a16:creationId xmlns:a16="http://schemas.microsoft.com/office/drawing/2014/main" id="{7AF66479-1347-73DE-94F1-8508D839300C}"/>
              </a:ext>
            </a:extLst>
          </p:cNvPr>
          <p:cNvPicPr>
            <a:picLocks noChangeAspect="1"/>
          </p:cNvPicPr>
          <p:nvPr/>
        </p:nvPicPr>
        <p:blipFill>
          <a:blip r:embed="rId3"/>
          <a:stretch>
            <a:fillRect/>
          </a:stretch>
        </p:blipFill>
        <p:spPr>
          <a:xfrm>
            <a:off x="1126331" y="3401753"/>
            <a:ext cx="6891337" cy="3105669"/>
          </a:xfrm>
          <a:prstGeom prst="rect">
            <a:avLst/>
          </a:prstGeom>
        </p:spPr>
      </p:pic>
      <mc:AlternateContent xmlns:mc="http://schemas.openxmlformats.org/markup-compatibility/2006" xmlns:pslz="http://schemas.microsoft.com/office/powerpoint/2016/slidezoom">
        <mc:Choice Requires="pslz">
          <p:graphicFrame>
            <p:nvGraphicFramePr>
              <p:cNvPr id="7" name="Slide Zoom 6">
                <a:extLst>
                  <a:ext uri="{FF2B5EF4-FFF2-40B4-BE49-F238E27FC236}">
                    <a16:creationId xmlns:a16="http://schemas.microsoft.com/office/drawing/2014/main" id="{0CECB227-4A68-53D1-8251-9397DBF90313}"/>
                  </a:ext>
                </a:extLst>
              </p:cNvPr>
              <p:cNvGraphicFramePr>
                <a:graphicFrameLocks noChangeAspect="1"/>
              </p:cNvGraphicFramePr>
              <p:nvPr/>
            </p:nvGraphicFramePr>
            <p:xfrm>
              <a:off x="2697480" y="6938010"/>
              <a:ext cx="2286000" cy="1714500"/>
            </p:xfrm>
            <a:graphic>
              <a:graphicData uri="http://schemas.microsoft.com/office/powerpoint/2016/slidezoom">
                <pslz:sldZm>
                  <pslz:sldZmObj sldId="435" cId="971367514">
                    <pslz:zmPr id="{B659AA81-D2C6-4EA8-8374-DAF246D2A094}" returnToParent="0" transitionDur="1000">
                      <p166:blipFill xmlns:p166="http://schemas.microsoft.com/office/powerpoint/2016/6/main">
                        <a:blip r:embed="rId4"/>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7" name="Slide Zoom 6">
                <a:extLst>
                  <a:ext uri="{FF2B5EF4-FFF2-40B4-BE49-F238E27FC236}">
                    <a16:creationId xmlns:a16="http://schemas.microsoft.com/office/drawing/2014/main" id="{0CECB227-4A68-53D1-8251-9397DBF90313}"/>
                  </a:ext>
                </a:extLst>
              </p:cNvPr>
              <p:cNvPicPr>
                <a:picLocks noGrp="1" noRot="1" noChangeAspect="1" noMove="1" noResize="1" noEditPoints="1" noAdjustHandles="1" noChangeArrowheads="1" noChangeShapeType="1"/>
              </p:cNvPicPr>
              <p:nvPr/>
            </p:nvPicPr>
            <p:blipFill>
              <a:blip r:embed="rId5"/>
              <a:stretch>
                <a:fillRect/>
              </a:stretch>
            </p:blipFill>
            <p:spPr>
              <a:xfrm>
                <a:off x="2697480" y="6938010"/>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6584746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electronics&#10;&#10;AI-generated content may be incorrect.">
            <a:extLst>
              <a:ext uri="{FF2B5EF4-FFF2-40B4-BE49-F238E27FC236}">
                <a16:creationId xmlns:a16="http://schemas.microsoft.com/office/drawing/2014/main" id="{81140CEB-E043-18A9-05E1-F30996FD1225}"/>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75437" y="1759978"/>
            <a:ext cx="5098021" cy="5098021"/>
          </a:xfrm>
          <a:prstGeom prst="rect">
            <a:avLst/>
          </a:prstGeom>
        </p:spPr>
      </p:pic>
      <p:sp>
        <p:nvSpPr>
          <p:cNvPr id="2" name="Title 1">
            <a:extLst>
              <a:ext uri="{FF2B5EF4-FFF2-40B4-BE49-F238E27FC236}">
                <a16:creationId xmlns:a16="http://schemas.microsoft.com/office/drawing/2014/main" id="{23E7BAD3-855F-F02F-657D-4EA22576E6AA}"/>
              </a:ext>
            </a:extLst>
          </p:cNvPr>
          <p:cNvSpPr>
            <a:spLocks noGrp="1"/>
          </p:cNvSpPr>
          <p:nvPr>
            <p:ph type="title"/>
          </p:nvPr>
        </p:nvSpPr>
        <p:spPr/>
        <p:txBody>
          <a:bodyPr>
            <a:noAutofit/>
          </a:bodyPr>
          <a:lstStyle/>
          <a:p>
            <a:r>
              <a:rPr lang="en-US" sz="3200" dirty="0">
                <a:solidFill>
                  <a:schemeClr val="tx2"/>
                </a:solidFill>
              </a:rPr>
              <a:t>FY 2026 Actuals</a:t>
            </a:r>
            <a:br>
              <a:rPr lang="en-US" sz="3200" dirty="0">
                <a:solidFill>
                  <a:schemeClr val="tx2"/>
                </a:solidFill>
              </a:rPr>
            </a:br>
            <a:r>
              <a:rPr lang="en-US" sz="3200" dirty="0">
                <a:solidFill>
                  <a:schemeClr val="tx2"/>
                </a:solidFill>
              </a:rPr>
              <a:t>through November</a:t>
            </a:r>
          </a:p>
        </p:txBody>
      </p:sp>
      <p:sp>
        <p:nvSpPr>
          <p:cNvPr id="3" name="Slide Number Placeholder 2">
            <a:extLst>
              <a:ext uri="{FF2B5EF4-FFF2-40B4-BE49-F238E27FC236}">
                <a16:creationId xmlns:a16="http://schemas.microsoft.com/office/drawing/2014/main" id="{0E45D3DF-1394-E8F9-E9FF-CB71406A75B6}"/>
              </a:ext>
            </a:extLst>
          </p:cNvPr>
          <p:cNvSpPr>
            <a:spLocks noGrp="1"/>
          </p:cNvSpPr>
          <p:nvPr>
            <p:ph type="sldNum" sz="quarter" idx="12"/>
          </p:nvPr>
        </p:nvSpPr>
        <p:spPr/>
        <p:txBody>
          <a:bodyPr/>
          <a:lstStyle/>
          <a:p>
            <a:fld id="{C1FF6DA9-008F-8B48-92A6-B652298478BF}" type="slidenum">
              <a:rPr lang="en-US" smtClean="0"/>
              <a:t>23</a:t>
            </a:fld>
            <a:endParaRPr lang="en-US" dirty="0"/>
          </a:p>
        </p:txBody>
      </p:sp>
      <p:sp>
        <p:nvSpPr>
          <p:cNvPr id="7" name="TextBox 6">
            <a:extLst>
              <a:ext uri="{FF2B5EF4-FFF2-40B4-BE49-F238E27FC236}">
                <a16:creationId xmlns:a16="http://schemas.microsoft.com/office/drawing/2014/main" id="{E81CF3C6-577D-AC72-0DC2-F122AE15518A}"/>
              </a:ext>
            </a:extLst>
          </p:cNvPr>
          <p:cNvSpPr txBox="1"/>
          <p:nvPr/>
        </p:nvSpPr>
        <p:spPr>
          <a:xfrm>
            <a:off x="186811" y="1754278"/>
            <a:ext cx="4572000" cy="646331"/>
          </a:xfrm>
          <a:prstGeom prst="rect">
            <a:avLst/>
          </a:prstGeom>
          <a:noFill/>
        </p:spPr>
        <p:txBody>
          <a:bodyPr wrap="square">
            <a:spAutoFit/>
          </a:bodyPr>
          <a:lstStyle/>
          <a:p>
            <a:pPr marL="285750" indent="-285750">
              <a:buFont typeface="Arial" panose="020B0604020202020204" pitchFamily="34" charset="0"/>
              <a:buChar char="•"/>
            </a:pPr>
            <a:r>
              <a:rPr lang="en-US" sz="1800" dirty="0"/>
              <a:t>Total gross collection: </a:t>
            </a:r>
            <a:r>
              <a:rPr lang="en-US" sz="1800" b="1" dirty="0"/>
              <a:t>$2.1B</a:t>
            </a:r>
          </a:p>
          <a:p>
            <a:pPr marL="285750" indent="-285750">
              <a:buFont typeface="Arial" panose="020B0604020202020204" pitchFamily="34" charset="0"/>
              <a:buChar char="•"/>
            </a:pPr>
            <a:r>
              <a:rPr lang="en-US" sz="1800" dirty="0"/>
              <a:t>Major revenues: </a:t>
            </a:r>
            <a:r>
              <a:rPr lang="en-US" sz="1800" b="1" dirty="0"/>
              <a:t>$</a:t>
            </a:r>
            <a:r>
              <a:rPr lang="en-US" b="1" dirty="0"/>
              <a:t>1.8B</a:t>
            </a:r>
            <a:r>
              <a:rPr lang="en-US" sz="1800" b="1" dirty="0"/>
              <a:t> </a:t>
            </a:r>
            <a:r>
              <a:rPr lang="en-US" sz="1800" dirty="0"/>
              <a:t>(</a:t>
            </a:r>
            <a:r>
              <a:rPr lang="en-US" dirty="0"/>
              <a:t>89.9</a:t>
            </a:r>
            <a:r>
              <a:rPr lang="en-US" sz="1800" dirty="0"/>
              <a:t>%)</a:t>
            </a:r>
          </a:p>
        </p:txBody>
      </p:sp>
      <p:pic>
        <p:nvPicPr>
          <p:cNvPr id="8" name="Picture 7" descr="Diagram&#10;&#10;AI-generated content may be incorrect.">
            <a:extLst>
              <a:ext uri="{FF2B5EF4-FFF2-40B4-BE49-F238E27FC236}">
                <a16:creationId xmlns:a16="http://schemas.microsoft.com/office/drawing/2014/main" id="{4C5D6567-30AC-3A83-260E-68C8486D6647}"/>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040278" y="1617753"/>
            <a:ext cx="5103722" cy="5103722"/>
          </a:xfrm>
          <a:prstGeom prst="rect">
            <a:avLst/>
          </a:prstGeom>
        </p:spPr>
      </p:pic>
    </p:spTree>
    <p:extLst>
      <p:ext uri="{BB962C8B-B14F-4D97-AF65-F5344CB8AC3E}">
        <p14:creationId xmlns:p14="http://schemas.microsoft.com/office/powerpoint/2010/main" val="9713675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BFCC723-7E49-F6B2-A0B9-2156BE912E94}"/>
              </a:ext>
            </a:extLst>
          </p:cNvPr>
          <p:cNvSpPr>
            <a:spLocks noGrp="1"/>
          </p:cNvSpPr>
          <p:nvPr>
            <p:ph type="sldNum" sz="quarter" idx="12"/>
          </p:nvPr>
        </p:nvSpPr>
        <p:spPr/>
        <p:txBody>
          <a:bodyPr/>
          <a:lstStyle/>
          <a:p>
            <a:fld id="{C1FF6DA9-008F-8B48-92A6-B652298478BF}" type="slidenum">
              <a:rPr lang="en-US" smtClean="0"/>
              <a:t>24</a:t>
            </a:fld>
            <a:endParaRPr lang="en-US" dirty="0"/>
          </a:p>
        </p:txBody>
      </p:sp>
      <p:sp>
        <p:nvSpPr>
          <p:cNvPr id="9" name="TextBox 8">
            <a:extLst>
              <a:ext uri="{FF2B5EF4-FFF2-40B4-BE49-F238E27FC236}">
                <a16:creationId xmlns:a16="http://schemas.microsoft.com/office/drawing/2014/main" id="{1EF0E83C-3A4D-624A-589C-944AA9B63A0B}"/>
              </a:ext>
            </a:extLst>
          </p:cNvPr>
          <p:cNvSpPr txBox="1"/>
          <p:nvPr/>
        </p:nvSpPr>
        <p:spPr>
          <a:xfrm>
            <a:off x="173736" y="1105054"/>
            <a:ext cx="4572000" cy="369332"/>
          </a:xfrm>
          <a:prstGeom prst="rect">
            <a:avLst/>
          </a:prstGeom>
          <a:noFill/>
        </p:spPr>
        <p:txBody>
          <a:bodyPr wrap="square">
            <a:spAutoFit/>
          </a:bodyPr>
          <a:lstStyle/>
          <a:p>
            <a:pPr marL="285750" indent="-285750">
              <a:buFont typeface="Arial" panose="020B0604020202020204" pitchFamily="34" charset="0"/>
              <a:buChar char="•"/>
            </a:pPr>
            <a:r>
              <a:rPr lang="en-US" sz="1800" dirty="0"/>
              <a:t>Minor revenues: </a:t>
            </a:r>
            <a:r>
              <a:rPr lang="en-US" sz="1800" b="1" dirty="0"/>
              <a:t>$</a:t>
            </a:r>
            <a:r>
              <a:rPr lang="en-US" b="1" dirty="0"/>
              <a:t>210.9M</a:t>
            </a:r>
            <a:r>
              <a:rPr lang="en-US" sz="1800" b="1" dirty="0"/>
              <a:t> </a:t>
            </a:r>
            <a:r>
              <a:rPr lang="en-US" sz="1800" dirty="0"/>
              <a:t>(</a:t>
            </a:r>
            <a:r>
              <a:rPr lang="en-US" dirty="0"/>
              <a:t>10.1</a:t>
            </a:r>
            <a:r>
              <a:rPr lang="en-US" sz="1800" dirty="0"/>
              <a:t>%)</a:t>
            </a:r>
          </a:p>
        </p:txBody>
      </p:sp>
      <p:pic>
        <p:nvPicPr>
          <p:cNvPr id="4" name="Picture 3" descr="A picture containing text, compact disk, vector graphics&#10;&#10;AI-generated content may be incorrect.">
            <a:extLst>
              <a:ext uri="{FF2B5EF4-FFF2-40B4-BE49-F238E27FC236}">
                <a16:creationId xmlns:a16="http://schemas.microsoft.com/office/drawing/2014/main" id="{132F5238-5020-A025-0736-6F14BA25086C}"/>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532790" y="356193"/>
            <a:ext cx="7437474" cy="7437474"/>
          </a:xfrm>
          <a:prstGeom prst="rect">
            <a:avLst/>
          </a:prstGeom>
        </p:spPr>
      </p:pic>
    </p:spTree>
    <p:extLst>
      <p:ext uri="{BB962C8B-B14F-4D97-AF65-F5344CB8AC3E}">
        <p14:creationId xmlns:p14="http://schemas.microsoft.com/office/powerpoint/2010/main" val="4826528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62CFC-48D9-DA95-34F8-3D511ADC8FDF}"/>
              </a:ext>
            </a:extLst>
          </p:cNvPr>
          <p:cNvSpPr>
            <a:spLocks noGrp="1"/>
          </p:cNvSpPr>
          <p:nvPr>
            <p:ph type="title"/>
          </p:nvPr>
        </p:nvSpPr>
        <p:spPr/>
        <p:txBody>
          <a:bodyPr>
            <a:normAutofit/>
          </a:bodyPr>
          <a:lstStyle/>
          <a:p>
            <a:r>
              <a:rPr lang="en-US" sz="3600" dirty="0">
                <a:solidFill>
                  <a:schemeClr val="tx2"/>
                </a:solidFill>
              </a:rPr>
              <a:t>Total Tax Credits Redeemed</a:t>
            </a:r>
          </a:p>
        </p:txBody>
      </p:sp>
      <p:sp>
        <p:nvSpPr>
          <p:cNvPr id="3" name="Slide Number Placeholder 2">
            <a:extLst>
              <a:ext uri="{FF2B5EF4-FFF2-40B4-BE49-F238E27FC236}">
                <a16:creationId xmlns:a16="http://schemas.microsoft.com/office/drawing/2014/main" id="{773FDD85-2867-2C77-50F4-E7671669B939}"/>
              </a:ext>
            </a:extLst>
          </p:cNvPr>
          <p:cNvSpPr>
            <a:spLocks noGrp="1"/>
          </p:cNvSpPr>
          <p:nvPr>
            <p:ph type="sldNum" sz="quarter" idx="12"/>
          </p:nvPr>
        </p:nvSpPr>
        <p:spPr/>
        <p:txBody>
          <a:bodyPr/>
          <a:lstStyle/>
          <a:p>
            <a:fld id="{C1FF6DA9-008F-8B48-92A6-B652298478BF}" type="slidenum">
              <a:rPr lang="en-US" smtClean="0"/>
              <a:t>25</a:t>
            </a:fld>
            <a:endParaRPr lang="en-US" dirty="0"/>
          </a:p>
        </p:txBody>
      </p:sp>
      <p:pic>
        <p:nvPicPr>
          <p:cNvPr id="4" name="Picture 3" descr="Chart, sunburst chart&#10;&#10;AI-generated content may be incorrect.">
            <a:extLst>
              <a:ext uri="{FF2B5EF4-FFF2-40B4-BE49-F238E27FC236}">
                <a16:creationId xmlns:a16="http://schemas.microsoft.com/office/drawing/2014/main" id="{8F49A418-72DA-CEC7-CE52-DB41B0E35143}"/>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57200" y="526809"/>
            <a:ext cx="7228367" cy="7228367"/>
          </a:xfrm>
          <a:prstGeom prst="rect">
            <a:avLst/>
          </a:prstGeom>
        </p:spPr>
      </p:pic>
    </p:spTree>
    <p:extLst>
      <p:ext uri="{BB962C8B-B14F-4D97-AF65-F5344CB8AC3E}">
        <p14:creationId xmlns:p14="http://schemas.microsoft.com/office/powerpoint/2010/main" val="31789505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4C2E6-B077-8886-9BEA-D7EB9FED0CD3}"/>
              </a:ext>
            </a:extLst>
          </p:cNvPr>
          <p:cNvSpPr>
            <a:spLocks noGrp="1"/>
          </p:cNvSpPr>
          <p:nvPr>
            <p:ph type="title"/>
          </p:nvPr>
        </p:nvSpPr>
        <p:spPr/>
        <p:txBody>
          <a:bodyPr>
            <a:noAutofit/>
          </a:bodyPr>
          <a:lstStyle/>
          <a:p>
            <a:r>
              <a:rPr lang="en-US" sz="3600" dirty="0">
                <a:solidFill>
                  <a:schemeClr val="tx2"/>
                </a:solidFill>
              </a:rPr>
              <a:t>Through Nov. Historical Trend Major Revenue Sources</a:t>
            </a:r>
          </a:p>
        </p:txBody>
      </p:sp>
      <p:sp>
        <p:nvSpPr>
          <p:cNvPr id="3" name="Slide Number Placeholder 2">
            <a:extLst>
              <a:ext uri="{FF2B5EF4-FFF2-40B4-BE49-F238E27FC236}">
                <a16:creationId xmlns:a16="http://schemas.microsoft.com/office/drawing/2014/main" id="{64C97258-B29C-84A5-D60D-DD9C91348E23}"/>
              </a:ext>
            </a:extLst>
          </p:cNvPr>
          <p:cNvSpPr>
            <a:spLocks noGrp="1"/>
          </p:cNvSpPr>
          <p:nvPr>
            <p:ph type="sldNum" sz="quarter" idx="12"/>
          </p:nvPr>
        </p:nvSpPr>
        <p:spPr/>
        <p:txBody>
          <a:bodyPr/>
          <a:lstStyle/>
          <a:p>
            <a:fld id="{C1FF6DA9-008F-8B48-92A6-B652298478BF}" type="slidenum">
              <a:rPr lang="en-US" smtClean="0"/>
              <a:t>26</a:t>
            </a:fld>
            <a:endParaRPr lang="en-US" dirty="0"/>
          </a:p>
        </p:txBody>
      </p:sp>
      <p:pic>
        <p:nvPicPr>
          <p:cNvPr id="6" name="Picture 5" descr="Chart&#10;&#10;AI-generated content may be incorrect.">
            <a:extLst>
              <a:ext uri="{FF2B5EF4-FFF2-40B4-BE49-F238E27FC236}">
                <a16:creationId xmlns:a16="http://schemas.microsoft.com/office/drawing/2014/main" id="{734D3CF6-2C36-EF27-3402-B4DFEE4B53F3}"/>
              </a:ext>
            </a:extLst>
          </p:cNvPr>
          <p:cNvPicPr>
            <a:picLocks noChangeAspect="1"/>
          </p:cNvPicPr>
          <p:nvPr/>
        </p:nvPicPr>
        <p:blipFill>
          <a:blip r:embed="rId3"/>
          <a:stretch>
            <a:fillRect/>
          </a:stretch>
        </p:blipFill>
        <p:spPr>
          <a:xfrm>
            <a:off x="0" y="2003997"/>
            <a:ext cx="9144000" cy="3918857"/>
          </a:xfrm>
          <a:prstGeom prst="rect">
            <a:avLst/>
          </a:prstGeom>
        </p:spPr>
      </p:pic>
      <p:sp>
        <p:nvSpPr>
          <p:cNvPr id="4" name="TextBox 3">
            <a:extLst>
              <a:ext uri="{FF2B5EF4-FFF2-40B4-BE49-F238E27FC236}">
                <a16:creationId xmlns:a16="http://schemas.microsoft.com/office/drawing/2014/main" id="{A93BEF57-6C01-50AA-30CE-F02C7A77326D}"/>
              </a:ext>
            </a:extLst>
          </p:cNvPr>
          <p:cNvSpPr txBox="1"/>
          <p:nvPr/>
        </p:nvSpPr>
        <p:spPr>
          <a:xfrm>
            <a:off x="516636" y="5894685"/>
            <a:ext cx="8170164" cy="73866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en-US" sz="1200" b="1" dirty="0"/>
              <a:t>Note</a:t>
            </a:r>
            <a:r>
              <a:rPr lang="en-US" sz="1200" dirty="0"/>
              <a:t>: </a:t>
            </a:r>
            <a:r>
              <a:rPr lang="en-US" sz="1400" dirty="0"/>
              <a:t>A significant portion of the percent growth in Sales &amp; Use Tax beginning in November FY26 is attributable to FY25 collection and distribution issues associated with the implementation of a new tax system (MYNT) in November 2025. </a:t>
            </a:r>
          </a:p>
        </p:txBody>
      </p:sp>
      <p:sp>
        <p:nvSpPr>
          <p:cNvPr id="7" name="TextBox 6">
            <a:extLst>
              <a:ext uri="{FF2B5EF4-FFF2-40B4-BE49-F238E27FC236}">
                <a16:creationId xmlns:a16="http://schemas.microsoft.com/office/drawing/2014/main" id="{3B8B2C4B-E458-052F-3C80-B241200AB955}"/>
              </a:ext>
            </a:extLst>
          </p:cNvPr>
          <p:cNvSpPr txBox="1"/>
          <p:nvPr/>
        </p:nvSpPr>
        <p:spPr>
          <a:xfrm>
            <a:off x="4510278" y="2969615"/>
            <a:ext cx="449971" cy="215444"/>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algn="ctr"/>
            <a:r>
              <a:rPr lang="en-US" sz="800" b="1" dirty="0"/>
              <a:t>9.3%</a:t>
            </a:r>
          </a:p>
        </p:txBody>
      </p:sp>
      <p:sp>
        <p:nvSpPr>
          <p:cNvPr id="8" name="TextBox 7">
            <a:extLst>
              <a:ext uri="{FF2B5EF4-FFF2-40B4-BE49-F238E27FC236}">
                <a16:creationId xmlns:a16="http://schemas.microsoft.com/office/drawing/2014/main" id="{B31F8EC0-35B0-D5B6-2998-8A3E68353807}"/>
              </a:ext>
            </a:extLst>
          </p:cNvPr>
          <p:cNvSpPr txBox="1"/>
          <p:nvPr/>
        </p:nvSpPr>
        <p:spPr>
          <a:xfrm>
            <a:off x="2852166" y="3373240"/>
            <a:ext cx="449971" cy="215444"/>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algn="ctr"/>
            <a:r>
              <a:rPr lang="en-US" sz="800" b="1" dirty="0"/>
              <a:t>6.1%</a:t>
            </a:r>
          </a:p>
        </p:txBody>
      </p:sp>
      <p:sp>
        <p:nvSpPr>
          <p:cNvPr id="9" name="TextBox 8">
            <a:extLst>
              <a:ext uri="{FF2B5EF4-FFF2-40B4-BE49-F238E27FC236}">
                <a16:creationId xmlns:a16="http://schemas.microsoft.com/office/drawing/2014/main" id="{37EB3AA3-35D2-4874-E8AF-F3A7C8F8CF9B}"/>
              </a:ext>
            </a:extLst>
          </p:cNvPr>
          <p:cNvSpPr txBox="1"/>
          <p:nvPr/>
        </p:nvSpPr>
        <p:spPr>
          <a:xfrm>
            <a:off x="6195822" y="4869808"/>
            <a:ext cx="449971" cy="215444"/>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algn="ctr"/>
            <a:r>
              <a:rPr lang="en-US" sz="800" b="1" dirty="0"/>
              <a:t>6.1%</a:t>
            </a:r>
          </a:p>
        </p:txBody>
      </p:sp>
    </p:spTree>
    <p:extLst>
      <p:ext uri="{BB962C8B-B14F-4D97-AF65-F5344CB8AC3E}">
        <p14:creationId xmlns:p14="http://schemas.microsoft.com/office/powerpoint/2010/main" val="17160186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BC09D5-2724-6B9A-512D-53BBB50F2D2D}"/>
            </a:ext>
          </a:extLst>
        </p:cNvPr>
        <p:cNvGrpSpPr/>
        <p:nvPr/>
      </p:nvGrpSpPr>
      <p:grpSpPr>
        <a:xfrm>
          <a:off x="0" y="0"/>
          <a:ext cx="0" cy="0"/>
          <a:chOff x="0" y="0"/>
          <a:chExt cx="0" cy="0"/>
        </a:xfrm>
      </p:grpSpPr>
      <p:pic>
        <p:nvPicPr>
          <p:cNvPr id="5" name="Picture 4" descr="Chart&#10;&#10;AI-generated content may be incorrect.">
            <a:extLst>
              <a:ext uri="{FF2B5EF4-FFF2-40B4-BE49-F238E27FC236}">
                <a16:creationId xmlns:a16="http://schemas.microsoft.com/office/drawing/2014/main" id="{07ACD482-73E0-6A39-16C6-29A0D4B780C4}"/>
              </a:ext>
            </a:extLst>
          </p:cNvPr>
          <p:cNvPicPr>
            <a:picLocks noChangeAspect="1"/>
          </p:cNvPicPr>
          <p:nvPr/>
        </p:nvPicPr>
        <p:blipFill>
          <a:blip r:embed="rId3"/>
          <a:stretch>
            <a:fillRect/>
          </a:stretch>
        </p:blipFill>
        <p:spPr>
          <a:xfrm>
            <a:off x="0" y="1820097"/>
            <a:ext cx="9144000" cy="4572000"/>
          </a:xfrm>
          <a:prstGeom prst="rect">
            <a:avLst/>
          </a:prstGeom>
        </p:spPr>
      </p:pic>
      <p:sp>
        <p:nvSpPr>
          <p:cNvPr id="2" name="Title 1">
            <a:extLst>
              <a:ext uri="{FF2B5EF4-FFF2-40B4-BE49-F238E27FC236}">
                <a16:creationId xmlns:a16="http://schemas.microsoft.com/office/drawing/2014/main" id="{1ACD999F-A4DC-25F0-2CE1-8FA357622FBE}"/>
              </a:ext>
            </a:extLst>
          </p:cNvPr>
          <p:cNvSpPr>
            <a:spLocks noGrp="1"/>
          </p:cNvSpPr>
          <p:nvPr>
            <p:ph type="title"/>
          </p:nvPr>
        </p:nvSpPr>
        <p:spPr/>
        <p:txBody>
          <a:bodyPr>
            <a:noAutofit/>
          </a:bodyPr>
          <a:lstStyle/>
          <a:p>
            <a:r>
              <a:rPr lang="en-US" sz="3600" dirty="0">
                <a:solidFill>
                  <a:schemeClr val="tx2"/>
                </a:solidFill>
              </a:rPr>
              <a:t>Through Nov. Historical Trend Minor Revenue Sources</a:t>
            </a:r>
          </a:p>
        </p:txBody>
      </p:sp>
      <p:sp>
        <p:nvSpPr>
          <p:cNvPr id="3" name="Slide Number Placeholder 2">
            <a:extLst>
              <a:ext uri="{FF2B5EF4-FFF2-40B4-BE49-F238E27FC236}">
                <a16:creationId xmlns:a16="http://schemas.microsoft.com/office/drawing/2014/main" id="{1CAAF112-C35C-46E8-902A-8866661AA7F4}"/>
              </a:ext>
            </a:extLst>
          </p:cNvPr>
          <p:cNvSpPr>
            <a:spLocks noGrp="1"/>
          </p:cNvSpPr>
          <p:nvPr>
            <p:ph type="sldNum" sz="quarter" idx="12"/>
          </p:nvPr>
        </p:nvSpPr>
        <p:spPr/>
        <p:txBody>
          <a:bodyPr/>
          <a:lstStyle/>
          <a:p>
            <a:fld id="{C1FF6DA9-008F-8B48-92A6-B652298478BF}" type="slidenum">
              <a:rPr lang="en-US" smtClean="0"/>
              <a:t>27</a:t>
            </a:fld>
            <a:endParaRPr lang="en-US" dirty="0"/>
          </a:p>
        </p:txBody>
      </p:sp>
      <p:sp>
        <p:nvSpPr>
          <p:cNvPr id="4" name="TextBox 3">
            <a:extLst>
              <a:ext uri="{FF2B5EF4-FFF2-40B4-BE49-F238E27FC236}">
                <a16:creationId xmlns:a16="http://schemas.microsoft.com/office/drawing/2014/main" id="{A8808067-4B05-F9C1-3E71-B8A226FDB1DF}"/>
              </a:ext>
            </a:extLst>
          </p:cNvPr>
          <p:cNvSpPr txBox="1"/>
          <p:nvPr/>
        </p:nvSpPr>
        <p:spPr>
          <a:xfrm>
            <a:off x="2833878" y="2230240"/>
            <a:ext cx="449971" cy="215444"/>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algn="ctr"/>
            <a:r>
              <a:rPr lang="en-US" sz="800" b="1" dirty="0"/>
              <a:t>1.9%</a:t>
            </a:r>
          </a:p>
        </p:txBody>
      </p:sp>
      <p:sp>
        <p:nvSpPr>
          <p:cNvPr id="6" name="TextBox 5">
            <a:extLst>
              <a:ext uri="{FF2B5EF4-FFF2-40B4-BE49-F238E27FC236}">
                <a16:creationId xmlns:a16="http://schemas.microsoft.com/office/drawing/2014/main" id="{72E68F11-C2FE-E7CE-9899-1BA2B2862462}"/>
              </a:ext>
            </a:extLst>
          </p:cNvPr>
          <p:cNvSpPr txBox="1"/>
          <p:nvPr/>
        </p:nvSpPr>
        <p:spPr>
          <a:xfrm>
            <a:off x="4517136" y="4449184"/>
            <a:ext cx="449971" cy="215444"/>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algn="ctr"/>
            <a:r>
              <a:rPr lang="en-US" sz="800" b="1" dirty="0"/>
              <a:t>5.1%</a:t>
            </a:r>
          </a:p>
        </p:txBody>
      </p:sp>
      <p:sp>
        <p:nvSpPr>
          <p:cNvPr id="7" name="TextBox 6">
            <a:extLst>
              <a:ext uri="{FF2B5EF4-FFF2-40B4-BE49-F238E27FC236}">
                <a16:creationId xmlns:a16="http://schemas.microsoft.com/office/drawing/2014/main" id="{2C005691-DF56-811B-EFE8-D6567E7E7477}"/>
              </a:ext>
            </a:extLst>
          </p:cNvPr>
          <p:cNvSpPr txBox="1"/>
          <p:nvPr/>
        </p:nvSpPr>
        <p:spPr>
          <a:xfrm>
            <a:off x="6181910" y="5296528"/>
            <a:ext cx="449971" cy="215444"/>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algn="ctr"/>
            <a:r>
              <a:rPr lang="en-US" sz="800" b="1" dirty="0"/>
              <a:t>7.7%</a:t>
            </a:r>
          </a:p>
        </p:txBody>
      </p:sp>
      <p:sp>
        <p:nvSpPr>
          <p:cNvPr id="8" name="TextBox 7">
            <a:extLst>
              <a:ext uri="{FF2B5EF4-FFF2-40B4-BE49-F238E27FC236}">
                <a16:creationId xmlns:a16="http://schemas.microsoft.com/office/drawing/2014/main" id="{C36217F1-A9A1-2A13-9C1E-449C579EB1BD}"/>
              </a:ext>
            </a:extLst>
          </p:cNvPr>
          <p:cNvSpPr txBox="1"/>
          <p:nvPr/>
        </p:nvSpPr>
        <p:spPr>
          <a:xfrm>
            <a:off x="7833926" y="3345808"/>
            <a:ext cx="449971" cy="215444"/>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algn="ctr"/>
            <a:r>
              <a:rPr lang="en-US" sz="800" b="1" dirty="0"/>
              <a:t>1.6%</a:t>
            </a:r>
          </a:p>
        </p:txBody>
      </p:sp>
    </p:spTree>
    <p:extLst>
      <p:ext uri="{BB962C8B-B14F-4D97-AF65-F5344CB8AC3E}">
        <p14:creationId xmlns:p14="http://schemas.microsoft.com/office/powerpoint/2010/main" val="22571076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A17EE0F-DC8B-B346-D1CC-44E24676B40E}"/>
              </a:ext>
            </a:extLst>
          </p:cNvPr>
          <p:cNvSpPr>
            <a:spLocks noGrp="1"/>
          </p:cNvSpPr>
          <p:nvPr>
            <p:ph type="sldNum" sz="quarter" idx="12"/>
          </p:nvPr>
        </p:nvSpPr>
        <p:spPr>
          <a:xfrm>
            <a:off x="6553200" y="6356350"/>
            <a:ext cx="2133600" cy="365125"/>
          </a:xfrm>
        </p:spPr>
        <p:txBody>
          <a:bodyPr anchor="ctr">
            <a:normAutofit/>
          </a:bodyPr>
          <a:lstStyle/>
          <a:p>
            <a:pPr>
              <a:spcAft>
                <a:spcPts val="600"/>
              </a:spcAft>
            </a:pPr>
            <a:fld id="{C1FF6DA9-008F-8B48-92A6-B652298478BF}" type="slidenum">
              <a:rPr lang="en-US" smtClean="0"/>
              <a:pPr>
                <a:spcAft>
                  <a:spcPts val="600"/>
                </a:spcAft>
              </a:pPr>
              <a:t>28</a:t>
            </a:fld>
            <a:endParaRPr lang="en-US" dirty="0"/>
          </a:p>
        </p:txBody>
      </p:sp>
      <p:graphicFrame>
        <p:nvGraphicFramePr>
          <p:cNvPr id="6" name="Content Placeholder 2">
            <a:extLst>
              <a:ext uri="{FF2B5EF4-FFF2-40B4-BE49-F238E27FC236}">
                <a16:creationId xmlns:a16="http://schemas.microsoft.com/office/drawing/2014/main" id="{228A54B8-38F4-56EA-15FF-3144C7CEDA28}"/>
              </a:ext>
            </a:extLst>
          </p:cNvPr>
          <p:cNvGraphicFramePr>
            <a:graphicFrameLocks noGrp="1"/>
          </p:cNvGraphicFramePr>
          <p:nvPr>
            <p:ph idx="1"/>
            <p:extLst>
              <p:ext uri="{D42A27DB-BD31-4B8C-83A1-F6EECF244321}">
                <p14:modId xmlns:p14="http://schemas.microsoft.com/office/powerpoint/2010/main" val="392755177"/>
              </p:ext>
            </p:extLst>
          </p:nvPr>
        </p:nvGraphicFramePr>
        <p:xfrm>
          <a:off x="969010" y="1123347"/>
          <a:ext cx="7123430" cy="58531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itle 1">
            <a:extLst>
              <a:ext uri="{FF2B5EF4-FFF2-40B4-BE49-F238E27FC236}">
                <a16:creationId xmlns:a16="http://schemas.microsoft.com/office/drawing/2014/main" id="{60A40888-0C94-3898-2DEF-6DB14A7DA7C8}"/>
              </a:ext>
            </a:extLst>
          </p:cNvPr>
          <p:cNvSpPr>
            <a:spLocks noGrp="1"/>
          </p:cNvSpPr>
          <p:nvPr>
            <p:ph type="title"/>
          </p:nvPr>
        </p:nvSpPr>
        <p:spPr>
          <a:xfrm>
            <a:off x="448056" y="458661"/>
            <a:ext cx="8229600" cy="1143000"/>
          </a:xfrm>
        </p:spPr>
        <p:txBody>
          <a:bodyPr>
            <a:noAutofit/>
          </a:bodyPr>
          <a:lstStyle/>
          <a:p>
            <a:r>
              <a:rPr lang="en-US" sz="3600" dirty="0">
                <a:solidFill>
                  <a:schemeClr val="tx2"/>
                </a:solidFill>
              </a:rPr>
              <a:t>Short Term Expectations</a:t>
            </a:r>
          </a:p>
        </p:txBody>
      </p:sp>
    </p:spTree>
    <p:extLst>
      <p:ext uri="{BB962C8B-B14F-4D97-AF65-F5344CB8AC3E}">
        <p14:creationId xmlns:p14="http://schemas.microsoft.com/office/powerpoint/2010/main" val="14342774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545FD-57E4-FEE7-9CDB-24639BA567A6}"/>
              </a:ext>
            </a:extLst>
          </p:cNvPr>
          <p:cNvSpPr>
            <a:spLocks noGrp="1"/>
          </p:cNvSpPr>
          <p:nvPr>
            <p:ph type="title"/>
          </p:nvPr>
        </p:nvSpPr>
        <p:spPr/>
        <p:txBody>
          <a:bodyPr/>
          <a:lstStyle/>
          <a:p>
            <a:r>
              <a:rPr lang="en-US" dirty="0">
                <a:solidFill>
                  <a:schemeClr val="tx2"/>
                </a:solidFill>
              </a:rPr>
              <a:t>State Resources</a:t>
            </a:r>
          </a:p>
        </p:txBody>
      </p:sp>
      <p:sp>
        <p:nvSpPr>
          <p:cNvPr id="3" name="Slide Number Placeholder 2">
            <a:extLst>
              <a:ext uri="{FF2B5EF4-FFF2-40B4-BE49-F238E27FC236}">
                <a16:creationId xmlns:a16="http://schemas.microsoft.com/office/drawing/2014/main" id="{C05C5549-98B6-011B-F10A-18EDA295CC6A}"/>
              </a:ext>
            </a:extLst>
          </p:cNvPr>
          <p:cNvSpPr>
            <a:spLocks noGrp="1"/>
          </p:cNvSpPr>
          <p:nvPr>
            <p:ph type="sldNum" sz="quarter" idx="12"/>
          </p:nvPr>
        </p:nvSpPr>
        <p:spPr/>
        <p:txBody>
          <a:bodyPr/>
          <a:lstStyle/>
          <a:p>
            <a:fld id="{C1FF6DA9-008F-8B48-92A6-B652298478BF}" type="slidenum">
              <a:rPr lang="en-US" smtClean="0"/>
              <a:t>29</a:t>
            </a:fld>
            <a:endParaRPr lang="en-US" dirty="0"/>
          </a:p>
        </p:txBody>
      </p:sp>
      <p:sp>
        <p:nvSpPr>
          <p:cNvPr id="5" name="TextBox 4">
            <a:extLst>
              <a:ext uri="{FF2B5EF4-FFF2-40B4-BE49-F238E27FC236}">
                <a16:creationId xmlns:a16="http://schemas.microsoft.com/office/drawing/2014/main" id="{6BE54963-53E9-5BA3-A34F-1BDB41B24F99}"/>
              </a:ext>
            </a:extLst>
          </p:cNvPr>
          <p:cNvSpPr txBox="1"/>
          <p:nvPr/>
        </p:nvSpPr>
        <p:spPr>
          <a:xfrm>
            <a:off x="338328" y="1795496"/>
            <a:ext cx="7772400" cy="4812664"/>
          </a:xfrm>
          <a:prstGeom prst="rect">
            <a:avLst/>
          </a:prstGeom>
          <a:noFill/>
        </p:spPr>
        <p:txBody>
          <a:bodyPr wrap="square">
            <a:spAutoFit/>
          </a:bodyPr>
          <a:lstStyle/>
          <a:p>
            <a:pPr marL="342900" marR="0" lvl="0" indent="-342900">
              <a:lnSpc>
                <a:spcPct val="107000"/>
              </a:lnSpc>
              <a:spcBef>
                <a:spcPts val="0"/>
              </a:spcBef>
              <a:spcAft>
                <a:spcPts val="0"/>
              </a:spcAft>
              <a:buFont typeface="Symbol" panose="05050102010706020507" pitchFamily="18" charset="2"/>
              <a:buChar char=""/>
            </a:pPr>
            <a:r>
              <a:rPr lang="en-US" sz="1800" kern="100" dirty="0">
                <a:effectLst/>
                <a:ea typeface="Calibri" panose="020F0502020204030204" pitchFamily="34" charset="0"/>
                <a:cs typeface="Times New Roman" panose="02020603050405020304" pitchFamily="18" charset="0"/>
              </a:rPr>
              <a:t>Gaming Control Board, Shelley Newell: Gaming data/statistics</a:t>
            </a:r>
          </a:p>
          <a:p>
            <a:pPr marL="457200" marR="0">
              <a:lnSpc>
                <a:spcPct val="107000"/>
              </a:lnSpc>
              <a:spcBef>
                <a:spcPts val="0"/>
              </a:spcBef>
              <a:spcAft>
                <a:spcPts val="0"/>
              </a:spcAft>
            </a:pPr>
            <a:r>
              <a:rPr lang="en-US" u="sng" kern="100" dirty="0">
                <a:solidFill>
                  <a:srgbClr val="0563C1"/>
                </a:solidFill>
                <a:ea typeface="Calibri" panose="020F0502020204030204" pitchFamily="34" charset="0"/>
                <a:cs typeface="Times New Roman" panose="02020603050405020304" pitchFamily="18" charset="0"/>
                <a:hlinkClick r:id="rId3"/>
              </a:rPr>
              <a:t>sjnewell</a:t>
            </a:r>
            <a:r>
              <a:rPr lang="en-US" sz="1800" u="sng" kern="100" dirty="0">
                <a:solidFill>
                  <a:srgbClr val="0563C1"/>
                </a:solidFill>
                <a:effectLst/>
                <a:ea typeface="Calibri" panose="020F0502020204030204" pitchFamily="34" charset="0"/>
                <a:cs typeface="Times New Roman" panose="02020603050405020304" pitchFamily="18" charset="0"/>
                <a:hlinkClick r:id="rId3"/>
              </a:rPr>
              <a:t>@gcb.nv.gov</a:t>
            </a:r>
            <a:endParaRPr lang="en-US" sz="1800" kern="100"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800" kern="100" dirty="0">
                <a:effectLst/>
                <a:ea typeface="Times New Roman" panose="02020603050405020304" pitchFamily="18" charset="0"/>
                <a:cs typeface="Times New Roman" panose="02020603050405020304" pitchFamily="18" charset="0"/>
              </a:rPr>
              <a:t>DETR-Research &amp; Analysis, Dave Schmidt: Labor market </a:t>
            </a:r>
            <a:r>
              <a:rPr lang="en-US" sz="1800" kern="100" dirty="0">
                <a:effectLst/>
                <a:ea typeface="Calibri" panose="020F0502020204030204" pitchFamily="34" charset="0"/>
                <a:cs typeface="Times New Roman" panose="02020603050405020304" pitchFamily="18" charset="0"/>
              </a:rPr>
              <a:t>data/statistics</a:t>
            </a:r>
          </a:p>
          <a:p>
            <a:pPr marL="457200" marR="0">
              <a:lnSpc>
                <a:spcPct val="107000"/>
              </a:lnSpc>
              <a:spcBef>
                <a:spcPts val="0"/>
              </a:spcBef>
              <a:spcAft>
                <a:spcPts val="0"/>
              </a:spcAft>
            </a:pPr>
            <a:r>
              <a:rPr lang="en-US" sz="1800" u="sng" kern="100" dirty="0">
                <a:solidFill>
                  <a:srgbClr val="0563C1"/>
                </a:solidFill>
                <a:effectLst/>
                <a:ea typeface="Calibri" panose="020F0502020204030204" pitchFamily="34" charset="0"/>
                <a:cs typeface="Times New Roman" panose="02020603050405020304" pitchFamily="18" charset="0"/>
                <a:hlinkClick r:id="rId4"/>
              </a:rPr>
              <a:t>DESCHMIDT@detr.nv.gov</a:t>
            </a:r>
            <a:endParaRPr lang="en-US" sz="1800" kern="100" dirty="0">
              <a:effectLst/>
              <a:ea typeface="Calibri" panose="020F0502020204030204" pitchFamily="34" charset="0"/>
              <a:cs typeface="Times New Roman" panose="02020603050405020304" pitchFamily="18" charset="0"/>
            </a:endParaRPr>
          </a:p>
          <a:p>
            <a:pPr marL="342900" indent="-342900">
              <a:lnSpc>
                <a:spcPct val="107000"/>
              </a:lnSpc>
              <a:buFont typeface="Symbol" panose="05050102010706020507" pitchFamily="18" charset="2"/>
              <a:buChar char=""/>
            </a:pPr>
            <a:r>
              <a:rPr lang="en-US" sz="1800" kern="100" dirty="0">
                <a:effectLst/>
                <a:ea typeface="Times New Roman" panose="02020603050405020304" pitchFamily="18" charset="0"/>
                <a:cs typeface="Times New Roman" panose="02020603050405020304" pitchFamily="18" charset="0"/>
              </a:rPr>
              <a:t>Department of Taxation, Erica Scott: Sales tax &amp; other tax data/</a:t>
            </a:r>
            <a:r>
              <a:rPr lang="en-US" sz="1800" kern="100" dirty="0">
                <a:effectLst/>
                <a:ea typeface="Calibri" panose="020F0502020204030204" pitchFamily="34" charset="0"/>
                <a:cs typeface="Times New Roman" panose="02020603050405020304" pitchFamily="18" charset="0"/>
              </a:rPr>
              <a:t>statistics</a:t>
            </a:r>
          </a:p>
          <a:p>
            <a:pPr marL="457200" marR="0">
              <a:lnSpc>
                <a:spcPct val="107000"/>
              </a:lnSpc>
              <a:spcBef>
                <a:spcPts val="0"/>
              </a:spcBef>
              <a:spcAft>
                <a:spcPts val="0"/>
              </a:spcAft>
            </a:pPr>
            <a:r>
              <a:rPr lang="en-US" sz="1800" u="sng" kern="100" dirty="0">
                <a:solidFill>
                  <a:srgbClr val="0563C1"/>
                </a:solidFill>
                <a:effectLst/>
                <a:ea typeface="Calibri" panose="020F0502020204030204" pitchFamily="34" charset="0"/>
                <a:cs typeface="Times New Roman" panose="02020603050405020304" pitchFamily="18" charset="0"/>
                <a:hlinkClick r:id="rId5"/>
              </a:rPr>
              <a:t>ericascott@tax.state.nv.us</a:t>
            </a:r>
            <a:endParaRPr lang="en-US" sz="1800" kern="100"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800" kern="100" dirty="0">
                <a:effectLst/>
                <a:ea typeface="Times New Roman" panose="02020603050405020304" pitchFamily="18" charset="0"/>
                <a:cs typeface="Times New Roman" panose="02020603050405020304" pitchFamily="18" charset="0"/>
              </a:rPr>
              <a:t>Department of Taxation, Christopher Wright: Population </a:t>
            </a:r>
            <a:r>
              <a:rPr lang="en-US" sz="1800" kern="100" dirty="0">
                <a:effectLst/>
                <a:ea typeface="Calibri" panose="020F0502020204030204" pitchFamily="34" charset="0"/>
                <a:cs typeface="Times New Roman" panose="02020603050405020304" pitchFamily="18" charset="0"/>
              </a:rPr>
              <a:t>data/statistics</a:t>
            </a:r>
          </a:p>
          <a:p>
            <a:pPr marL="457200" marR="0">
              <a:lnSpc>
                <a:spcPct val="107000"/>
              </a:lnSpc>
              <a:spcBef>
                <a:spcPts val="0"/>
              </a:spcBef>
              <a:spcAft>
                <a:spcPts val="0"/>
              </a:spcAft>
            </a:pPr>
            <a:r>
              <a:rPr lang="en-US" sz="1800" u="sng" kern="100" dirty="0">
                <a:solidFill>
                  <a:srgbClr val="0563C1"/>
                </a:solidFill>
                <a:effectLst/>
                <a:ea typeface="Calibri" panose="020F0502020204030204" pitchFamily="34" charset="0"/>
                <a:cs typeface="Times New Roman" panose="02020603050405020304" pitchFamily="18" charset="0"/>
                <a:hlinkClick r:id="rId6"/>
              </a:rPr>
              <a:t>wrightc@tax.state.nv.us</a:t>
            </a:r>
            <a:endParaRPr lang="en-US" sz="1800" kern="100"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800" kern="100" dirty="0">
                <a:effectLst/>
                <a:ea typeface="Calibri" panose="020F0502020204030204" pitchFamily="34" charset="0"/>
                <a:cs typeface="Times New Roman" panose="02020603050405020304" pitchFamily="18" charset="0"/>
              </a:rPr>
              <a:t>GOED, Bob Potts: Workforce and economic development </a:t>
            </a:r>
          </a:p>
          <a:p>
            <a:pPr marL="457200" marR="0">
              <a:lnSpc>
                <a:spcPct val="107000"/>
              </a:lnSpc>
              <a:spcBef>
                <a:spcPts val="0"/>
              </a:spcBef>
              <a:spcAft>
                <a:spcPts val="0"/>
              </a:spcAft>
            </a:pPr>
            <a:r>
              <a:rPr lang="en-US" sz="1800" u="sng" kern="100" dirty="0">
                <a:solidFill>
                  <a:srgbClr val="0563C1"/>
                </a:solidFill>
                <a:effectLst/>
                <a:ea typeface="Calibri" panose="020F0502020204030204" pitchFamily="34" charset="0"/>
                <a:cs typeface="Times New Roman" panose="02020603050405020304" pitchFamily="18" charset="0"/>
                <a:hlinkClick r:id="rId7"/>
              </a:rPr>
              <a:t>bpotts@goed.nv.gov</a:t>
            </a:r>
            <a:endParaRPr lang="en-US" sz="1800" kern="100"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800" kern="100" dirty="0">
                <a:effectLst/>
                <a:ea typeface="Calibri" panose="020F0502020204030204" pitchFamily="34" charset="0"/>
                <a:cs typeface="Times New Roman" panose="02020603050405020304" pitchFamily="18" charset="0"/>
              </a:rPr>
              <a:t>Tourism, Kyle Schultz: Visitation data/statistics</a:t>
            </a:r>
          </a:p>
          <a:p>
            <a:pPr marL="457200" marR="0">
              <a:lnSpc>
                <a:spcPct val="107000"/>
              </a:lnSpc>
              <a:spcBef>
                <a:spcPts val="0"/>
              </a:spcBef>
              <a:spcAft>
                <a:spcPts val="0"/>
              </a:spcAft>
            </a:pPr>
            <a:r>
              <a:rPr lang="en-US" sz="1800" u="sng" kern="100" dirty="0">
                <a:solidFill>
                  <a:srgbClr val="0563C1"/>
                </a:solidFill>
                <a:effectLst/>
                <a:ea typeface="Calibri" panose="020F0502020204030204" pitchFamily="34" charset="0"/>
                <a:cs typeface="Times New Roman" panose="02020603050405020304" pitchFamily="18" charset="0"/>
                <a:hlinkClick r:id="rId8"/>
              </a:rPr>
              <a:t>kshulz@travelnevada.com</a:t>
            </a:r>
            <a:endParaRPr lang="en-US" sz="1800" kern="100"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800" kern="100" dirty="0">
                <a:effectLst/>
                <a:ea typeface="Calibri" panose="020F0502020204030204" pitchFamily="34" charset="0"/>
                <a:cs typeface="Times New Roman" panose="02020603050405020304" pitchFamily="18" charset="0"/>
              </a:rPr>
              <a:t>GFO, Mauricio Solorio: State revenues, tax credits, expenditure data</a:t>
            </a:r>
          </a:p>
          <a:p>
            <a:pPr marL="457200" marR="0">
              <a:lnSpc>
                <a:spcPct val="107000"/>
              </a:lnSpc>
              <a:spcBef>
                <a:spcPts val="0"/>
              </a:spcBef>
              <a:spcAft>
                <a:spcPts val="800"/>
              </a:spcAft>
            </a:pPr>
            <a:r>
              <a:rPr lang="en-US" u="sng" kern="100" dirty="0">
                <a:solidFill>
                  <a:srgbClr val="0563C1"/>
                </a:solidFill>
                <a:cs typeface="Times New Roman" panose="02020603050405020304" pitchFamily="18" charset="0"/>
                <a:hlinkClick r:id="rId9">
                  <a:extLst>
                    <a:ext uri="{A12FA001-AC4F-418D-AE19-62706E023703}">
                      <ahyp:hlinkClr xmlns:ahyp="http://schemas.microsoft.com/office/drawing/2018/hyperlinkcolor" val="tx"/>
                    </a:ext>
                  </a:extLst>
                </a:hlinkClick>
              </a:rPr>
              <a:t>msarteaga@</a:t>
            </a:r>
            <a:r>
              <a:rPr lang="en-US" u="sng" kern="100" dirty="0">
                <a:solidFill>
                  <a:srgbClr val="0563C1"/>
                </a:solidFill>
                <a:cs typeface="Times New Roman" panose="02020603050405020304" pitchFamily="18" charset="0"/>
              </a:rPr>
              <a:t>finance.nv.gov</a:t>
            </a:r>
          </a:p>
        </p:txBody>
      </p:sp>
    </p:spTree>
    <p:extLst>
      <p:ext uri="{BB962C8B-B14F-4D97-AF65-F5344CB8AC3E}">
        <p14:creationId xmlns:p14="http://schemas.microsoft.com/office/powerpoint/2010/main" val="6000132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solidFill>
                  <a:schemeClr val="tx2"/>
                </a:solidFill>
              </a:rPr>
              <a:t>Agenda</a:t>
            </a:r>
          </a:p>
        </p:txBody>
      </p:sp>
      <p:sp>
        <p:nvSpPr>
          <p:cNvPr id="3" name="Content Placeholder 2"/>
          <p:cNvSpPr>
            <a:spLocks noGrp="1"/>
          </p:cNvSpPr>
          <p:nvPr>
            <p:ph idx="1"/>
          </p:nvPr>
        </p:nvSpPr>
        <p:spPr/>
        <p:txBody>
          <a:bodyPr>
            <a:normAutofit/>
          </a:bodyPr>
          <a:lstStyle/>
          <a:p>
            <a:r>
              <a:rPr lang="en-US" dirty="0"/>
              <a:t>GFO Welcome</a:t>
            </a:r>
            <a:endParaRPr dirty="0"/>
          </a:p>
          <a:p>
            <a:r>
              <a:rPr lang="en-US" dirty="0"/>
              <a:t>Economic </a:t>
            </a:r>
            <a:r>
              <a:rPr dirty="0"/>
              <a:t>Overview</a:t>
            </a:r>
          </a:p>
          <a:p>
            <a:r>
              <a:rPr lang="en-US" dirty="0"/>
              <a:t>Budget Build Overview</a:t>
            </a:r>
            <a:endParaRPr dirty="0"/>
          </a:p>
          <a:p>
            <a:r>
              <a:rPr lang="en-US" dirty="0"/>
              <a:t>Statewide Agency Updates</a:t>
            </a:r>
          </a:p>
          <a:p>
            <a:r>
              <a:rPr lang="en-US" dirty="0"/>
              <a:t>Budget Building Manual Overview </a:t>
            </a:r>
          </a:p>
          <a:p>
            <a:r>
              <a:rPr lang="en-US" dirty="0"/>
              <a:t>NEBS Update and SB462-Adjusted Base</a:t>
            </a:r>
          </a:p>
          <a:p>
            <a:r>
              <a:rPr lang="en-US" dirty="0"/>
              <a:t>Q &amp; A</a:t>
            </a:r>
            <a:endParaRPr dirty="0"/>
          </a:p>
        </p:txBody>
      </p:sp>
      <p:sp>
        <p:nvSpPr>
          <p:cNvPr id="4" name="TextBox 3"/>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7" name="Slide Number Placeholder 6">
            <a:extLst>
              <a:ext uri="{FF2B5EF4-FFF2-40B4-BE49-F238E27FC236}">
                <a16:creationId xmlns:a16="http://schemas.microsoft.com/office/drawing/2014/main" id="{AB720CE1-CCAF-9AE4-3B38-35AE591AD8AB}"/>
              </a:ext>
            </a:extLst>
          </p:cNvPr>
          <p:cNvSpPr>
            <a:spLocks noGrp="1"/>
          </p:cNvSpPr>
          <p:nvPr>
            <p:ph type="sldNum" sz="quarter" idx="12"/>
          </p:nvPr>
        </p:nvSpPr>
        <p:spPr/>
        <p:txBody>
          <a:bodyPr/>
          <a:lstStyle/>
          <a:p>
            <a:fld id="{C1FF6DA9-008F-8B48-92A6-B652298478BF}" type="slidenum">
              <a:rPr lang="en-US" smtClean="0"/>
              <a:t>3</a:t>
            </a:fld>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1CE858-6C2A-11B7-AA20-CA971BA1E40B}"/>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06B95CE7-1FCB-7DB1-D4C3-1740AF96F60C}"/>
              </a:ext>
            </a:extLst>
          </p:cNvPr>
          <p:cNvSpPr/>
          <p:nvPr/>
        </p:nvSpPr>
        <p:spPr>
          <a:xfrm>
            <a:off x="0" y="2105025"/>
            <a:ext cx="9144000" cy="1828800"/>
          </a:xfrm>
          <a:prstGeom prst="rect">
            <a:avLst/>
          </a:prstGeom>
          <a:solidFill>
            <a:srgbClr val="1F3A93"/>
          </a:solidFill>
        </p:spPr>
        <p:style>
          <a:lnRef idx="1">
            <a:schemeClr val="accent1"/>
          </a:lnRef>
          <a:fillRef idx="3">
            <a:schemeClr val="accent1"/>
          </a:fillRef>
          <a:effectRef idx="2">
            <a:schemeClr val="accent1"/>
          </a:effectRef>
          <a:fontRef idx="minor">
            <a:schemeClr val="lt1"/>
          </a:fontRef>
        </p:style>
        <p:txBody>
          <a:bodyPr rtlCol="0" anchor="ctr"/>
          <a:lstStyle/>
          <a:p>
            <a:endParaRPr sz="3200" dirty="0">
              <a:solidFill>
                <a:srgbClr val="FFFFFF"/>
              </a:solidFill>
              <a:latin typeface="Segoe UI"/>
            </a:endParaRPr>
          </a:p>
        </p:txBody>
      </p:sp>
      <p:sp>
        <p:nvSpPr>
          <p:cNvPr id="3" name="TextBox 2">
            <a:extLst>
              <a:ext uri="{FF2B5EF4-FFF2-40B4-BE49-F238E27FC236}">
                <a16:creationId xmlns:a16="http://schemas.microsoft.com/office/drawing/2014/main" id="{AE7446A8-7DD7-1840-805F-5440D6A6B27D}"/>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TextBox 5">
            <a:extLst>
              <a:ext uri="{FF2B5EF4-FFF2-40B4-BE49-F238E27FC236}">
                <a16:creationId xmlns:a16="http://schemas.microsoft.com/office/drawing/2014/main" id="{12D93B24-8808-3A6B-623C-8D3E02545B10}"/>
              </a:ext>
            </a:extLst>
          </p:cNvPr>
          <p:cNvSpPr txBox="1"/>
          <p:nvPr/>
        </p:nvSpPr>
        <p:spPr>
          <a:xfrm>
            <a:off x="342900" y="2657475"/>
            <a:ext cx="8801100" cy="584775"/>
          </a:xfrm>
          <a:prstGeom prst="rect">
            <a:avLst/>
          </a:prstGeom>
          <a:noFill/>
        </p:spPr>
        <p:txBody>
          <a:bodyPr wrap="square">
            <a:spAutoFit/>
          </a:bodyPr>
          <a:lstStyle/>
          <a:p>
            <a:r>
              <a:rPr lang="en-US" sz="3200" b="1" dirty="0">
                <a:solidFill>
                  <a:schemeClr val="accent3"/>
                </a:solidFill>
                <a:latin typeface="+mj-lt"/>
              </a:rPr>
              <a:t>Budget Build Overview</a:t>
            </a:r>
            <a:endParaRPr sz="3200" b="1" dirty="0">
              <a:solidFill>
                <a:schemeClr val="accent3"/>
              </a:solidFill>
              <a:latin typeface="+mj-lt"/>
            </a:endParaRPr>
          </a:p>
        </p:txBody>
      </p:sp>
      <p:sp>
        <p:nvSpPr>
          <p:cNvPr id="7" name="TextBox 6">
            <a:extLst>
              <a:ext uri="{FF2B5EF4-FFF2-40B4-BE49-F238E27FC236}">
                <a16:creationId xmlns:a16="http://schemas.microsoft.com/office/drawing/2014/main" id="{B947EA07-1F4D-5736-5BD7-A95F6BF2AF0F}"/>
              </a:ext>
            </a:extLst>
          </p:cNvPr>
          <p:cNvSpPr txBox="1"/>
          <p:nvPr/>
        </p:nvSpPr>
        <p:spPr>
          <a:xfrm>
            <a:off x="1073600" y="4968448"/>
            <a:ext cx="3800475" cy="923330"/>
          </a:xfrm>
          <a:prstGeom prst="rect">
            <a:avLst/>
          </a:prstGeom>
          <a:noFill/>
        </p:spPr>
        <p:txBody>
          <a:bodyPr wrap="square" rtlCol="0">
            <a:spAutoFit/>
          </a:bodyPr>
          <a:lstStyle/>
          <a:p>
            <a:r>
              <a:rPr lang="en-US" b="1" dirty="0"/>
              <a:t>Aaron Frantz</a:t>
            </a:r>
          </a:p>
          <a:p>
            <a:r>
              <a:rPr lang="en-US" dirty="0"/>
              <a:t>Executive Branch Budget Officer 3</a:t>
            </a:r>
          </a:p>
          <a:p>
            <a:r>
              <a:rPr lang="en-US" dirty="0"/>
              <a:t>Governor’s Finance Office</a:t>
            </a:r>
          </a:p>
        </p:txBody>
      </p:sp>
      <p:sp>
        <p:nvSpPr>
          <p:cNvPr id="8" name="Slide Number Placeholder 7">
            <a:extLst>
              <a:ext uri="{FF2B5EF4-FFF2-40B4-BE49-F238E27FC236}">
                <a16:creationId xmlns:a16="http://schemas.microsoft.com/office/drawing/2014/main" id="{CD2F4942-E8F5-28A0-3B50-921CAAEE8564}"/>
              </a:ext>
            </a:extLst>
          </p:cNvPr>
          <p:cNvSpPr>
            <a:spLocks noGrp="1"/>
          </p:cNvSpPr>
          <p:nvPr>
            <p:ph type="sldNum" sz="quarter" idx="12"/>
          </p:nvPr>
        </p:nvSpPr>
        <p:spPr/>
        <p:txBody>
          <a:bodyPr/>
          <a:lstStyle/>
          <a:p>
            <a:fld id="{C1FF6DA9-008F-8B48-92A6-B652298478BF}" type="slidenum">
              <a:rPr lang="en-US" smtClean="0"/>
              <a:t>30</a:t>
            </a:fld>
            <a:endParaRPr lang="en-US" dirty="0"/>
          </a:p>
        </p:txBody>
      </p:sp>
      <p:sp>
        <p:nvSpPr>
          <p:cNvPr id="4" name="TextBox 3">
            <a:extLst>
              <a:ext uri="{FF2B5EF4-FFF2-40B4-BE49-F238E27FC236}">
                <a16:creationId xmlns:a16="http://schemas.microsoft.com/office/drawing/2014/main" id="{96E678E0-FA9B-3D4C-8D4F-2B9D9744950C}"/>
              </a:ext>
            </a:extLst>
          </p:cNvPr>
          <p:cNvSpPr txBox="1"/>
          <p:nvPr/>
        </p:nvSpPr>
        <p:spPr>
          <a:xfrm>
            <a:off x="4972049" y="4968448"/>
            <a:ext cx="3800475" cy="923330"/>
          </a:xfrm>
          <a:prstGeom prst="rect">
            <a:avLst/>
          </a:prstGeom>
          <a:noFill/>
        </p:spPr>
        <p:txBody>
          <a:bodyPr wrap="square" rtlCol="0">
            <a:spAutoFit/>
          </a:bodyPr>
          <a:lstStyle/>
          <a:p>
            <a:r>
              <a:rPr lang="en-US" b="1" dirty="0"/>
              <a:t>David Lenzner</a:t>
            </a:r>
          </a:p>
          <a:p>
            <a:r>
              <a:rPr lang="en-US" dirty="0"/>
              <a:t>Deputy Director</a:t>
            </a:r>
          </a:p>
          <a:p>
            <a:r>
              <a:rPr lang="en-US" dirty="0"/>
              <a:t>Governor’s Finance Office</a:t>
            </a:r>
          </a:p>
        </p:txBody>
      </p:sp>
    </p:spTree>
    <p:extLst>
      <p:ext uri="{BB962C8B-B14F-4D97-AF65-F5344CB8AC3E}">
        <p14:creationId xmlns:p14="http://schemas.microsoft.com/office/powerpoint/2010/main" val="13454134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09D3F9-0E48-BB84-E0D1-CB765F31A6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F8B689-503C-CD3D-46A5-05F8103FCD25}"/>
              </a:ext>
            </a:extLst>
          </p:cNvPr>
          <p:cNvSpPr>
            <a:spLocks noGrp="1"/>
          </p:cNvSpPr>
          <p:nvPr>
            <p:ph type="title"/>
          </p:nvPr>
        </p:nvSpPr>
        <p:spPr/>
        <p:txBody>
          <a:bodyPr>
            <a:normAutofit/>
          </a:bodyPr>
          <a:lstStyle/>
          <a:p>
            <a:r>
              <a:rPr lang="en-US" dirty="0">
                <a:solidFill>
                  <a:schemeClr val="tx2"/>
                </a:solidFill>
              </a:rPr>
              <a:t>Overview</a:t>
            </a:r>
            <a:endParaRPr dirty="0">
              <a:solidFill>
                <a:schemeClr val="tx2"/>
              </a:solidFill>
            </a:endParaRPr>
          </a:p>
        </p:txBody>
      </p:sp>
      <p:sp>
        <p:nvSpPr>
          <p:cNvPr id="3" name="Content Placeholder 2">
            <a:extLst>
              <a:ext uri="{FF2B5EF4-FFF2-40B4-BE49-F238E27FC236}">
                <a16:creationId xmlns:a16="http://schemas.microsoft.com/office/drawing/2014/main" id="{08597B91-5B47-9199-BB04-0E05046C591C}"/>
              </a:ext>
            </a:extLst>
          </p:cNvPr>
          <p:cNvSpPr>
            <a:spLocks noGrp="1"/>
          </p:cNvSpPr>
          <p:nvPr>
            <p:ph idx="1"/>
          </p:nvPr>
        </p:nvSpPr>
        <p:spPr/>
        <p:txBody>
          <a:bodyPr/>
          <a:lstStyle/>
          <a:p>
            <a:r>
              <a:rPr lang="en-US" dirty="0"/>
              <a:t>Budget Build Overview &amp; Key Dates and Deadlines</a:t>
            </a:r>
          </a:p>
          <a:p>
            <a:r>
              <a:rPr lang="en-US" dirty="0"/>
              <a:t>Enhancement Requests</a:t>
            </a:r>
          </a:p>
          <a:p>
            <a:r>
              <a:rPr lang="en-US" dirty="0"/>
              <a:t>2x Budget CAP</a:t>
            </a:r>
          </a:p>
          <a:p>
            <a:r>
              <a:rPr lang="en-US" dirty="0"/>
              <a:t>Items for Special Consideration</a:t>
            </a:r>
          </a:p>
          <a:p>
            <a:r>
              <a:rPr lang="en-US" dirty="0"/>
              <a:t>E-710 Scheduled Equipment Replacement</a:t>
            </a:r>
          </a:p>
          <a:p>
            <a:r>
              <a:rPr lang="en-US" dirty="0"/>
              <a:t>One Shot Appropriations</a:t>
            </a:r>
          </a:p>
        </p:txBody>
      </p:sp>
      <p:sp>
        <p:nvSpPr>
          <p:cNvPr id="4" name="TextBox 3">
            <a:extLst>
              <a:ext uri="{FF2B5EF4-FFF2-40B4-BE49-F238E27FC236}">
                <a16:creationId xmlns:a16="http://schemas.microsoft.com/office/drawing/2014/main" id="{F3CA0969-DCDF-40C7-0B86-DFF1AA4E3550}"/>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3514E59A-B344-B4C7-0372-ABFA2A70EFB3}"/>
              </a:ext>
            </a:extLst>
          </p:cNvPr>
          <p:cNvSpPr>
            <a:spLocks noGrp="1"/>
          </p:cNvSpPr>
          <p:nvPr>
            <p:ph type="sldNum" sz="quarter" idx="12"/>
          </p:nvPr>
        </p:nvSpPr>
        <p:spPr/>
        <p:txBody>
          <a:bodyPr/>
          <a:lstStyle/>
          <a:p>
            <a:fld id="{C1FF6DA9-008F-8B48-92A6-B652298478BF}" type="slidenum">
              <a:rPr lang="en-US" smtClean="0"/>
              <a:t>31</a:t>
            </a:fld>
            <a:endParaRPr lang="en-US" dirty="0"/>
          </a:p>
        </p:txBody>
      </p:sp>
    </p:spTree>
    <p:extLst>
      <p:ext uri="{BB962C8B-B14F-4D97-AF65-F5344CB8AC3E}">
        <p14:creationId xmlns:p14="http://schemas.microsoft.com/office/powerpoint/2010/main" val="22116174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0413"/>
            <a:ext cx="8229600" cy="973794"/>
          </a:xfrm>
        </p:spPr>
        <p:txBody>
          <a:bodyPr/>
          <a:lstStyle/>
          <a:p>
            <a:r>
              <a:rPr lang="en-US" dirty="0">
                <a:solidFill>
                  <a:schemeClr val="tx2"/>
                </a:solidFill>
              </a:rPr>
              <a:t>Key Dates</a:t>
            </a:r>
            <a:endParaRPr dirty="0">
              <a:solidFill>
                <a:schemeClr val="tx2"/>
              </a:solidFill>
            </a:endParaRPr>
          </a:p>
        </p:txBody>
      </p:sp>
      <p:sp>
        <p:nvSpPr>
          <p:cNvPr id="3" name="Content Placeholder 2"/>
          <p:cNvSpPr>
            <a:spLocks noGrp="1"/>
          </p:cNvSpPr>
          <p:nvPr>
            <p:ph idx="1"/>
          </p:nvPr>
        </p:nvSpPr>
        <p:spPr>
          <a:xfrm>
            <a:off x="457200" y="1660634"/>
            <a:ext cx="8229600" cy="4465529"/>
          </a:xfrm>
        </p:spPr>
        <p:txBody>
          <a:bodyPr>
            <a:normAutofit lnSpcReduction="10000"/>
          </a:bodyPr>
          <a:lstStyle/>
          <a:p>
            <a:pPr marL="0" indent="0" algn="ctr">
              <a:buNone/>
            </a:pPr>
            <a:r>
              <a:rPr lang="en-US" sz="2400" dirty="0">
                <a:solidFill>
                  <a:schemeClr val="tx2">
                    <a:lumMod val="75000"/>
                  </a:schemeClr>
                </a:solidFill>
              </a:rPr>
              <a:t>NRS 353.205 – 353.213</a:t>
            </a:r>
          </a:p>
          <a:p>
            <a:r>
              <a:rPr lang="en-US" dirty="0"/>
              <a:t>Agency Request (A00/A01)</a:t>
            </a:r>
            <a:endParaRPr lang="en-US" sz="2000" dirty="0"/>
          </a:p>
          <a:p>
            <a:pPr lvl="1"/>
            <a:r>
              <a:rPr lang="en-US" dirty="0"/>
              <a:t>Due Tuesday, September 1, 2026 – NEBS </a:t>
            </a:r>
            <a:r>
              <a:rPr lang="en-US" b="1" dirty="0"/>
              <a:t>locked at 4pm</a:t>
            </a:r>
          </a:p>
          <a:p>
            <a:r>
              <a:rPr lang="en-US" dirty="0"/>
              <a:t>Governor Recommends (G01)</a:t>
            </a:r>
          </a:p>
          <a:p>
            <a:pPr lvl="1"/>
            <a:r>
              <a:rPr lang="en-US" dirty="0"/>
              <a:t>Submitted in January 2027</a:t>
            </a:r>
          </a:p>
          <a:p>
            <a:r>
              <a:rPr lang="en-US" dirty="0"/>
              <a:t>Legislatively Approved (L01)</a:t>
            </a:r>
          </a:p>
          <a:p>
            <a:pPr lvl="1"/>
            <a:r>
              <a:rPr lang="en-US" dirty="0"/>
              <a:t>Session begins February 1, 2027</a:t>
            </a:r>
          </a:p>
          <a:p>
            <a:pPr lvl="1"/>
            <a:r>
              <a:rPr lang="en-US" dirty="0"/>
              <a:t>Session ends May 31, 2027</a:t>
            </a:r>
          </a:p>
        </p:txBody>
      </p:sp>
      <p:sp>
        <p:nvSpPr>
          <p:cNvPr id="4" name="TextBox 3"/>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AF0E9E44-DDEC-D815-910A-6F6192F33E51}"/>
              </a:ext>
            </a:extLst>
          </p:cNvPr>
          <p:cNvSpPr>
            <a:spLocks noGrp="1"/>
          </p:cNvSpPr>
          <p:nvPr>
            <p:ph type="sldNum" sz="quarter" idx="12"/>
          </p:nvPr>
        </p:nvSpPr>
        <p:spPr/>
        <p:txBody>
          <a:bodyPr/>
          <a:lstStyle/>
          <a:p>
            <a:fld id="{C1FF6DA9-008F-8B48-92A6-B652298478BF}" type="slidenum">
              <a:rPr lang="en-US" smtClean="0"/>
              <a:t>32</a:t>
            </a:fld>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65A40-999C-EB9D-78EF-C03296B983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B0BE53-2483-1BCD-F983-7CD7EBD1AAA0}"/>
              </a:ext>
            </a:extLst>
          </p:cNvPr>
          <p:cNvSpPr>
            <a:spLocks noGrp="1"/>
          </p:cNvSpPr>
          <p:nvPr>
            <p:ph type="title"/>
          </p:nvPr>
        </p:nvSpPr>
        <p:spPr>
          <a:xfrm>
            <a:off x="457200" y="689851"/>
            <a:ext cx="8229600" cy="1143000"/>
          </a:xfrm>
        </p:spPr>
        <p:txBody>
          <a:bodyPr/>
          <a:lstStyle/>
          <a:p>
            <a:r>
              <a:rPr lang="en-US" dirty="0">
                <a:solidFill>
                  <a:schemeClr val="tx2"/>
                </a:solidFill>
              </a:rPr>
              <a:t>Key Dates</a:t>
            </a:r>
            <a:endParaRPr dirty="0">
              <a:solidFill>
                <a:schemeClr val="tx2"/>
              </a:solidFill>
            </a:endParaRPr>
          </a:p>
        </p:txBody>
      </p:sp>
      <p:sp>
        <p:nvSpPr>
          <p:cNvPr id="4" name="TextBox 3">
            <a:extLst>
              <a:ext uri="{FF2B5EF4-FFF2-40B4-BE49-F238E27FC236}">
                <a16:creationId xmlns:a16="http://schemas.microsoft.com/office/drawing/2014/main" id="{6AC10973-A0DF-378B-9208-4E1CA12FC117}"/>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744CFBF7-D3FB-004D-D687-025E72517F0A}"/>
              </a:ext>
            </a:extLst>
          </p:cNvPr>
          <p:cNvSpPr>
            <a:spLocks noGrp="1"/>
          </p:cNvSpPr>
          <p:nvPr>
            <p:ph type="sldNum" sz="quarter" idx="12"/>
          </p:nvPr>
        </p:nvSpPr>
        <p:spPr/>
        <p:txBody>
          <a:bodyPr/>
          <a:lstStyle/>
          <a:p>
            <a:fld id="{C1FF6DA9-008F-8B48-92A6-B652298478BF}" type="slidenum">
              <a:rPr lang="en-US" smtClean="0"/>
              <a:t>33</a:t>
            </a:fld>
            <a:endParaRPr lang="en-US" dirty="0"/>
          </a:p>
        </p:txBody>
      </p:sp>
      <p:sp>
        <p:nvSpPr>
          <p:cNvPr id="8" name="Content Placeholder 2">
            <a:extLst>
              <a:ext uri="{FF2B5EF4-FFF2-40B4-BE49-F238E27FC236}">
                <a16:creationId xmlns:a16="http://schemas.microsoft.com/office/drawing/2014/main" id="{461F3DC7-F57D-6F6A-4A8F-EAE43A56277B}"/>
              </a:ext>
            </a:extLst>
          </p:cNvPr>
          <p:cNvSpPr>
            <a:spLocks noGrp="1"/>
          </p:cNvSpPr>
          <p:nvPr>
            <p:ph idx="1"/>
          </p:nvPr>
        </p:nvSpPr>
        <p:spPr>
          <a:xfrm>
            <a:off x="381000" y="1752600"/>
            <a:ext cx="4038600" cy="4116855"/>
          </a:xfrm>
        </p:spPr>
        <p:txBody>
          <a:bodyPr>
            <a:normAutofit fontScale="32500" lnSpcReduction="20000"/>
          </a:bodyPr>
          <a:lstStyle/>
          <a:p>
            <a:r>
              <a:rPr lang="en-US" sz="7700" dirty="0"/>
              <a:t>CIPs due  – 4/1</a:t>
            </a:r>
          </a:p>
          <a:p>
            <a:r>
              <a:rPr lang="en-US" sz="7700" dirty="0"/>
              <a:t>TIEs due  – 4/1</a:t>
            </a:r>
          </a:p>
          <a:p>
            <a:r>
              <a:rPr lang="en-US" sz="7700" dirty="0"/>
              <a:t>Concepts for Policy BDRs </a:t>
            </a:r>
          </a:p>
          <a:p>
            <a:pPr lvl="1"/>
            <a:r>
              <a:rPr lang="en-US" sz="5900" dirty="0"/>
              <a:t>Submitted to the Gov’s Office by 3/15</a:t>
            </a:r>
          </a:p>
          <a:p>
            <a:r>
              <a:rPr lang="en-US" sz="7700" dirty="0"/>
              <a:t>Policy BDRs</a:t>
            </a:r>
          </a:p>
          <a:p>
            <a:pPr lvl="1"/>
            <a:r>
              <a:rPr lang="en-US" sz="6300" dirty="0"/>
              <a:t>In NEBS by 6/12</a:t>
            </a:r>
          </a:p>
          <a:p>
            <a:r>
              <a:rPr lang="en-US" sz="7700" dirty="0"/>
              <a:t>Policy BDRs – Finalized 7/29</a:t>
            </a:r>
          </a:p>
        </p:txBody>
      </p:sp>
      <p:sp>
        <p:nvSpPr>
          <p:cNvPr id="3" name="Content Placeholder 2">
            <a:extLst>
              <a:ext uri="{FF2B5EF4-FFF2-40B4-BE49-F238E27FC236}">
                <a16:creationId xmlns:a16="http://schemas.microsoft.com/office/drawing/2014/main" id="{1181B961-098D-B354-F13D-2EF118914C63}"/>
              </a:ext>
            </a:extLst>
          </p:cNvPr>
          <p:cNvSpPr txBox="1">
            <a:spLocks/>
          </p:cNvSpPr>
          <p:nvPr/>
        </p:nvSpPr>
        <p:spPr>
          <a:xfrm>
            <a:off x="4415481" y="1750422"/>
            <a:ext cx="4038600" cy="3533959"/>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500" dirty="0"/>
              <a:t>Budgetary BDRs</a:t>
            </a:r>
          </a:p>
          <a:p>
            <a:pPr lvl="1"/>
            <a:r>
              <a:rPr lang="en-US" sz="2100" dirty="0"/>
              <a:t>In NEBS by 8/14 with corresponding DU</a:t>
            </a:r>
            <a:endParaRPr lang="en-US" sz="2500" dirty="0"/>
          </a:p>
          <a:p>
            <a:r>
              <a:rPr lang="en-US" sz="2500" dirty="0"/>
              <a:t>Fleet vehicle requests</a:t>
            </a:r>
          </a:p>
          <a:p>
            <a:pPr lvl="1"/>
            <a:r>
              <a:rPr lang="en-US" sz="2100" dirty="0"/>
              <a:t>To Fleet Services 7/1</a:t>
            </a:r>
          </a:p>
          <a:p>
            <a:r>
              <a:rPr lang="en-US" sz="2500" dirty="0"/>
              <a:t>GTO Preliminary Utilizations – </a:t>
            </a:r>
            <a:r>
              <a:rPr lang="en-US" sz="2100" dirty="0"/>
              <a:t>In NEBS by 7/8</a:t>
            </a:r>
          </a:p>
          <a:p>
            <a:pPr lvl="1"/>
            <a:r>
              <a:rPr lang="en-US" sz="2100" dirty="0"/>
              <a:t>Final utilizations by 7/31</a:t>
            </a:r>
          </a:p>
        </p:txBody>
      </p:sp>
    </p:spTree>
    <p:extLst>
      <p:ext uri="{BB962C8B-B14F-4D97-AF65-F5344CB8AC3E}">
        <p14:creationId xmlns:p14="http://schemas.microsoft.com/office/powerpoint/2010/main" val="3460733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A8CA4-5075-DA77-C642-D76A8A7265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2FD5A2-66CA-568C-B94F-5EC942B1A76C}"/>
              </a:ext>
            </a:extLst>
          </p:cNvPr>
          <p:cNvSpPr>
            <a:spLocks noGrp="1"/>
          </p:cNvSpPr>
          <p:nvPr>
            <p:ph type="title"/>
          </p:nvPr>
        </p:nvSpPr>
        <p:spPr/>
        <p:txBody>
          <a:bodyPr>
            <a:normAutofit/>
          </a:bodyPr>
          <a:lstStyle/>
          <a:p>
            <a:r>
              <a:rPr lang="en-US" dirty="0">
                <a:solidFill>
                  <a:schemeClr val="tx2"/>
                </a:solidFill>
              </a:rPr>
              <a:t>Enhancements</a:t>
            </a:r>
            <a:endParaRPr dirty="0">
              <a:solidFill>
                <a:schemeClr val="tx2"/>
              </a:solidFill>
            </a:endParaRPr>
          </a:p>
        </p:txBody>
      </p:sp>
      <p:sp>
        <p:nvSpPr>
          <p:cNvPr id="3" name="Content Placeholder 2">
            <a:extLst>
              <a:ext uri="{FF2B5EF4-FFF2-40B4-BE49-F238E27FC236}">
                <a16:creationId xmlns:a16="http://schemas.microsoft.com/office/drawing/2014/main" id="{1ADFA701-87BD-526D-47FF-9E3876E02D79}"/>
              </a:ext>
            </a:extLst>
          </p:cNvPr>
          <p:cNvSpPr>
            <a:spLocks noGrp="1"/>
          </p:cNvSpPr>
          <p:nvPr>
            <p:ph idx="1"/>
          </p:nvPr>
        </p:nvSpPr>
        <p:spPr/>
        <p:txBody>
          <a:bodyPr>
            <a:normAutofit fontScale="92500" lnSpcReduction="10000"/>
          </a:bodyPr>
          <a:lstStyle/>
          <a:p>
            <a:pPr marL="0" lvl="0" indent="0">
              <a:buNone/>
            </a:pPr>
            <a:r>
              <a:rPr lang="en-US" b="1" dirty="0"/>
              <a:t>Requests will answer questions concerning:</a:t>
            </a:r>
          </a:p>
          <a:p>
            <a:pPr lvl="1"/>
            <a:r>
              <a:rPr lang="en-US" dirty="0"/>
              <a:t>Alignment with the Governor’s Strategic Plan and Priorities</a:t>
            </a:r>
          </a:p>
          <a:p>
            <a:pPr lvl="1"/>
            <a:r>
              <a:rPr lang="en-US" dirty="0"/>
              <a:t>Funding options including the re-prioritization of resources </a:t>
            </a:r>
          </a:p>
          <a:p>
            <a:pPr lvl="1"/>
            <a:r>
              <a:rPr lang="en-US" dirty="0"/>
              <a:t>Clear and concise descriptions of expected results and performance measures</a:t>
            </a:r>
          </a:p>
          <a:p>
            <a:pPr lvl="1"/>
            <a:r>
              <a:rPr lang="en-US" dirty="0"/>
              <a:t>Refer to page 19 of the 27-29 Budget Building Manual</a:t>
            </a:r>
          </a:p>
        </p:txBody>
      </p:sp>
      <p:sp>
        <p:nvSpPr>
          <p:cNvPr id="4" name="TextBox 3">
            <a:extLst>
              <a:ext uri="{FF2B5EF4-FFF2-40B4-BE49-F238E27FC236}">
                <a16:creationId xmlns:a16="http://schemas.microsoft.com/office/drawing/2014/main" id="{4A4A4038-00F9-840E-BB5A-6F34BC4113C9}"/>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9CA616E2-99F7-1E61-4ACA-C82899C91EEB}"/>
              </a:ext>
            </a:extLst>
          </p:cNvPr>
          <p:cNvSpPr>
            <a:spLocks noGrp="1"/>
          </p:cNvSpPr>
          <p:nvPr>
            <p:ph type="sldNum" sz="quarter" idx="12"/>
          </p:nvPr>
        </p:nvSpPr>
        <p:spPr/>
        <p:txBody>
          <a:bodyPr/>
          <a:lstStyle/>
          <a:p>
            <a:fld id="{C1FF6DA9-008F-8B48-92A6-B652298478BF}" type="slidenum">
              <a:rPr lang="en-US" smtClean="0"/>
              <a:t>34</a:t>
            </a:fld>
            <a:endParaRPr lang="en-US" dirty="0"/>
          </a:p>
        </p:txBody>
      </p:sp>
    </p:spTree>
    <p:extLst>
      <p:ext uri="{BB962C8B-B14F-4D97-AF65-F5344CB8AC3E}">
        <p14:creationId xmlns:p14="http://schemas.microsoft.com/office/powerpoint/2010/main" val="25748149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E98E1-6369-A8C2-C843-A5CF76F18B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F8EDAB-F6E4-BB69-BA1F-D0C919F7FF2C}"/>
              </a:ext>
            </a:extLst>
          </p:cNvPr>
          <p:cNvSpPr>
            <a:spLocks noGrp="1"/>
          </p:cNvSpPr>
          <p:nvPr>
            <p:ph type="title"/>
          </p:nvPr>
        </p:nvSpPr>
        <p:spPr/>
        <p:txBody>
          <a:bodyPr>
            <a:normAutofit/>
          </a:bodyPr>
          <a:lstStyle/>
          <a:p>
            <a:r>
              <a:rPr lang="en-US" dirty="0">
                <a:solidFill>
                  <a:schemeClr val="tx2"/>
                </a:solidFill>
              </a:rPr>
              <a:t>2X Budget CAP</a:t>
            </a:r>
            <a:endParaRPr dirty="0">
              <a:solidFill>
                <a:schemeClr val="tx2"/>
              </a:solidFill>
            </a:endParaRPr>
          </a:p>
        </p:txBody>
      </p:sp>
      <p:sp>
        <p:nvSpPr>
          <p:cNvPr id="3" name="Content Placeholder 2">
            <a:extLst>
              <a:ext uri="{FF2B5EF4-FFF2-40B4-BE49-F238E27FC236}">
                <a16:creationId xmlns:a16="http://schemas.microsoft.com/office/drawing/2014/main" id="{B582834A-6D33-2B1F-1899-03B83D7C6E19}"/>
              </a:ext>
            </a:extLst>
          </p:cNvPr>
          <p:cNvSpPr>
            <a:spLocks noGrp="1"/>
          </p:cNvSpPr>
          <p:nvPr>
            <p:ph idx="1"/>
          </p:nvPr>
        </p:nvSpPr>
        <p:spPr/>
        <p:txBody>
          <a:bodyPr>
            <a:normAutofit fontScale="92500" lnSpcReduction="20000"/>
          </a:bodyPr>
          <a:lstStyle/>
          <a:p>
            <a:pPr>
              <a:defRPr/>
            </a:pPr>
            <a:r>
              <a:rPr lang="en-US" dirty="0"/>
              <a:t>Nevada Constitution, Article IX, Section 2</a:t>
            </a:r>
          </a:p>
          <a:p>
            <a:pPr lvl="1">
              <a:defRPr/>
            </a:pPr>
            <a:r>
              <a:rPr lang="en-US" dirty="0"/>
              <a:t>Requires the State of Nevada to have a balanced budget. Revenues must equal Expenditures.</a:t>
            </a:r>
          </a:p>
          <a:p>
            <a:pPr>
              <a:defRPr/>
            </a:pPr>
            <a:r>
              <a:rPr lang="en-US" dirty="0"/>
              <a:t>The 2X Budget Cap</a:t>
            </a:r>
          </a:p>
          <a:p>
            <a:pPr lvl="1">
              <a:defRPr/>
            </a:pPr>
            <a:r>
              <a:rPr lang="en-US" dirty="0"/>
              <a:t>Establishes constraints for enhancements that can be requested.</a:t>
            </a:r>
          </a:p>
          <a:p>
            <a:pPr lvl="1">
              <a:defRPr/>
            </a:pPr>
            <a:r>
              <a:rPr lang="en-US" dirty="0"/>
              <a:t>Calculated by using the legislatively approved funding from the second year of biennium, adjusted, then doubled. </a:t>
            </a:r>
          </a:p>
          <a:p>
            <a:pPr marL="457200" lvl="1" indent="0">
              <a:buNone/>
              <a:defRPr/>
            </a:pPr>
            <a:r>
              <a:rPr lang="en-US" dirty="0"/>
              <a:t>2027+ adjustments X 2 = Department Request Limit.</a:t>
            </a:r>
          </a:p>
          <a:p>
            <a:pPr lvl="1">
              <a:defRPr/>
            </a:pPr>
            <a:endParaRPr lang="en-US" dirty="0"/>
          </a:p>
          <a:p>
            <a:pPr marL="0" indent="0">
              <a:buFont typeface="Arial" panose="020B0604020202020204" pitchFamily="34" charset="0"/>
              <a:buNone/>
              <a:defRPr/>
            </a:pPr>
            <a:endParaRPr lang="en-US" dirty="0"/>
          </a:p>
        </p:txBody>
      </p:sp>
      <p:sp>
        <p:nvSpPr>
          <p:cNvPr id="4" name="TextBox 3">
            <a:extLst>
              <a:ext uri="{FF2B5EF4-FFF2-40B4-BE49-F238E27FC236}">
                <a16:creationId xmlns:a16="http://schemas.microsoft.com/office/drawing/2014/main" id="{928A42A4-E8BE-28AC-593A-B66E4A2F7191}"/>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0796C69C-6BE4-BAF4-183B-42E1E138D251}"/>
              </a:ext>
            </a:extLst>
          </p:cNvPr>
          <p:cNvSpPr>
            <a:spLocks noGrp="1"/>
          </p:cNvSpPr>
          <p:nvPr>
            <p:ph type="sldNum" sz="quarter" idx="12"/>
          </p:nvPr>
        </p:nvSpPr>
        <p:spPr/>
        <p:txBody>
          <a:bodyPr/>
          <a:lstStyle/>
          <a:p>
            <a:fld id="{C1FF6DA9-008F-8B48-92A6-B652298478BF}" type="slidenum">
              <a:rPr lang="en-US" smtClean="0"/>
              <a:t>35</a:t>
            </a:fld>
            <a:endParaRPr lang="en-US" dirty="0"/>
          </a:p>
        </p:txBody>
      </p:sp>
    </p:spTree>
    <p:extLst>
      <p:ext uri="{BB962C8B-B14F-4D97-AF65-F5344CB8AC3E}">
        <p14:creationId xmlns:p14="http://schemas.microsoft.com/office/powerpoint/2010/main" val="14932999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6D8918-5D5D-8AFC-55FA-59F941BB5B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3C17FE-4F06-EF16-5469-F2FEEA115294}"/>
              </a:ext>
            </a:extLst>
          </p:cNvPr>
          <p:cNvSpPr>
            <a:spLocks noGrp="1"/>
          </p:cNvSpPr>
          <p:nvPr>
            <p:ph type="title"/>
          </p:nvPr>
        </p:nvSpPr>
        <p:spPr/>
        <p:txBody>
          <a:bodyPr>
            <a:normAutofit/>
          </a:bodyPr>
          <a:lstStyle/>
          <a:p>
            <a:r>
              <a:rPr lang="en-US" dirty="0">
                <a:solidFill>
                  <a:schemeClr val="tx2"/>
                </a:solidFill>
              </a:rPr>
              <a:t>2X Budget CAP</a:t>
            </a:r>
            <a:endParaRPr dirty="0">
              <a:solidFill>
                <a:schemeClr val="tx2"/>
              </a:solidFill>
            </a:endParaRPr>
          </a:p>
        </p:txBody>
      </p:sp>
      <p:sp>
        <p:nvSpPr>
          <p:cNvPr id="3" name="Content Placeholder 2">
            <a:extLst>
              <a:ext uri="{FF2B5EF4-FFF2-40B4-BE49-F238E27FC236}">
                <a16:creationId xmlns:a16="http://schemas.microsoft.com/office/drawing/2014/main" id="{5BD8227D-60AC-AC22-C20D-07DEAD31638D}"/>
              </a:ext>
            </a:extLst>
          </p:cNvPr>
          <p:cNvSpPr>
            <a:spLocks noGrp="1"/>
          </p:cNvSpPr>
          <p:nvPr>
            <p:ph idx="1"/>
          </p:nvPr>
        </p:nvSpPr>
        <p:spPr/>
        <p:txBody>
          <a:bodyPr>
            <a:normAutofit fontScale="92500" lnSpcReduction="10000"/>
          </a:bodyPr>
          <a:lstStyle/>
          <a:p>
            <a:pPr>
              <a:buClr>
                <a:schemeClr val="tx1"/>
              </a:buClr>
              <a:defRPr/>
            </a:pPr>
            <a:r>
              <a:rPr lang="en-US" dirty="0"/>
              <a:t>General Fund and Internal Services Fund supported accounts </a:t>
            </a:r>
          </a:p>
          <a:p>
            <a:pPr>
              <a:buClr>
                <a:schemeClr val="tx1"/>
              </a:buClr>
              <a:defRPr/>
            </a:pPr>
            <a:r>
              <a:rPr lang="en-US" dirty="0"/>
              <a:t>Excluded from the calculation – statewide inflation, caseload changes, federal mandates, court orders</a:t>
            </a:r>
          </a:p>
          <a:p>
            <a:pPr>
              <a:buClr>
                <a:schemeClr val="tx1"/>
              </a:buClr>
              <a:defRPr/>
            </a:pPr>
            <a:r>
              <a:rPr lang="en-US" dirty="0"/>
              <a:t>Highway Fund accounts work with your EBBO</a:t>
            </a:r>
          </a:p>
          <a:p>
            <a:pPr>
              <a:buClr>
                <a:schemeClr val="tx1"/>
              </a:buClr>
              <a:defRPr/>
            </a:pPr>
            <a:r>
              <a:rPr lang="en-US" dirty="0"/>
              <a:t>Enhancements outside of 2X Cap are included in “Items for Special Consideration”</a:t>
            </a:r>
          </a:p>
        </p:txBody>
      </p:sp>
      <p:sp>
        <p:nvSpPr>
          <p:cNvPr id="4" name="TextBox 3">
            <a:extLst>
              <a:ext uri="{FF2B5EF4-FFF2-40B4-BE49-F238E27FC236}">
                <a16:creationId xmlns:a16="http://schemas.microsoft.com/office/drawing/2014/main" id="{61B64B74-2DA1-9977-7975-8981DCA17412}"/>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D9013436-8E0D-37B3-7D6D-EC6D65A398AA}"/>
              </a:ext>
            </a:extLst>
          </p:cNvPr>
          <p:cNvSpPr>
            <a:spLocks noGrp="1"/>
          </p:cNvSpPr>
          <p:nvPr>
            <p:ph type="sldNum" sz="quarter" idx="12"/>
          </p:nvPr>
        </p:nvSpPr>
        <p:spPr/>
        <p:txBody>
          <a:bodyPr/>
          <a:lstStyle/>
          <a:p>
            <a:fld id="{C1FF6DA9-008F-8B48-92A6-B652298478BF}" type="slidenum">
              <a:rPr lang="en-US" smtClean="0"/>
              <a:t>36</a:t>
            </a:fld>
            <a:endParaRPr lang="en-US" dirty="0"/>
          </a:p>
        </p:txBody>
      </p:sp>
    </p:spTree>
    <p:extLst>
      <p:ext uri="{BB962C8B-B14F-4D97-AF65-F5344CB8AC3E}">
        <p14:creationId xmlns:p14="http://schemas.microsoft.com/office/powerpoint/2010/main" val="39825418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D9F52C-9B2C-F830-655E-5526503C1A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59C198-F9E2-B684-9AFE-A24B4A1D182F}"/>
              </a:ext>
            </a:extLst>
          </p:cNvPr>
          <p:cNvSpPr>
            <a:spLocks noGrp="1"/>
          </p:cNvSpPr>
          <p:nvPr>
            <p:ph type="title"/>
          </p:nvPr>
        </p:nvSpPr>
        <p:spPr/>
        <p:txBody>
          <a:bodyPr>
            <a:normAutofit fontScale="90000"/>
          </a:bodyPr>
          <a:lstStyle/>
          <a:p>
            <a:r>
              <a:rPr lang="en-US" dirty="0">
                <a:solidFill>
                  <a:schemeClr val="tx2"/>
                </a:solidFill>
              </a:rPr>
              <a:t>Items for Special Consideration</a:t>
            </a:r>
            <a:endParaRPr dirty="0">
              <a:solidFill>
                <a:schemeClr val="tx2"/>
              </a:solidFill>
            </a:endParaRPr>
          </a:p>
        </p:txBody>
      </p:sp>
      <p:sp>
        <p:nvSpPr>
          <p:cNvPr id="3" name="Content Placeholder 2">
            <a:extLst>
              <a:ext uri="{FF2B5EF4-FFF2-40B4-BE49-F238E27FC236}">
                <a16:creationId xmlns:a16="http://schemas.microsoft.com/office/drawing/2014/main" id="{DE2ECAD9-D881-9885-A94F-865637C48E63}"/>
              </a:ext>
            </a:extLst>
          </p:cNvPr>
          <p:cNvSpPr>
            <a:spLocks noGrp="1"/>
          </p:cNvSpPr>
          <p:nvPr>
            <p:ph idx="1"/>
          </p:nvPr>
        </p:nvSpPr>
        <p:spPr/>
        <p:txBody>
          <a:bodyPr>
            <a:normAutofit fontScale="92500" lnSpcReduction="20000"/>
          </a:bodyPr>
          <a:lstStyle/>
          <a:p>
            <a:pPr marL="0" lvl="0" indent="0">
              <a:buNone/>
            </a:pPr>
            <a:r>
              <a:rPr lang="en-US" dirty="0"/>
              <a:t>These are found in version A02 and require:</a:t>
            </a:r>
          </a:p>
          <a:p>
            <a:pPr lvl="1"/>
            <a:r>
              <a:rPr lang="en-US" dirty="0"/>
              <a:t>A clear description of the proposed activity</a:t>
            </a:r>
          </a:p>
          <a:p>
            <a:pPr lvl="1"/>
            <a:r>
              <a:rPr lang="en-US" dirty="0"/>
              <a:t>Purpose and expected outcomes</a:t>
            </a:r>
          </a:p>
          <a:p>
            <a:pPr lvl="1"/>
            <a:r>
              <a:rPr lang="en-US" dirty="0"/>
              <a:t>Detailed cost breakdown</a:t>
            </a:r>
          </a:p>
          <a:p>
            <a:pPr lvl="1"/>
            <a:r>
              <a:rPr lang="en-US" dirty="0"/>
              <a:t>Alignment with the Governor’s priorities.</a:t>
            </a:r>
          </a:p>
          <a:p>
            <a:pPr marL="457200" lvl="1" indent="0">
              <a:buNone/>
            </a:pPr>
            <a:r>
              <a:rPr lang="en-US" dirty="0"/>
              <a:t>Examples: New statewide programs, major IT investments, personnel, or initiatives requiring statutory changes.</a:t>
            </a:r>
          </a:p>
          <a:p>
            <a:pPr marL="457200" lvl="1" indent="0">
              <a:buNone/>
            </a:pPr>
            <a:r>
              <a:rPr lang="en-US" dirty="0"/>
              <a:t>Refer to page 39 in the 27-29 Budget Building Manual</a:t>
            </a:r>
          </a:p>
        </p:txBody>
      </p:sp>
      <p:sp>
        <p:nvSpPr>
          <p:cNvPr id="4" name="TextBox 3">
            <a:extLst>
              <a:ext uri="{FF2B5EF4-FFF2-40B4-BE49-F238E27FC236}">
                <a16:creationId xmlns:a16="http://schemas.microsoft.com/office/drawing/2014/main" id="{30FC2C94-4E2D-6A57-12A3-6FBFD16A4293}"/>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BD72387A-39B1-3A74-9E73-955F9C2DD8C7}"/>
              </a:ext>
            </a:extLst>
          </p:cNvPr>
          <p:cNvSpPr>
            <a:spLocks noGrp="1"/>
          </p:cNvSpPr>
          <p:nvPr>
            <p:ph type="sldNum" sz="quarter" idx="12"/>
          </p:nvPr>
        </p:nvSpPr>
        <p:spPr/>
        <p:txBody>
          <a:bodyPr/>
          <a:lstStyle/>
          <a:p>
            <a:fld id="{C1FF6DA9-008F-8B48-92A6-B652298478BF}" type="slidenum">
              <a:rPr lang="en-US" smtClean="0"/>
              <a:t>37</a:t>
            </a:fld>
            <a:endParaRPr lang="en-US" dirty="0"/>
          </a:p>
        </p:txBody>
      </p:sp>
    </p:spTree>
    <p:extLst>
      <p:ext uri="{BB962C8B-B14F-4D97-AF65-F5344CB8AC3E}">
        <p14:creationId xmlns:p14="http://schemas.microsoft.com/office/powerpoint/2010/main" val="5737943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46B8AD-FD3F-71D2-9DC2-50EA036A7C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FFB81F-8646-A789-9FF4-E622B6FE5F56}"/>
              </a:ext>
            </a:extLst>
          </p:cNvPr>
          <p:cNvSpPr>
            <a:spLocks noGrp="1"/>
          </p:cNvSpPr>
          <p:nvPr>
            <p:ph type="title"/>
          </p:nvPr>
        </p:nvSpPr>
        <p:spPr/>
        <p:txBody>
          <a:bodyPr>
            <a:normAutofit fontScale="90000"/>
          </a:bodyPr>
          <a:lstStyle/>
          <a:p>
            <a:r>
              <a:rPr lang="en-US" dirty="0">
                <a:solidFill>
                  <a:schemeClr val="tx2"/>
                </a:solidFill>
              </a:rPr>
              <a:t>E-710 Scheduled</a:t>
            </a:r>
            <a:br>
              <a:rPr lang="en-US" dirty="0">
                <a:solidFill>
                  <a:schemeClr val="tx2"/>
                </a:solidFill>
              </a:rPr>
            </a:br>
            <a:r>
              <a:rPr lang="en-US" dirty="0">
                <a:solidFill>
                  <a:schemeClr val="tx2"/>
                </a:solidFill>
              </a:rPr>
              <a:t>Equipment Replacement</a:t>
            </a:r>
            <a:endParaRPr dirty="0">
              <a:solidFill>
                <a:schemeClr val="tx2"/>
              </a:solidFill>
            </a:endParaRPr>
          </a:p>
        </p:txBody>
      </p:sp>
      <p:sp>
        <p:nvSpPr>
          <p:cNvPr id="3" name="Content Placeholder 2">
            <a:extLst>
              <a:ext uri="{FF2B5EF4-FFF2-40B4-BE49-F238E27FC236}">
                <a16:creationId xmlns:a16="http://schemas.microsoft.com/office/drawing/2014/main" id="{4940DFDF-71D5-8D90-F096-8081B6767DF1}"/>
              </a:ext>
            </a:extLst>
          </p:cNvPr>
          <p:cNvSpPr>
            <a:spLocks noGrp="1"/>
          </p:cNvSpPr>
          <p:nvPr>
            <p:ph idx="1"/>
          </p:nvPr>
        </p:nvSpPr>
        <p:spPr/>
        <p:txBody>
          <a:bodyPr>
            <a:normAutofit lnSpcReduction="10000"/>
          </a:bodyPr>
          <a:lstStyle/>
          <a:p>
            <a:r>
              <a:rPr lang="en-US" dirty="0"/>
              <a:t>A replacement schedule must be attached at the decision unit level.</a:t>
            </a:r>
          </a:p>
          <a:p>
            <a:r>
              <a:rPr lang="en-US" dirty="0"/>
              <a:t>Use the same decision unit for software associated with hardware. </a:t>
            </a:r>
          </a:p>
          <a:p>
            <a:r>
              <a:rPr lang="en-US" dirty="0"/>
              <a:t>Detailed justification for why the equipment requires replacement.</a:t>
            </a:r>
          </a:p>
          <a:p>
            <a:r>
              <a:rPr lang="en-US" dirty="0"/>
              <a:t>Refer to page 48 in the 27-29 Budget Building Manual</a:t>
            </a:r>
          </a:p>
          <a:p>
            <a:endParaRPr lang="en-US" dirty="0"/>
          </a:p>
        </p:txBody>
      </p:sp>
      <p:sp>
        <p:nvSpPr>
          <p:cNvPr id="4" name="TextBox 3">
            <a:extLst>
              <a:ext uri="{FF2B5EF4-FFF2-40B4-BE49-F238E27FC236}">
                <a16:creationId xmlns:a16="http://schemas.microsoft.com/office/drawing/2014/main" id="{7BD76521-AF10-B671-6995-A1D6C0AB60F1}"/>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188F5A31-9DAA-AC96-B4BC-BAAFC4F0897E}"/>
              </a:ext>
            </a:extLst>
          </p:cNvPr>
          <p:cNvSpPr>
            <a:spLocks noGrp="1"/>
          </p:cNvSpPr>
          <p:nvPr>
            <p:ph type="sldNum" sz="quarter" idx="12"/>
          </p:nvPr>
        </p:nvSpPr>
        <p:spPr/>
        <p:txBody>
          <a:bodyPr/>
          <a:lstStyle/>
          <a:p>
            <a:fld id="{C1FF6DA9-008F-8B48-92A6-B652298478BF}" type="slidenum">
              <a:rPr lang="en-US" smtClean="0"/>
              <a:t>38</a:t>
            </a:fld>
            <a:endParaRPr lang="en-US" dirty="0"/>
          </a:p>
        </p:txBody>
      </p:sp>
    </p:spTree>
    <p:extLst>
      <p:ext uri="{BB962C8B-B14F-4D97-AF65-F5344CB8AC3E}">
        <p14:creationId xmlns:p14="http://schemas.microsoft.com/office/powerpoint/2010/main" val="3532180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48AB3-26FE-6677-BE5B-3843FD4A80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F825B9-8371-AFC4-6165-BD2E77F6AD44}"/>
              </a:ext>
            </a:extLst>
          </p:cNvPr>
          <p:cNvSpPr>
            <a:spLocks noGrp="1"/>
          </p:cNvSpPr>
          <p:nvPr>
            <p:ph type="title"/>
          </p:nvPr>
        </p:nvSpPr>
        <p:spPr/>
        <p:txBody>
          <a:bodyPr>
            <a:normAutofit/>
          </a:bodyPr>
          <a:lstStyle/>
          <a:p>
            <a:r>
              <a:rPr lang="en-US" dirty="0">
                <a:solidFill>
                  <a:schemeClr val="tx2"/>
                </a:solidFill>
              </a:rPr>
              <a:t>One Shot Appropriations</a:t>
            </a:r>
            <a:endParaRPr dirty="0">
              <a:solidFill>
                <a:schemeClr val="tx2"/>
              </a:solidFill>
            </a:endParaRPr>
          </a:p>
        </p:txBody>
      </p:sp>
      <p:sp>
        <p:nvSpPr>
          <p:cNvPr id="3" name="Content Placeholder 2">
            <a:extLst>
              <a:ext uri="{FF2B5EF4-FFF2-40B4-BE49-F238E27FC236}">
                <a16:creationId xmlns:a16="http://schemas.microsoft.com/office/drawing/2014/main" id="{510158AE-8F0F-6F56-2FDD-C58083C27B06}"/>
              </a:ext>
            </a:extLst>
          </p:cNvPr>
          <p:cNvSpPr>
            <a:spLocks noGrp="1"/>
          </p:cNvSpPr>
          <p:nvPr>
            <p:ph idx="1"/>
          </p:nvPr>
        </p:nvSpPr>
        <p:spPr/>
        <p:txBody>
          <a:bodyPr>
            <a:normAutofit fontScale="85000" lnSpcReduction="20000"/>
          </a:bodyPr>
          <a:lstStyle/>
          <a:p>
            <a:pPr marL="0" indent="0">
              <a:buNone/>
            </a:pPr>
            <a:r>
              <a:rPr lang="en-US" b="1" dirty="0"/>
              <a:t>During the G01 phase of the budget process </a:t>
            </a:r>
          </a:p>
          <a:p>
            <a:r>
              <a:rPr lang="en-US" dirty="0"/>
              <a:t>Restricted to one-time purchases </a:t>
            </a:r>
          </a:p>
          <a:p>
            <a:r>
              <a:rPr lang="en-US" dirty="0"/>
              <a:t>Represents a significant expense </a:t>
            </a:r>
          </a:p>
          <a:p>
            <a:r>
              <a:rPr lang="en-US" dirty="0"/>
              <a:t>Long procurement / completion time</a:t>
            </a:r>
          </a:p>
          <a:p>
            <a:r>
              <a:rPr lang="en-US" dirty="0"/>
              <a:t>Amounts are typically entered in the first year of the biennium </a:t>
            </a:r>
          </a:p>
          <a:p>
            <a:r>
              <a:rPr lang="en-US" dirty="0"/>
              <a:t>Amounts are pulled out of agency budget requests during the Governor Recommends phase</a:t>
            </a:r>
          </a:p>
          <a:p>
            <a:r>
              <a:rPr lang="en-US" dirty="0"/>
              <a:t>Refer to pages 35-36 in the 27-29 Budget Building Manual</a:t>
            </a:r>
          </a:p>
        </p:txBody>
      </p:sp>
      <p:sp>
        <p:nvSpPr>
          <p:cNvPr id="4" name="TextBox 3">
            <a:extLst>
              <a:ext uri="{FF2B5EF4-FFF2-40B4-BE49-F238E27FC236}">
                <a16:creationId xmlns:a16="http://schemas.microsoft.com/office/drawing/2014/main" id="{9030A7D0-0F97-3330-A1CC-8FE337FB3613}"/>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1439781D-E748-57D5-CD7D-A92544444368}"/>
              </a:ext>
            </a:extLst>
          </p:cNvPr>
          <p:cNvSpPr>
            <a:spLocks noGrp="1"/>
          </p:cNvSpPr>
          <p:nvPr>
            <p:ph type="sldNum" sz="quarter" idx="12"/>
          </p:nvPr>
        </p:nvSpPr>
        <p:spPr/>
        <p:txBody>
          <a:bodyPr/>
          <a:lstStyle/>
          <a:p>
            <a:fld id="{C1FF6DA9-008F-8B48-92A6-B652298478BF}" type="slidenum">
              <a:rPr lang="en-US" smtClean="0"/>
              <a:t>39</a:t>
            </a:fld>
            <a:endParaRPr lang="en-US" dirty="0"/>
          </a:p>
        </p:txBody>
      </p:sp>
    </p:spTree>
    <p:extLst>
      <p:ext uri="{BB962C8B-B14F-4D97-AF65-F5344CB8AC3E}">
        <p14:creationId xmlns:p14="http://schemas.microsoft.com/office/powerpoint/2010/main" val="22082440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265A441-0042-0615-FDD2-2996B6778519}"/>
              </a:ext>
            </a:extLst>
          </p:cNvPr>
          <p:cNvSpPr/>
          <p:nvPr/>
        </p:nvSpPr>
        <p:spPr>
          <a:xfrm>
            <a:off x="0" y="2105025"/>
            <a:ext cx="9144000" cy="1828800"/>
          </a:xfrm>
          <a:prstGeom prst="rect">
            <a:avLst/>
          </a:prstGeom>
          <a:solidFill>
            <a:srgbClr val="1F3A93"/>
          </a:solidFill>
        </p:spPr>
        <p:style>
          <a:lnRef idx="1">
            <a:schemeClr val="accent1"/>
          </a:lnRef>
          <a:fillRef idx="3">
            <a:schemeClr val="accent1"/>
          </a:fillRef>
          <a:effectRef idx="2">
            <a:schemeClr val="accent1"/>
          </a:effectRef>
          <a:fontRef idx="minor">
            <a:schemeClr val="lt1"/>
          </a:fontRef>
        </p:style>
        <p:txBody>
          <a:bodyPr rtlCol="0" anchor="ctr"/>
          <a:lstStyle/>
          <a:p>
            <a:endParaRPr sz="3200" dirty="0">
              <a:solidFill>
                <a:srgbClr val="FFFFFF"/>
              </a:solidFill>
              <a:latin typeface="Segoe UI"/>
            </a:endParaRPr>
          </a:p>
        </p:txBody>
      </p:sp>
      <p:sp>
        <p:nvSpPr>
          <p:cNvPr id="2" name="TextBox 1"/>
          <p:cNvSpPr txBox="1"/>
          <p:nvPr/>
        </p:nvSpPr>
        <p:spPr>
          <a:xfrm>
            <a:off x="342900" y="2657475"/>
            <a:ext cx="8801100" cy="584775"/>
          </a:xfrm>
          <a:prstGeom prst="rect">
            <a:avLst/>
          </a:prstGeom>
          <a:noFill/>
        </p:spPr>
        <p:txBody>
          <a:bodyPr wrap="square">
            <a:spAutoFit/>
          </a:bodyPr>
          <a:lstStyle/>
          <a:p>
            <a:r>
              <a:rPr lang="en-US" sz="3200" b="1" dirty="0">
                <a:solidFill>
                  <a:schemeClr val="accent3"/>
                </a:solidFill>
                <a:latin typeface="+mj-lt"/>
              </a:rPr>
              <a:t>Economic Overview</a:t>
            </a:r>
            <a:endParaRPr sz="3200" b="1" dirty="0">
              <a:solidFill>
                <a:schemeClr val="accent3"/>
              </a:solidFill>
              <a:latin typeface="+mj-lt"/>
            </a:endParaRPr>
          </a:p>
        </p:txBody>
      </p:sp>
      <p:sp>
        <p:nvSpPr>
          <p:cNvPr id="3" name="TextBox 2"/>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TextBox 5">
            <a:extLst>
              <a:ext uri="{FF2B5EF4-FFF2-40B4-BE49-F238E27FC236}">
                <a16:creationId xmlns:a16="http://schemas.microsoft.com/office/drawing/2014/main" id="{D9083261-C1EB-A8DD-538D-8DE793DEBE38}"/>
              </a:ext>
            </a:extLst>
          </p:cNvPr>
          <p:cNvSpPr txBox="1"/>
          <p:nvPr/>
        </p:nvSpPr>
        <p:spPr>
          <a:xfrm>
            <a:off x="4829175" y="4831496"/>
            <a:ext cx="3324225" cy="923330"/>
          </a:xfrm>
          <a:prstGeom prst="rect">
            <a:avLst/>
          </a:prstGeom>
          <a:noFill/>
        </p:spPr>
        <p:txBody>
          <a:bodyPr wrap="square" rtlCol="0">
            <a:spAutoFit/>
          </a:bodyPr>
          <a:lstStyle/>
          <a:p>
            <a:r>
              <a:rPr lang="en-US" b="1" dirty="0"/>
              <a:t>Dr. Mauricio Solorio Arteaga</a:t>
            </a:r>
          </a:p>
          <a:p>
            <a:r>
              <a:rPr lang="en-US" dirty="0"/>
              <a:t>Chief Economist</a:t>
            </a:r>
          </a:p>
          <a:p>
            <a:r>
              <a:rPr lang="en-US" dirty="0"/>
              <a:t>Governor’s Finance Office</a:t>
            </a:r>
          </a:p>
        </p:txBody>
      </p:sp>
      <p:sp>
        <p:nvSpPr>
          <p:cNvPr id="7" name="Slide Number Placeholder 6">
            <a:extLst>
              <a:ext uri="{FF2B5EF4-FFF2-40B4-BE49-F238E27FC236}">
                <a16:creationId xmlns:a16="http://schemas.microsoft.com/office/drawing/2014/main" id="{57071D96-DBE4-8691-E260-8B77D31F8A22}"/>
              </a:ext>
            </a:extLst>
          </p:cNvPr>
          <p:cNvSpPr>
            <a:spLocks noGrp="1"/>
          </p:cNvSpPr>
          <p:nvPr>
            <p:ph type="sldNum" sz="quarter" idx="12"/>
          </p:nvPr>
        </p:nvSpPr>
        <p:spPr/>
        <p:txBody>
          <a:bodyPr/>
          <a:lstStyle/>
          <a:p>
            <a:fld id="{C1FF6DA9-008F-8B48-92A6-B652298478BF}" type="slidenum">
              <a:rPr lang="en-US" smtClean="0"/>
              <a:t>4</a:t>
            </a:fld>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FA0D39-10F8-000F-156D-4636D13247A8}"/>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27092949-AB6A-50CB-6E28-685B33052725}"/>
              </a:ext>
            </a:extLst>
          </p:cNvPr>
          <p:cNvSpPr/>
          <p:nvPr/>
        </p:nvSpPr>
        <p:spPr>
          <a:xfrm>
            <a:off x="0" y="2105025"/>
            <a:ext cx="9144000" cy="1828800"/>
          </a:xfrm>
          <a:prstGeom prst="rect">
            <a:avLst/>
          </a:prstGeom>
          <a:solidFill>
            <a:srgbClr val="1F3A93"/>
          </a:solidFill>
        </p:spPr>
        <p:style>
          <a:lnRef idx="1">
            <a:schemeClr val="accent1"/>
          </a:lnRef>
          <a:fillRef idx="3">
            <a:schemeClr val="accent1"/>
          </a:fillRef>
          <a:effectRef idx="2">
            <a:schemeClr val="accent1"/>
          </a:effectRef>
          <a:fontRef idx="minor">
            <a:schemeClr val="lt1"/>
          </a:fontRef>
        </p:style>
        <p:txBody>
          <a:bodyPr rtlCol="0" anchor="ctr"/>
          <a:lstStyle/>
          <a:p>
            <a:endParaRPr sz="3200" dirty="0">
              <a:solidFill>
                <a:srgbClr val="FFFFFF"/>
              </a:solidFill>
              <a:latin typeface="Segoe UI"/>
            </a:endParaRPr>
          </a:p>
        </p:txBody>
      </p:sp>
      <p:sp>
        <p:nvSpPr>
          <p:cNvPr id="3" name="TextBox 2">
            <a:extLst>
              <a:ext uri="{FF2B5EF4-FFF2-40B4-BE49-F238E27FC236}">
                <a16:creationId xmlns:a16="http://schemas.microsoft.com/office/drawing/2014/main" id="{95761381-0246-E099-1C85-FC51CAAC6FF3}"/>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TextBox 5">
            <a:extLst>
              <a:ext uri="{FF2B5EF4-FFF2-40B4-BE49-F238E27FC236}">
                <a16:creationId xmlns:a16="http://schemas.microsoft.com/office/drawing/2014/main" id="{1B5F007F-57A5-A01A-591E-6E3F329222FB}"/>
              </a:ext>
            </a:extLst>
          </p:cNvPr>
          <p:cNvSpPr txBox="1"/>
          <p:nvPr/>
        </p:nvSpPr>
        <p:spPr>
          <a:xfrm>
            <a:off x="342900" y="2657475"/>
            <a:ext cx="8801100" cy="584775"/>
          </a:xfrm>
          <a:prstGeom prst="rect">
            <a:avLst/>
          </a:prstGeom>
          <a:noFill/>
        </p:spPr>
        <p:txBody>
          <a:bodyPr wrap="square">
            <a:spAutoFit/>
          </a:bodyPr>
          <a:lstStyle/>
          <a:p>
            <a:r>
              <a:rPr lang="en-US" sz="3200" b="1" dirty="0">
                <a:solidFill>
                  <a:schemeClr val="accent3"/>
                </a:solidFill>
                <a:latin typeface="+mj-lt"/>
              </a:rPr>
              <a:t>Statewide Updates</a:t>
            </a:r>
            <a:endParaRPr sz="3200" b="1" dirty="0">
              <a:solidFill>
                <a:schemeClr val="accent3"/>
              </a:solidFill>
              <a:latin typeface="+mj-lt"/>
            </a:endParaRPr>
          </a:p>
        </p:txBody>
      </p:sp>
      <p:sp>
        <p:nvSpPr>
          <p:cNvPr id="7" name="TextBox 6">
            <a:extLst>
              <a:ext uri="{FF2B5EF4-FFF2-40B4-BE49-F238E27FC236}">
                <a16:creationId xmlns:a16="http://schemas.microsoft.com/office/drawing/2014/main" id="{64812075-21EF-DE3D-5A3B-4AB995443F81}"/>
              </a:ext>
            </a:extLst>
          </p:cNvPr>
          <p:cNvSpPr txBox="1"/>
          <p:nvPr/>
        </p:nvSpPr>
        <p:spPr>
          <a:xfrm>
            <a:off x="4819649" y="4816048"/>
            <a:ext cx="3800475" cy="369332"/>
          </a:xfrm>
          <a:prstGeom prst="rect">
            <a:avLst/>
          </a:prstGeom>
          <a:noFill/>
        </p:spPr>
        <p:txBody>
          <a:bodyPr wrap="square" rtlCol="0">
            <a:spAutoFit/>
          </a:bodyPr>
          <a:lstStyle/>
          <a:p>
            <a:r>
              <a:rPr lang="en-US" b="1" dirty="0"/>
              <a:t>Various Agency Heads</a:t>
            </a:r>
          </a:p>
        </p:txBody>
      </p:sp>
      <p:sp>
        <p:nvSpPr>
          <p:cNvPr id="2" name="Slide Number Placeholder 1">
            <a:extLst>
              <a:ext uri="{FF2B5EF4-FFF2-40B4-BE49-F238E27FC236}">
                <a16:creationId xmlns:a16="http://schemas.microsoft.com/office/drawing/2014/main" id="{82F08A28-2C83-5B63-DE67-BB564B6062B4}"/>
              </a:ext>
            </a:extLst>
          </p:cNvPr>
          <p:cNvSpPr>
            <a:spLocks noGrp="1"/>
          </p:cNvSpPr>
          <p:nvPr>
            <p:ph type="sldNum" sz="quarter" idx="12"/>
          </p:nvPr>
        </p:nvSpPr>
        <p:spPr/>
        <p:txBody>
          <a:bodyPr/>
          <a:lstStyle/>
          <a:p>
            <a:fld id="{C1FF6DA9-008F-8B48-92A6-B652298478BF}" type="slidenum">
              <a:rPr lang="en-US" smtClean="0"/>
              <a:t>40</a:t>
            </a:fld>
            <a:endParaRPr lang="en-US" dirty="0"/>
          </a:p>
        </p:txBody>
      </p:sp>
    </p:spTree>
    <p:extLst>
      <p:ext uri="{BB962C8B-B14F-4D97-AF65-F5344CB8AC3E}">
        <p14:creationId xmlns:p14="http://schemas.microsoft.com/office/powerpoint/2010/main" val="20859706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FC350-CD3B-5B1E-2224-0A7172A348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2885E3-A42F-FA3B-4F67-08C55138809E}"/>
              </a:ext>
            </a:extLst>
          </p:cNvPr>
          <p:cNvSpPr>
            <a:spLocks noGrp="1"/>
          </p:cNvSpPr>
          <p:nvPr>
            <p:ph type="title"/>
          </p:nvPr>
        </p:nvSpPr>
        <p:spPr/>
        <p:txBody>
          <a:bodyPr>
            <a:normAutofit fontScale="90000"/>
          </a:bodyPr>
          <a:lstStyle/>
          <a:p>
            <a:r>
              <a:rPr lang="en-US" dirty="0">
                <a:solidFill>
                  <a:schemeClr val="tx2"/>
                </a:solidFill>
              </a:rPr>
              <a:t>Statewide Agency Updates</a:t>
            </a:r>
            <a:endParaRPr dirty="0">
              <a:solidFill>
                <a:schemeClr val="tx2"/>
              </a:solidFill>
            </a:endParaRPr>
          </a:p>
        </p:txBody>
      </p:sp>
      <p:sp>
        <p:nvSpPr>
          <p:cNvPr id="3" name="Content Placeholder 2">
            <a:extLst>
              <a:ext uri="{FF2B5EF4-FFF2-40B4-BE49-F238E27FC236}">
                <a16:creationId xmlns:a16="http://schemas.microsoft.com/office/drawing/2014/main" id="{BE9DD4E3-3A0B-33D5-4F85-27D5400CFC6D}"/>
              </a:ext>
            </a:extLst>
          </p:cNvPr>
          <p:cNvSpPr>
            <a:spLocks noGrp="1"/>
          </p:cNvSpPr>
          <p:nvPr>
            <p:ph idx="1"/>
          </p:nvPr>
        </p:nvSpPr>
        <p:spPr/>
        <p:txBody>
          <a:bodyPr>
            <a:normAutofit fontScale="92500"/>
          </a:bodyPr>
          <a:lstStyle/>
          <a:p>
            <a:r>
              <a:rPr lang="en-US" dirty="0"/>
              <a:t>Governor’s Technology Office</a:t>
            </a:r>
          </a:p>
          <a:p>
            <a:r>
              <a:rPr lang="en-US" dirty="0"/>
              <a:t>Administration, State Public Works Division</a:t>
            </a:r>
          </a:p>
          <a:p>
            <a:r>
              <a:rPr lang="en-US" dirty="0"/>
              <a:t>Office of Federal Assistance</a:t>
            </a:r>
          </a:p>
          <a:p>
            <a:r>
              <a:rPr lang="en-US" dirty="0"/>
              <a:t>Administration, Fleet Services</a:t>
            </a:r>
          </a:p>
          <a:p>
            <a:r>
              <a:rPr lang="en-US" dirty="0"/>
              <a:t>Administration, Division of Human Resources</a:t>
            </a:r>
          </a:p>
          <a:p>
            <a:r>
              <a:rPr lang="en-US" dirty="0"/>
              <a:t>Governor’s Office</a:t>
            </a:r>
          </a:p>
          <a:p>
            <a:r>
              <a:rPr lang="en-US" dirty="0"/>
              <a:t>Legislative Council Bureau</a:t>
            </a:r>
          </a:p>
        </p:txBody>
      </p:sp>
      <p:sp>
        <p:nvSpPr>
          <p:cNvPr id="4" name="TextBox 3">
            <a:extLst>
              <a:ext uri="{FF2B5EF4-FFF2-40B4-BE49-F238E27FC236}">
                <a16:creationId xmlns:a16="http://schemas.microsoft.com/office/drawing/2014/main" id="{A16230B6-7DF3-23AE-8E00-FFCFE57939BE}"/>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05D1F56B-9411-50D2-CEFD-DAC92A4372A5}"/>
              </a:ext>
            </a:extLst>
          </p:cNvPr>
          <p:cNvSpPr>
            <a:spLocks noGrp="1"/>
          </p:cNvSpPr>
          <p:nvPr>
            <p:ph type="sldNum" sz="quarter" idx="12"/>
          </p:nvPr>
        </p:nvSpPr>
        <p:spPr/>
        <p:txBody>
          <a:bodyPr/>
          <a:lstStyle/>
          <a:p>
            <a:fld id="{C1FF6DA9-008F-8B48-92A6-B652298478BF}" type="slidenum">
              <a:rPr lang="en-US" smtClean="0"/>
              <a:t>41</a:t>
            </a:fld>
            <a:endParaRPr lang="en-US" dirty="0"/>
          </a:p>
        </p:txBody>
      </p:sp>
    </p:spTree>
    <p:extLst>
      <p:ext uri="{BB962C8B-B14F-4D97-AF65-F5344CB8AC3E}">
        <p14:creationId xmlns:p14="http://schemas.microsoft.com/office/powerpoint/2010/main" val="33718380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265A441-0042-0615-FDD2-2996B6778519}"/>
              </a:ext>
            </a:extLst>
          </p:cNvPr>
          <p:cNvSpPr/>
          <p:nvPr/>
        </p:nvSpPr>
        <p:spPr>
          <a:xfrm>
            <a:off x="0" y="2105025"/>
            <a:ext cx="9144000" cy="1828800"/>
          </a:xfrm>
          <a:prstGeom prst="rect">
            <a:avLst/>
          </a:prstGeom>
          <a:solidFill>
            <a:srgbClr val="1F3A93"/>
          </a:solidFill>
        </p:spPr>
        <p:style>
          <a:lnRef idx="1">
            <a:schemeClr val="accent1"/>
          </a:lnRef>
          <a:fillRef idx="3">
            <a:schemeClr val="accent1"/>
          </a:fillRef>
          <a:effectRef idx="2">
            <a:schemeClr val="accent1"/>
          </a:effectRef>
          <a:fontRef idx="minor">
            <a:schemeClr val="lt1"/>
          </a:fontRef>
        </p:style>
        <p:txBody>
          <a:bodyPr rtlCol="0" anchor="ctr"/>
          <a:lstStyle/>
          <a:p>
            <a:endParaRPr sz="3200" dirty="0">
              <a:solidFill>
                <a:srgbClr val="FFFFFF"/>
              </a:solidFill>
              <a:latin typeface="Segoe UI"/>
            </a:endParaRPr>
          </a:p>
        </p:txBody>
      </p:sp>
      <p:sp>
        <p:nvSpPr>
          <p:cNvPr id="2" name="TextBox 1"/>
          <p:cNvSpPr txBox="1"/>
          <p:nvPr/>
        </p:nvSpPr>
        <p:spPr>
          <a:xfrm>
            <a:off x="342900" y="2657475"/>
            <a:ext cx="8801100" cy="584775"/>
          </a:xfrm>
          <a:prstGeom prst="rect">
            <a:avLst/>
          </a:prstGeom>
          <a:noFill/>
        </p:spPr>
        <p:txBody>
          <a:bodyPr wrap="square">
            <a:spAutoFit/>
          </a:bodyPr>
          <a:lstStyle/>
          <a:p>
            <a:r>
              <a:rPr lang="en-US" sz="3200" b="1" dirty="0">
                <a:solidFill>
                  <a:schemeClr val="accent3"/>
                </a:solidFill>
                <a:latin typeface="+mj-lt"/>
              </a:rPr>
              <a:t>Governor’s Technology Office</a:t>
            </a:r>
            <a:endParaRPr sz="3200" b="1" dirty="0">
              <a:solidFill>
                <a:schemeClr val="accent3"/>
              </a:solidFill>
              <a:latin typeface="+mj-lt"/>
            </a:endParaRPr>
          </a:p>
        </p:txBody>
      </p:sp>
      <p:sp>
        <p:nvSpPr>
          <p:cNvPr id="3" name="TextBox 2"/>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TextBox 5">
            <a:extLst>
              <a:ext uri="{FF2B5EF4-FFF2-40B4-BE49-F238E27FC236}">
                <a16:creationId xmlns:a16="http://schemas.microsoft.com/office/drawing/2014/main" id="{D9083261-C1EB-A8DD-538D-8DE793DEBE38}"/>
              </a:ext>
            </a:extLst>
          </p:cNvPr>
          <p:cNvSpPr txBox="1"/>
          <p:nvPr/>
        </p:nvSpPr>
        <p:spPr>
          <a:xfrm>
            <a:off x="4829175" y="4831496"/>
            <a:ext cx="3324225" cy="923330"/>
          </a:xfrm>
          <a:prstGeom prst="rect">
            <a:avLst/>
          </a:prstGeom>
          <a:noFill/>
        </p:spPr>
        <p:txBody>
          <a:bodyPr wrap="square" rtlCol="0">
            <a:spAutoFit/>
          </a:bodyPr>
          <a:lstStyle/>
          <a:p>
            <a:r>
              <a:rPr lang="en-US" b="1" dirty="0"/>
              <a:t>Timothy Galluzi</a:t>
            </a:r>
          </a:p>
          <a:p>
            <a:r>
              <a:rPr lang="en-US" dirty="0"/>
              <a:t>Executive Director / CIO</a:t>
            </a:r>
          </a:p>
          <a:p>
            <a:r>
              <a:rPr lang="en-US" dirty="0"/>
              <a:t>Governor’s Technology Office</a:t>
            </a:r>
          </a:p>
        </p:txBody>
      </p:sp>
      <p:sp>
        <p:nvSpPr>
          <p:cNvPr id="7" name="Slide Number Placeholder 6">
            <a:extLst>
              <a:ext uri="{FF2B5EF4-FFF2-40B4-BE49-F238E27FC236}">
                <a16:creationId xmlns:a16="http://schemas.microsoft.com/office/drawing/2014/main" id="{57071D96-DBE4-8691-E260-8B77D31F8A22}"/>
              </a:ext>
            </a:extLst>
          </p:cNvPr>
          <p:cNvSpPr>
            <a:spLocks noGrp="1"/>
          </p:cNvSpPr>
          <p:nvPr>
            <p:ph type="sldNum" sz="quarter" idx="12"/>
          </p:nvPr>
        </p:nvSpPr>
        <p:spPr/>
        <p:txBody>
          <a:bodyPr/>
          <a:lstStyle/>
          <a:p>
            <a:fld id="{C1FF6DA9-008F-8B48-92A6-B652298478BF}" type="slidenum">
              <a:rPr lang="en-US" smtClean="0"/>
              <a:t>42</a:t>
            </a:fld>
            <a:endParaRPr lang="en-US" dirty="0"/>
          </a:p>
        </p:txBody>
      </p:sp>
    </p:spTree>
    <p:extLst>
      <p:ext uri="{BB962C8B-B14F-4D97-AF65-F5344CB8AC3E}">
        <p14:creationId xmlns:p14="http://schemas.microsoft.com/office/powerpoint/2010/main" val="12561502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CB968C-2C2D-F29C-3A3A-7BD0E812DE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CFCA19-E343-A078-938B-02E67277CEBA}"/>
              </a:ext>
            </a:extLst>
          </p:cNvPr>
          <p:cNvSpPr>
            <a:spLocks noGrp="1"/>
          </p:cNvSpPr>
          <p:nvPr>
            <p:ph type="title"/>
          </p:nvPr>
        </p:nvSpPr>
        <p:spPr>
          <a:xfrm>
            <a:off x="457200" y="760413"/>
            <a:ext cx="8229600" cy="1143000"/>
          </a:xfrm>
        </p:spPr>
        <p:txBody>
          <a:bodyPr anchor="ctr">
            <a:normAutofit/>
          </a:bodyPr>
          <a:lstStyle/>
          <a:p>
            <a:r>
              <a:rPr lang="en-US" dirty="0">
                <a:solidFill>
                  <a:schemeClr val="tx2"/>
                </a:solidFill>
              </a:rPr>
              <a:t>Agenda</a:t>
            </a:r>
          </a:p>
        </p:txBody>
      </p:sp>
      <p:sp>
        <p:nvSpPr>
          <p:cNvPr id="6" name="Slide Number Placeholder 5">
            <a:extLst>
              <a:ext uri="{FF2B5EF4-FFF2-40B4-BE49-F238E27FC236}">
                <a16:creationId xmlns:a16="http://schemas.microsoft.com/office/drawing/2014/main" id="{D92A2079-963C-DD2B-D11B-BD9DA40342CE}"/>
              </a:ext>
            </a:extLst>
          </p:cNvPr>
          <p:cNvSpPr>
            <a:spLocks noGrp="1"/>
          </p:cNvSpPr>
          <p:nvPr>
            <p:ph type="sldNum" sz="quarter" idx="12"/>
          </p:nvPr>
        </p:nvSpPr>
        <p:spPr>
          <a:xfrm>
            <a:off x="6553200" y="6356350"/>
            <a:ext cx="2133600" cy="365125"/>
          </a:xfrm>
        </p:spPr>
        <p:txBody>
          <a:bodyPr anchor="ctr">
            <a:normAutofit/>
          </a:bodyPr>
          <a:lstStyle/>
          <a:p>
            <a:pPr>
              <a:spcAft>
                <a:spcPts val="600"/>
              </a:spcAft>
            </a:pPr>
            <a:fld id="{C1FF6DA9-008F-8B48-92A6-B652298478BF}" type="slidenum">
              <a:rPr lang="en-US" smtClean="0"/>
              <a:pPr>
                <a:spcAft>
                  <a:spcPts val="600"/>
                </a:spcAft>
              </a:pPr>
              <a:t>43</a:t>
            </a:fld>
            <a:endParaRPr lang="en-US" dirty="0"/>
          </a:p>
        </p:txBody>
      </p:sp>
      <p:graphicFrame>
        <p:nvGraphicFramePr>
          <p:cNvPr id="8" name="Content Placeholder 2">
            <a:extLst>
              <a:ext uri="{FF2B5EF4-FFF2-40B4-BE49-F238E27FC236}">
                <a16:creationId xmlns:a16="http://schemas.microsoft.com/office/drawing/2014/main" id="{0E91BC91-22A7-5D05-36B1-0BC7D15E0783}"/>
              </a:ext>
            </a:extLst>
          </p:cNvPr>
          <p:cNvGraphicFramePr>
            <a:graphicFrameLocks noGrp="1"/>
          </p:cNvGraphicFramePr>
          <p:nvPr>
            <p:ph sz="half" idx="2"/>
          </p:nvPr>
        </p:nvGraphicFramePr>
        <p:xfrm>
          <a:off x="2167847" y="1232900"/>
          <a:ext cx="4808305" cy="51679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251621A9-4974-D41E-6BC0-68DEE33E5B2A}"/>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Tree>
    <p:extLst>
      <p:ext uri="{BB962C8B-B14F-4D97-AF65-F5344CB8AC3E}">
        <p14:creationId xmlns:p14="http://schemas.microsoft.com/office/powerpoint/2010/main" val="22435365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89BC4E-6EB9-F710-C2FA-45267919A9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A8BDBB-8AE3-8285-B162-E3E9100E493C}"/>
              </a:ext>
            </a:extLst>
          </p:cNvPr>
          <p:cNvSpPr>
            <a:spLocks noGrp="1"/>
          </p:cNvSpPr>
          <p:nvPr>
            <p:ph type="title"/>
          </p:nvPr>
        </p:nvSpPr>
        <p:spPr>
          <a:xfrm>
            <a:off x="484295" y="343151"/>
            <a:ext cx="8229600" cy="1162050"/>
          </a:xfrm>
        </p:spPr>
        <p:txBody>
          <a:bodyPr anchor="b">
            <a:noAutofit/>
          </a:bodyPr>
          <a:lstStyle/>
          <a:p>
            <a:pPr algn="ctr"/>
            <a:r>
              <a:rPr lang="en-US" sz="4400" dirty="0">
                <a:solidFill>
                  <a:schemeClr val="tx2"/>
                </a:solidFill>
              </a:rPr>
              <a:t>GTO Services</a:t>
            </a:r>
          </a:p>
        </p:txBody>
      </p:sp>
      <p:sp>
        <p:nvSpPr>
          <p:cNvPr id="4" name="TextBox 3">
            <a:extLst>
              <a:ext uri="{FF2B5EF4-FFF2-40B4-BE49-F238E27FC236}">
                <a16:creationId xmlns:a16="http://schemas.microsoft.com/office/drawing/2014/main" id="{57045C22-E23F-9E3A-41EA-BD33DED954B7}"/>
              </a:ext>
            </a:extLst>
          </p:cNvPr>
          <p:cNvSpPr txBox="1"/>
          <p:nvPr/>
        </p:nvSpPr>
        <p:spPr>
          <a:xfrm>
            <a:off x="457200" y="1435100"/>
            <a:ext cx="3008313" cy="4691063"/>
          </a:xfrm>
          <a:prstGeom prst="rect">
            <a:avLst/>
          </a:prstGeom>
        </p:spPr>
        <p:txBody>
          <a:bodyPr vert="horz" lIns="91440" tIns="45720" rIns="91440" bIns="45720" rtlCol="0">
            <a:normAutofit/>
          </a:bodyPr>
          <a:lstStyle/>
          <a:p>
            <a:pPr>
              <a:spcBef>
                <a:spcPct val="20000"/>
              </a:spcBef>
            </a:pPr>
            <a:endParaRPr lang="en-US" sz="1400" dirty="0"/>
          </a:p>
          <a:p>
            <a:pPr>
              <a:spcBef>
                <a:spcPct val="20000"/>
              </a:spcBef>
            </a:pPr>
            <a:endParaRPr lang="en-US" sz="1400" kern="1200" dirty="0"/>
          </a:p>
          <a:p>
            <a:pPr>
              <a:spcBef>
                <a:spcPct val="20000"/>
              </a:spcBef>
            </a:pPr>
            <a:endParaRPr lang="en-US" sz="1400" dirty="0"/>
          </a:p>
          <a:p>
            <a:pPr>
              <a:spcBef>
                <a:spcPct val="20000"/>
              </a:spcBef>
            </a:pPr>
            <a:endParaRPr lang="en-US" sz="1400" kern="1200" dirty="0"/>
          </a:p>
          <a:p>
            <a:pPr>
              <a:spcBef>
                <a:spcPct val="20000"/>
              </a:spcBef>
            </a:pPr>
            <a:r>
              <a:rPr lang="en-US" sz="1400" dirty="0"/>
              <a:t>GTO services can be found at </a:t>
            </a:r>
            <a:r>
              <a:rPr lang="en-US" sz="1400" dirty="0">
                <a:hlinkClick r:id="rId3"/>
              </a:rPr>
              <a:t>https://it.nv.gov/Rates/NewRates/summaryratesr/</a:t>
            </a:r>
            <a:r>
              <a:rPr lang="en-US" sz="1400" dirty="0"/>
              <a:t> </a:t>
            </a:r>
            <a:endParaRPr lang="en-US" sz="1400" kern="1200" dirty="0"/>
          </a:p>
        </p:txBody>
      </p:sp>
      <p:sp>
        <p:nvSpPr>
          <p:cNvPr id="6" name="Slide Number Placeholder 5">
            <a:extLst>
              <a:ext uri="{FF2B5EF4-FFF2-40B4-BE49-F238E27FC236}">
                <a16:creationId xmlns:a16="http://schemas.microsoft.com/office/drawing/2014/main" id="{337CB436-C332-41C1-1BB6-5AB5CFBF31BC}"/>
              </a:ext>
            </a:extLst>
          </p:cNvPr>
          <p:cNvSpPr>
            <a:spLocks noGrp="1"/>
          </p:cNvSpPr>
          <p:nvPr>
            <p:ph type="sldNum" sz="quarter" idx="12"/>
          </p:nvPr>
        </p:nvSpPr>
        <p:spPr>
          <a:xfrm>
            <a:off x="6553200" y="6356350"/>
            <a:ext cx="2133600" cy="365125"/>
          </a:xfrm>
        </p:spPr>
        <p:txBody>
          <a:bodyPr anchor="ctr">
            <a:normAutofit/>
          </a:bodyPr>
          <a:lstStyle/>
          <a:p>
            <a:pPr>
              <a:spcAft>
                <a:spcPts val="600"/>
              </a:spcAft>
            </a:pPr>
            <a:fld id="{C1FF6DA9-008F-8B48-92A6-B652298478BF}" type="slidenum">
              <a:rPr lang="en-US" smtClean="0"/>
              <a:pPr>
                <a:spcAft>
                  <a:spcPts val="600"/>
                </a:spcAft>
              </a:pPr>
              <a:t>44</a:t>
            </a:fld>
            <a:endParaRPr lang="en-US" dirty="0"/>
          </a:p>
        </p:txBody>
      </p:sp>
      <p:graphicFrame>
        <p:nvGraphicFramePr>
          <p:cNvPr id="8" name="Content Placeholder 2">
            <a:extLst>
              <a:ext uri="{FF2B5EF4-FFF2-40B4-BE49-F238E27FC236}">
                <a16:creationId xmlns:a16="http://schemas.microsoft.com/office/drawing/2014/main" id="{98666EA5-2C53-A9A8-CE52-78605C831240}"/>
              </a:ext>
            </a:extLst>
          </p:cNvPr>
          <p:cNvGraphicFramePr>
            <a:graphicFrameLocks noGrp="1"/>
          </p:cNvGraphicFramePr>
          <p:nvPr>
            <p:ph idx="1"/>
          </p:nvPr>
        </p:nvGraphicFramePr>
        <p:xfrm>
          <a:off x="4075113" y="1505201"/>
          <a:ext cx="4181582" cy="493159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extBox 4">
            <a:extLst>
              <a:ext uri="{FF2B5EF4-FFF2-40B4-BE49-F238E27FC236}">
                <a16:creationId xmlns:a16="http://schemas.microsoft.com/office/drawing/2014/main" id="{D8A5D8C9-1543-3D26-6F87-BB362B6139BE}"/>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Tree>
    <p:extLst>
      <p:ext uri="{BB962C8B-B14F-4D97-AF65-F5344CB8AC3E}">
        <p14:creationId xmlns:p14="http://schemas.microsoft.com/office/powerpoint/2010/main" val="36140595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2DF87-7577-5A9D-D180-71830DE47C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34173B-0298-CA59-FFDF-F18575FB172B}"/>
              </a:ext>
            </a:extLst>
          </p:cNvPr>
          <p:cNvSpPr>
            <a:spLocks noGrp="1"/>
          </p:cNvSpPr>
          <p:nvPr>
            <p:ph type="title"/>
          </p:nvPr>
        </p:nvSpPr>
        <p:spPr>
          <a:xfrm>
            <a:off x="457200" y="410369"/>
            <a:ext cx="8229600" cy="1162050"/>
          </a:xfrm>
        </p:spPr>
        <p:txBody>
          <a:bodyPr anchor="b">
            <a:normAutofit/>
          </a:bodyPr>
          <a:lstStyle/>
          <a:p>
            <a:pPr algn="ctr"/>
            <a:r>
              <a:rPr lang="en-US" sz="4400" dirty="0">
                <a:solidFill>
                  <a:schemeClr val="tx2"/>
                </a:solidFill>
              </a:rPr>
              <a:t>Agency Utilizations</a:t>
            </a:r>
          </a:p>
        </p:txBody>
      </p:sp>
      <p:sp>
        <p:nvSpPr>
          <p:cNvPr id="4" name="TextBox 3">
            <a:extLst>
              <a:ext uri="{FF2B5EF4-FFF2-40B4-BE49-F238E27FC236}">
                <a16:creationId xmlns:a16="http://schemas.microsoft.com/office/drawing/2014/main" id="{5FC22D10-736C-513D-FABE-5C4C8CC15BB7}"/>
              </a:ext>
            </a:extLst>
          </p:cNvPr>
          <p:cNvSpPr txBox="1"/>
          <p:nvPr/>
        </p:nvSpPr>
        <p:spPr>
          <a:xfrm>
            <a:off x="457200" y="1435100"/>
            <a:ext cx="3008313" cy="4691063"/>
          </a:xfrm>
          <a:prstGeom prst="rect">
            <a:avLst/>
          </a:prstGeom>
        </p:spPr>
        <p:txBody>
          <a:bodyPr vert="horz" lIns="91440" tIns="45720" rIns="91440" bIns="45720" rtlCol="0">
            <a:normAutofit/>
          </a:bodyPr>
          <a:lstStyle/>
          <a:p>
            <a:pPr>
              <a:spcBef>
                <a:spcPct val="20000"/>
              </a:spcBef>
            </a:pPr>
            <a:endParaRPr lang="en-US" sz="1400" kern="1200" dirty="0"/>
          </a:p>
        </p:txBody>
      </p:sp>
      <p:sp>
        <p:nvSpPr>
          <p:cNvPr id="6" name="Slide Number Placeholder 5">
            <a:extLst>
              <a:ext uri="{FF2B5EF4-FFF2-40B4-BE49-F238E27FC236}">
                <a16:creationId xmlns:a16="http://schemas.microsoft.com/office/drawing/2014/main" id="{E4BA11FD-4E4D-A81C-425F-FD3BE577DB9B}"/>
              </a:ext>
            </a:extLst>
          </p:cNvPr>
          <p:cNvSpPr>
            <a:spLocks noGrp="1"/>
          </p:cNvSpPr>
          <p:nvPr>
            <p:ph type="sldNum" sz="quarter" idx="12"/>
          </p:nvPr>
        </p:nvSpPr>
        <p:spPr>
          <a:xfrm>
            <a:off x="6553200" y="6356350"/>
            <a:ext cx="2133600" cy="365125"/>
          </a:xfrm>
        </p:spPr>
        <p:txBody>
          <a:bodyPr anchor="ctr">
            <a:normAutofit/>
          </a:bodyPr>
          <a:lstStyle/>
          <a:p>
            <a:pPr>
              <a:spcAft>
                <a:spcPts val="600"/>
              </a:spcAft>
            </a:pPr>
            <a:fld id="{C1FF6DA9-008F-8B48-92A6-B652298478BF}" type="slidenum">
              <a:rPr lang="en-US" smtClean="0"/>
              <a:pPr>
                <a:spcAft>
                  <a:spcPts val="600"/>
                </a:spcAft>
              </a:pPr>
              <a:t>45</a:t>
            </a:fld>
            <a:endParaRPr lang="en-US" dirty="0"/>
          </a:p>
        </p:txBody>
      </p:sp>
      <p:graphicFrame>
        <p:nvGraphicFramePr>
          <p:cNvPr id="8" name="Content Placeholder 2">
            <a:extLst>
              <a:ext uri="{FF2B5EF4-FFF2-40B4-BE49-F238E27FC236}">
                <a16:creationId xmlns:a16="http://schemas.microsoft.com/office/drawing/2014/main" id="{B6EA85AF-0AF9-579A-C1DC-2DF1D02F4681}"/>
              </a:ext>
            </a:extLst>
          </p:cNvPr>
          <p:cNvGraphicFramePr>
            <a:graphicFrameLocks noGrp="1"/>
          </p:cNvGraphicFramePr>
          <p:nvPr>
            <p:ph idx="1"/>
          </p:nvPr>
        </p:nvGraphicFramePr>
        <p:xfrm>
          <a:off x="1135294" y="1767155"/>
          <a:ext cx="6873411" cy="41555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C7E390A1-6877-A11E-DB2C-0D7F4195FF93}"/>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Tree>
    <p:extLst>
      <p:ext uri="{BB962C8B-B14F-4D97-AF65-F5344CB8AC3E}">
        <p14:creationId xmlns:p14="http://schemas.microsoft.com/office/powerpoint/2010/main" val="16193764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4FE55-F1D0-22AD-5311-1559B425C1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BAAAED-B9DB-F358-F6BF-CFB2ABDB3471}"/>
              </a:ext>
            </a:extLst>
          </p:cNvPr>
          <p:cNvSpPr>
            <a:spLocks noGrp="1"/>
          </p:cNvSpPr>
          <p:nvPr>
            <p:ph type="title"/>
          </p:nvPr>
        </p:nvSpPr>
        <p:spPr/>
        <p:txBody>
          <a:bodyPr/>
          <a:lstStyle/>
          <a:p>
            <a:r>
              <a:rPr lang="en-US" dirty="0">
                <a:solidFill>
                  <a:schemeClr val="tx2"/>
                </a:solidFill>
              </a:rPr>
              <a:t>GovRamp</a:t>
            </a:r>
            <a:endParaRPr dirty="0">
              <a:solidFill>
                <a:schemeClr val="tx2"/>
              </a:solidFill>
            </a:endParaRPr>
          </a:p>
        </p:txBody>
      </p:sp>
      <p:sp>
        <p:nvSpPr>
          <p:cNvPr id="3" name="Content Placeholder 2">
            <a:extLst>
              <a:ext uri="{FF2B5EF4-FFF2-40B4-BE49-F238E27FC236}">
                <a16:creationId xmlns:a16="http://schemas.microsoft.com/office/drawing/2014/main" id="{4D3C2C29-FFD8-EAA0-7B7A-00C3012E5A10}"/>
              </a:ext>
            </a:extLst>
          </p:cNvPr>
          <p:cNvSpPr>
            <a:spLocks noGrp="1"/>
          </p:cNvSpPr>
          <p:nvPr>
            <p:ph idx="1"/>
          </p:nvPr>
        </p:nvSpPr>
        <p:spPr/>
        <p:txBody>
          <a:bodyPr vert="horz" lIns="91440" tIns="45720" rIns="91440" bIns="45720" rtlCol="0" anchor="t">
            <a:normAutofit/>
          </a:bodyPr>
          <a:lstStyle/>
          <a:p>
            <a:pPr marL="0" indent="0">
              <a:buNone/>
            </a:pPr>
            <a:r>
              <a:rPr lang="en-US" sz="1400" b="1" dirty="0">
                <a:solidFill>
                  <a:srgbClr val="1F3A93"/>
                </a:solidFill>
                <a:ea typeface="+mn-lt"/>
                <a:cs typeface="+mn-lt"/>
              </a:rPr>
              <a:t>What is GovRAMP?</a:t>
            </a:r>
            <a:endParaRPr lang="en-US" sz="1400" dirty="0">
              <a:cs typeface="Arial" panose="020B0604020202020204"/>
            </a:endParaRPr>
          </a:p>
          <a:p>
            <a:r>
              <a:rPr lang="en-US" sz="1300" b="1" dirty="0">
                <a:ea typeface="+mn-lt"/>
                <a:cs typeface="+mn-lt"/>
              </a:rPr>
              <a:t>GovRAMP (Gov Risk Authorization Management Program) is a 501(c)(6) nonprofit membership organization that supports state, local, federal, educational, tribal, and nonprofit organizations in securely adopting cloud technologies. GovRAMP serves as a no-cost, trusted partner for SLED agencies, leveraging NIST 800-53 Rev. 5 to assess and verify the security of cloud products.</a:t>
            </a:r>
            <a:endParaRPr lang="en-US" sz="1300" b="1" dirty="0">
              <a:cs typeface="Arial" panose="020B0604020202020204"/>
            </a:endParaRPr>
          </a:p>
          <a:p>
            <a:pPr marL="0" indent="0">
              <a:buNone/>
            </a:pPr>
            <a:r>
              <a:rPr lang="en-US" sz="1400" b="1" dirty="0">
                <a:solidFill>
                  <a:srgbClr val="1F3A93"/>
                </a:solidFill>
                <a:ea typeface="+mn-lt"/>
                <a:cs typeface="+mn-lt"/>
              </a:rPr>
              <a:t>What GovRAMP Does</a:t>
            </a:r>
            <a:endParaRPr lang="en-US" sz="1400" dirty="0">
              <a:cs typeface="Arial" panose="020B0604020202020204"/>
            </a:endParaRPr>
          </a:p>
          <a:p>
            <a:r>
              <a:rPr lang="en-US" sz="1300" dirty="0">
                <a:ea typeface="+mn-lt"/>
                <a:cs typeface="+mn-lt"/>
              </a:rPr>
              <a:t> </a:t>
            </a:r>
            <a:r>
              <a:rPr lang="en-US" sz="1300" b="1" dirty="0">
                <a:ea typeface="+mn-lt"/>
                <a:cs typeface="+mn-lt"/>
              </a:rPr>
              <a:t>Establishes a standardized, streamlined security verification process for cloud service providers</a:t>
            </a:r>
            <a:endParaRPr lang="en-US" b="1" dirty="0">
              <a:cs typeface="Arial"/>
            </a:endParaRPr>
          </a:p>
          <a:p>
            <a:r>
              <a:rPr lang="en-US" sz="1300" b="1" dirty="0">
                <a:ea typeface="+mn-lt"/>
                <a:cs typeface="+mn-lt"/>
              </a:rPr>
              <a:t> Maintains an Authorized Product List of cloud products that meet GovRAMP security standards</a:t>
            </a:r>
            <a:endParaRPr lang="en-US" b="1" dirty="0">
              <a:cs typeface="Arial"/>
            </a:endParaRPr>
          </a:p>
          <a:p>
            <a:r>
              <a:rPr lang="en-US" sz="1300" b="1" dirty="0">
                <a:ea typeface="+mn-lt"/>
                <a:cs typeface="+mn-lt"/>
              </a:rPr>
              <a:t> Facilitates a shared security assessment process to reduce redundancy and increase procurement efficiency</a:t>
            </a:r>
            <a:endParaRPr lang="en-US" b="1" dirty="0">
              <a:cs typeface="Arial"/>
            </a:endParaRPr>
          </a:p>
          <a:p>
            <a:r>
              <a:rPr lang="en-US" sz="1300" b="1" dirty="0">
                <a:ea typeface="+mn-lt"/>
                <a:cs typeface="+mn-lt"/>
              </a:rPr>
              <a:t> Provides transparency through continuous monitoring</a:t>
            </a:r>
            <a:endParaRPr lang="en-US" b="1" dirty="0"/>
          </a:p>
          <a:p>
            <a:pPr marL="0" indent="0">
              <a:buNone/>
            </a:pPr>
            <a:r>
              <a:rPr lang="en-US" sz="1400" b="1" dirty="0">
                <a:solidFill>
                  <a:srgbClr val="1F3A93"/>
                </a:solidFill>
                <a:ea typeface="+mn-lt"/>
                <a:cs typeface="+mn-lt"/>
              </a:rPr>
              <a:t>Nevada’s Adoption</a:t>
            </a:r>
            <a:endParaRPr lang="en-US" sz="1400" dirty="0">
              <a:cs typeface="Arial" panose="020B0604020202020204"/>
            </a:endParaRPr>
          </a:p>
          <a:p>
            <a:r>
              <a:rPr lang="en-US" sz="1300" b="1" dirty="0">
                <a:ea typeface="+mn-lt"/>
                <a:cs typeface="+mn-lt"/>
              </a:rPr>
              <a:t>Nevada is onboarding into GovRAMP to strengthen our cybersecurity posture, reduce risk exposure, ensure compliance with state and federal mandates, and build trust through standardized security practices. GovRAMP’s “Verify Once, Serve Many” approach allows providers to complete one comprehensive verification that is shared across all participating organizations.</a:t>
            </a:r>
            <a:endParaRPr lang="en-US" b="1" dirty="0"/>
          </a:p>
          <a:p>
            <a:endParaRPr lang="en-US" sz="2400" dirty="0">
              <a:cs typeface="Arial"/>
            </a:endParaRPr>
          </a:p>
        </p:txBody>
      </p:sp>
      <p:sp>
        <p:nvSpPr>
          <p:cNvPr id="4" name="TextBox 3">
            <a:extLst>
              <a:ext uri="{FF2B5EF4-FFF2-40B4-BE49-F238E27FC236}">
                <a16:creationId xmlns:a16="http://schemas.microsoft.com/office/drawing/2014/main" id="{A9A1487F-B1E8-E634-7F2F-775E824E9D06}"/>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148116AA-5128-724A-359E-E614E624A162}"/>
              </a:ext>
            </a:extLst>
          </p:cNvPr>
          <p:cNvSpPr>
            <a:spLocks noGrp="1"/>
          </p:cNvSpPr>
          <p:nvPr>
            <p:ph type="sldNum" sz="quarter" idx="12"/>
          </p:nvPr>
        </p:nvSpPr>
        <p:spPr/>
        <p:txBody>
          <a:bodyPr/>
          <a:lstStyle/>
          <a:p>
            <a:fld id="{C1FF6DA9-008F-8B48-92A6-B652298478BF}" type="slidenum">
              <a:rPr lang="en-US" smtClean="0"/>
              <a:t>46</a:t>
            </a:fld>
            <a:endParaRPr lang="en-US" dirty="0"/>
          </a:p>
        </p:txBody>
      </p:sp>
    </p:spTree>
    <p:extLst>
      <p:ext uri="{BB962C8B-B14F-4D97-AF65-F5344CB8AC3E}">
        <p14:creationId xmlns:p14="http://schemas.microsoft.com/office/powerpoint/2010/main" val="73939131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258ED0-FD43-64DB-DC07-48635B609E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478893-5B5A-D236-FA2A-F6474E003C5B}"/>
              </a:ext>
            </a:extLst>
          </p:cNvPr>
          <p:cNvSpPr>
            <a:spLocks noGrp="1"/>
          </p:cNvSpPr>
          <p:nvPr>
            <p:ph type="title"/>
          </p:nvPr>
        </p:nvSpPr>
        <p:spPr/>
        <p:txBody>
          <a:bodyPr>
            <a:normAutofit fontScale="90000"/>
          </a:bodyPr>
          <a:lstStyle/>
          <a:p>
            <a:r>
              <a:rPr lang="en-US" dirty="0">
                <a:solidFill>
                  <a:schemeClr val="tx2"/>
                </a:solidFill>
              </a:rPr>
              <a:t>Technology Investment Evaluation (TIE)</a:t>
            </a:r>
            <a:endParaRPr dirty="0">
              <a:solidFill>
                <a:schemeClr val="tx2"/>
              </a:solidFill>
            </a:endParaRPr>
          </a:p>
        </p:txBody>
      </p:sp>
      <p:sp>
        <p:nvSpPr>
          <p:cNvPr id="3" name="Content Placeholder 2">
            <a:extLst>
              <a:ext uri="{FF2B5EF4-FFF2-40B4-BE49-F238E27FC236}">
                <a16:creationId xmlns:a16="http://schemas.microsoft.com/office/drawing/2014/main" id="{C1B79FB0-FD0E-BCA7-38E0-E443A6482B09}"/>
              </a:ext>
            </a:extLst>
          </p:cNvPr>
          <p:cNvSpPr>
            <a:spLocks noGrp="1"/>
          </p:cNvSpPr>
          <p:nvPr>
            <p:ph idx="1"/>
          </p:nvPr>
        </p:nvSpPr>
        <p:spPr/>
        <p:txBody>
          <a:bodyPr vert="horz" lIns="91440" tIns="45720" rIns="91440" bIns="45720" rtlCol="0" anchor="t">
            <a:noAutofit/>
          </a:bodyPr>
          <a:lstStyle/>
          <a:p>
            <a:pPr marL="0" indent="0">
              <a:buNone/>
            </a:pPr>
            <a:r>
              <a:rPr lang="en-US" sz="1400" b="1" dirty="0">
                <a:solidFill>
                  <a:srgbClr val="1F3A93"/>
                </a:solidFill>
                <a:ea typeface="+mn-lt"/>
                <a:cs typeface="+mn-lt"/>
              </a:rPr>
              <a:t>Overview</a:t>
            </a:r>
            <a:endParaRPr lang="en-US" sz="1400" dirty="0">
              <a:cs typeface="Arial"/>
            </a:endParaRPr>
          </a:p>
          <a:p>
            <a:r>
              <a:rPr lang="en-US" sz="1200" b="1" dirty="0">
                <a:ea typeface="+mn-lt"/>
                <a:cs typeface="+mn-lt"/>
              </a:rPr>
              <a:t>A Technology Investment Evaluation (TIE) is GTO’s formal review and approval process for proposed information-system investments across the Executive Branch. Each TIE captures key details about a planned technology purchase or project so GTO can assess alignment with statewide architecture, security standards, and strategic priorities. The Enterprise Architecture (EA) team within GTO manages the TIE process, which replaces the former Technology Investment Notification (TIN) and Cloud Investment Notification (CIN) forms.</a:t>
            </a:r>
          </a:p>
          <a:p>
            <a:pPr marL="0" indent="0">
              <a:buNone/>
            </a:pPr>
            <a:r>
              <a:rPr lang="en-US" sz="1400" b="1" dirty="0">
                <a:solidFill>
                  <a:srgbClr val="1F3A93"/>
                </a:solidFill>
                <a:ea typeface="+mn-lt"/>
                <a:cs typeface="+mn-lt"/>
              </a:rPr>
              <a:t>Purpose</a:t>
            </a:r>
            <a:endParaRPr lang="en-US" sz="1400" dirty="0">
              <a:cs typeface="Arial" panose="020B0604020202020204"/>
            </a:endParaRPr>
          </a:p>
          <a:p>
            <a:r>
              <a:rPr lang="en-US" sz="1200" b="1" dirty="0">
                <a:ea typeface="+mn-lt"/>
                <a:cs typeface="+mn-lt"/>
              </a:rPr>
              <a:t>TIEs support GTO’s mission to maintain a comprehensive statewide technology portfolio and architecture. Under NRS 242.171 (2) and SAM 1618, GTO must review all Executive-Branch information-system investments valued at $50,000 or more. Cloud investments below that threshold—typically small or “minor cloud” solutions—are also captured in the TIE questionnaire so the state’s portfolio remains complete.</a:t>
            </a:r>
            <a:endParaRPr lang="en-US" sz="1200" b="1" dirty="0">
              <a:cs typeface="Arial"/>
            </a:endParaRPr>
          </a:p>
          <a:p>
            <a:pPr marL="0" indent="0">
              <a:buNone/>
            </a:pPr>
            <a:r>
              <a:rPr lang="en-US" sz="1400" b="1" dirty="0">
                <a:solidFill>
                  <a:srgbClr val="1F3A93"/>
                </a:solidFill>
                <a:ea typeface="+mn-lt"/>
                <a:cs typeface="+mn-lt"/>
              </a:rPr>
              <a:t>Submission</a:t>
            </a:r>
            <a:endParaRPr lang="en-US" sz="1400" b="1" dirty="0">
              <a:cs typeface="Arial" panose="020B0604020202020204"/>
            </a:endParaRPr>
          </a:p>
          <a:p>
            <a:r>
              <a:rPr lang="en-US" sz="1200" b="1" dirty="0">
                <a:ea typeface="+mn-lt"/>
                <a:cs typeface="+mn-lt"/>
              </a:rPr>
              <a:t>TIEs may be submitted at any point in the biennium. Investments include, but are not limited to:</a:t>
            </a:r>
            <a:endParaRPr lang="en-US" sz="1200" b="1" dirty="0">
              <a:cs typeface="Arial"/>
            </a:endParaRPr>
          </a:p>
          <a:p>
            <a:pPr lvl="1"/>
            <a:r>
              <a:rPr lang="en-US" sz="1100" b="1" dirty="0">
                <a:ea typeface="+mn-lt"/>
                <a:cs typeface="+mn-lt"/>
              </a:rPr>
              <a:t> New information systems or applications</a:t>
            </a:r>
            <a:endParaRPr lang="en-US" sz="1100" dirty="0">
              <a:cs typeface="Arial"/>
            </a:endParaRPr>
          </a:p>
          <a:p>
            <a:pPr lvl="1"/>
            <a:r>
              <a:rPr lang="en-US" sz="1100" b="1" dirty="0">
                <a:ea typeface="+mn-lt"/>
                <a:cs typeface="+mn-lt"/>
              </a:rPr>
              <a:t> Vendor-supported IT services</a:t>
            </a:r>
            <a:endParaRPr lang="en-US" sz="1100" dirty="0">
              <a:cs typeface="Arial"/>
            </a:endParaRPr>
          </a:p>
          <a:p>
            <a:pPr lvl="1"/>
            <a:r>
              <a:rPr lang="en-US" sz="1100" b="1" dirty="0">
                <a:ea typeface="+mn-lt"/>
                <a:cs typeface="+mn-lt"/>
              </a:rPr>
              <a:t> IT Equipment purchases</a:t>
            </a:r>
            <a:endParaRPr lang="en-US" sz="1100" dirty="0">
              <a:cs typeface="Arial"/>
            </a:endParaRPr>
          </a:p>
          <a:p>
            <a:pPr lvl="1"/>
            <a:r>
              <a:rPr lang="en-US" sz="1100" b="1" dirty="0">
                <a:ea typeface="+mn-lt"/>
                <a:cs typeface="+mn-lt"/>
              </a:rPr>
              <a:t> Significant enhancements to existing solutions</a:t>
            </a:r>
            <a:endParaRPr lang="en-US" sz="1100" dirty="0">
              <a:cs typeface="Arial"/>
            </a:endParaRPr>
          </a:p>
          <a:p>
            <a:endParaRPr lang="en-US" sz="2400" dirty="0">
              <a:cs typeface="Arial"/>
            </a:endParaRPr>
          </a:p>
        </p:txBody>
      </p:sp>
      <p:sp>
        <p:nvSpPr>
          <p:cNvPr id="4" name="TextBox 3">
            <a:extLst>
              <a:ext uri="{FF2B5EF4-FFF2-40B4-BE49-F238E27FC236}">
                <a16:creationId xmlns:a16="http://schemas.microsoft.com/office/drawing/2014/main" id="{785CEC31-1C68-1A37-A6B9-C575B9914EC5}"/>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75D4D75A-74BF-C41C-3A9E-BF2E1EFC466D}"/>
              </a:ext>
            </a:extLst>
          </p:cNvPr>
          <p:cNvSpPr>
            <a:spLocks noGrp="1"/>
          </p:cNvSpPr>
          <p:nvPr>
            <p:ph type="sldNum" sz="quarter" idx="12"/>
          </p:nvPr>
        </p:nvSpPr>
        <p:spPr/>
        <p:txBody>
          <a:bodyPr/>
          <a:lstStyle/>
          <a:p>
            <a:fld id="{C1FF6DA9-008F-8B48-92A6-B652298478BF}" type="slidenum">
              <a:rPr lang="en-US" smtClean="0"/>
              <a:t>47</a:t>
            </a:fld>
            <a:endParaRPr lang="en-US" dirty="0"/>
          </a:p>
        </p:txBody>
      </p:sp>
    </p:spTree>
    <p:extLst>
      <p:ext uri="{BB962C8B-B14F-4D97-AF65-F5344CB8AC3E}">
        <p14:creationId xmlns:p14="http://schemas.microsoft.com/office/powerpoint/2010/main" val="1571631030"/>
      </p:ext>
    </p:extLst>
  </p:cSld>
  <p:clrMapOvr>
    <a:masterClrMapping/>
  </p:clrMapOvr>
  <p:extLst>
    <p:ext uri="{6950BFC3-D8DA-4A85-94F7-54DA5524770B}">
      <p188:commentRel xmlns:p188="http://schemas.microsoft.com/office/powerpoint/2018/8/main" r:id="rId3"/>
    </p:ext>
  </p:extLs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24547-1DC0-5DC9-015F-AC1B99A951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8BAB1F-4C63-C153-7D4C-D381A7EC81B8}"/>
              </a:ext>
            </a:extLst>
          </p:cNvPr>
          <p:cNvSpPr>
            <a:spLocks noGrp="1"/>
          </p:cNvSpPr>
          <p:nvPr>
            <p:ph type="title"/>
          </p:nvPr>
        </p:nvSpPr>
        <p:spPr/>
        <p:txBody>
          <a:bodyPr/>
          <a:lstStyle/>
          <a:p>
            <a:r>
              <a:rPr lang="en-US" dirty="0">
                <a:solidFill>
                  <a:schemeClr val="tx2"/>
                </a:solidFill>
              </a:rPr>
              <a:t>Key Dates for GTO</a:t>
            </a:r>
            <a:endParaRPr dirty="0">
              <a:solidFill>
                <a:schemeClr val="tx2"/>
              </a:solidFill>
            </a:endParaRPr>
          </a:p>
        </p:txBody>
      </p:sp>
      <p:graphicFrame>
        <p:nvGraphicFramePr>
          <p:cNvPr id="5" name="Content Placeholder 4">
            <a:extLst>
              <a:ext uri="{FF2B5EF4-FFF2-40B4-BE49-F238E27FC236}">
                <a16:creationId xmlns:a16="http://schemas.microsoft.com/office/drawing/2014/main" id="{913E160A-C3DF-D6CF-B309-DA895E48D468}"/>
              </a:ext>
            </a:extLst>
          </p:cNvPr>
          <p:cNvGraphicFramePr>
            <a:graphicFrameLocks noGrp="1"/>
          </p:cNvGraphicFramePr>
          <p:nvPr>
            <p:ph idx="1"/>
          </p:nvPr>
        </p:nvGraphicFramePr>
        <p:xfrm>
          <a:off x="457200" y="2028825"/>
          <a:ext cx="8229600" cy="3032760"/>
        </p:xfrm>
        <a:graphic>
          <a:graphicData uri="http://schemas.openxmlformats.org/drawingml/2006/table">
            <a:tbl>
              <a:tblPr firstRow="1" bandRow="1">
                <a:tableStyleId>{5C22544A-7EE6-4342-B048-85BDC9FD1C3A}</a:tableStyleId>
              </a:tblPr>
              <a:tblGrid>
                <a:gridCol w="3152775">
                  <a:extLst>
                    <a:ext uri="{9D8B030D-6E8A-4147-A177-3AD203B41FA5}">
                      <a16:colId xmlns:a16="http://schemas.microsoft.com/office/drawing/2014/main" val="3487687673"/>
                    </a:ext>
                  </a:extLst>
                </a:gridCol>
                <a:gridCol w="1666875">
                  <a:extLst>
                    <a:ext uri="{9D8B030D-6E8A-4147-A177-3AD203B41FA5}">
                      <a16:colId xmlns:a16="http://schemas.microsoft.com/office/drawing/2014/main" val="3337134370"/>
                    </a:ext>
                  </a:extLst>
                </a:gridCol>
                <a:gridCol w="3409950">
                  <a:extLst>
                    <a:ext uri="{9D8B030D-6E8A-4147-A177-3AD203B41FA5}">
                      <a16:colId xmlns:a16="http://schemas.microsoft.com/office/drawing/2014/main" val="98992910"/>
                    </a:ext>
                  </a:extLst>
                </a:gridCol>
              </a:tblGrid>
              <a:tr h="370840">
                <a:tc>
                  <a:txBody>
                    <a:bodyPr/>
                    <a:lstStyle/>
                    <a:p>
                      <a:r>
                        <a:rPr lang="en-US" dirty="0"/>
                        <a:t>Action Item</a:t>
                      </a:r>
                    </a:p>
                  </a:txBody>
                  <a:tcPr/>
                </a:tc>
                <a:tc>
                  <a:txBody>
                    <a:bodyPr/>
                    <a:lstStyle/>
                    <a:p>
                      <a:r>
                        <a:rPr lang="en-US" dirty="0"/>
                        <a:t>Owner</a:t>
                      </a:r>
                    </a:p>
                  </a:txBody>
                  <a:tcPr/>
                </a:tc>
                <a:tc>
                  <a:txBody>
                    <a:bodyPr/>
                    <a:lstStyle/>
                    <a:p>
                      <a:r>
                        <a:rPr lang="en-US" dirty="0"/>
                        <a:t>Deadline</a:t>
                      </a:r>
                    </a:p>
                  </a:txBody>
                  <a:tcPr/>
                </a:tc>
                <a:extLst>
                  <a:ext uri="{0D108BD9-81ED-4DB2-BD59-A6C34878D82A}">
                    <a16:rowId xmlns:a16="http://schemas.microsoft.com/office/drawing/2014/main" val="1186300513"/>
                  </a:ext>
                </a:extLst>
              </a:tr>
              <a:tr h="370840">
                <a:tc>
                  <a:txBody>
                    <a:bodyPr/>
                    <a:lstStyle/>
                    <a:p>
                      <a:r>
                        <a:rPr lang="en-US" dirty="0"/>
                        <a:t>TIES due to GTO</a:t>
                      </a:r>
                    </a:p>
                  </a:txBody>
                  <a:tcPr/>
                </a:tc>
                <a:tc>
                  <a:txBody>
                    <a:bodyPr/>
                    <a:lstStyle/>
                    <a:p>
                      <a:r>
                        <a:rPr lang="en-US" dirty="0"/>
                        <a:t>Agencies</a:t>
                      </a:r>
                    </a:p>
                  </a:txBody>
                  <a:tcPr/>
                </a:tc>
                <a:tc>
                  <a:txBody>
                    <a:bodyPr/>
                    <a:lstStyle/>
                    <a:p>
                      <a:r>
                        <a:rPr lang="en-US" dirty="0"/>
                        <a:t>04/01/26</a:t>
                      </a:r>
                    </a:p>
                  </a:txBody>
                  <a:tcPr/>
                </a:tc>
                <a:extLst>
                  <a:ext uri="{0D108BD9-81ED-4DB2-BD59-A6C34878D82A}">
                    <a16:rowId xmlns:a16="http://schemas.microsoft.com/office/drawing/2014/main" val="1275325426"/>
                  </a:ext>
                </a:extLst>
              </a:tr>
              <a:tr h="370840">
                <a:tc>
                  <a:txBody>
                    <a:bodyPr/>
                    <a:lstStyle/>
                    <a:p>
                      <a:r>
                        <a:rPr lang="en-US" dirty="0"/>
                        <a:t>GTO returns TIE to agency</a:t>
                      </a:r>
                    </a:p>
                  </a:txBody>
                  <a:tcPr/>
                </a:tc>
                <a:tc>
                  <a:txBody>
                    <a:bodyPr/>
                    <a:lstStyle/>
                    <a:p>
                      <a:r>
                        <a:rPr lang="en-US" dirty="0"/>
                        <a:t>GTO</a:t>
                      </a:r>
                    </a:p>
                  </a:txBody>
                  <a:tcPr/>
                </a:tc>
                <a:tc>
                  <a:txBody>
                    <a:bodyPr/>
                    <a:lstStyle/>
                    <a:p>
                      <a:r>
                        <a:rPr lang="en-US" dirty="0"/>
                        <a:t>05/13/26</a:t>
                      </a:r>
                    </a:p>
                  </a:txBody>
                  <a:tcPr/>
                </a:tc>
                <a:extLst>
                  <a:ext uri="{0D108BD9-81ED-4DB2-BD59-A6C34878D82A}">
                    <a16:rowId xmlns:a16="http://schemas.microsoft.com/office/drawing/2014/main" val="3444281734"/>
                  </a:ext>
                </a:extLst>
              </a:tr>
              <a:tr h="370840">
                <a:tc>
                  <a:txBody>
                    <a:bodyPr/>
                    <a:lstStyle/>
                    <a:p>
                      <a:r>
                        <a:rPr lang="en-US" dirty="0"/>
                        <a:t>Prelim utilizations entered in NEBS</a:t>
                      </a:r>
                    </a:p>
                  </a:txBody>
                  <a:tcPr/>
                </a:tc>
                <a:tc>
                  <a:txBody>
                    <a:bodyPr/>
                    <a:lstStyle/>
                    <a:p>
                      <a:r>
                        <a:rPr lang="en-US" dirty="0"/>
                        <a:t>Agencies</a:t>
                      </a:r>
                    </a:p>
                  </a:txBody>
                  <a:tcPr/>
                </a:tc>
                <a:tc>
                  <a:txBody>
                    <a:bodyPr/>
                    <a:lstStyle/>
                    <a:p>
                      <a:r>
                        <a:rPr lang="en-US" dirty="0"/>
                        <a:t>07/08/26</a:t>
                      </a:r>
                    </a:p>
                  </a:txBody>
                  <a:tcPr/>
                </a:tc>
                <a:extLst>
                  <a:ext uri="{0D108BD9-81ED-4DB2-BD59-A6C34878D82A}">
                    <a16:rowId xmlns:a16="http://schemas.microsoft.com/office/drawing/2014/main" val="2226983571"/>
                  </a:ext>
                </a:extLst>
              </a:tr>
              <a:tr h="370840">
                <a:tc>
                  <a:txBody>
                    <a:bodyPr/>
                    <a:lstStyle/>
                    <a:p>
                      <a:r>
                        <a:rPr lang="en-US" dirty="0"/>
                        <a:t>Review and provide recommendations</a:t>
                      </a:r>
                    </a:p>
                  </a:txBody>
                  <a:tcPr/>
                </a:tc>
                <a:tc>
                  <a:txBody>
                    <a:bodyPr/>
                    <a:lstStyle/>
                    <a:p>
                      <a:r>
                        <a:rPr lang="en-US" dirty="0"/>
                        <a:t>GTO</a:t>
                      </a:r>
                    </a:p>
                  </a:txBody>
                  <a:tcPr/>
                </a:tc>
                <a:tc>
                  <a:txBody>
                    <a:bodyPr/>
                    <a:lstStyle/>
                    <a:p>
                      <a:r>
                        <a:rPr lang="en-US" dirty="0"/>
                        <a:t>07/24/26</a:t>
                      </a:r>
                    </a:p>
                  </a:txBody>
                  <a:tcPr/>
                </a:tc>
                <a:extLst>
                  <a:ext uri="{0D108BD9-81ED-4DB2-BD59-A6C34878D82A}">
                    <a16:rowId xmlns:a16="http://schemas.microsoft.com/office/drawing/2014/main" val="2383556597"/>
                  </a:ext>
                </a:extLst>
              </a:tr>
              <a:tr h="370840">
                <a:tc>
                  <a:txBody>
                    <a:bodyPr/>
                    <a:lstStyle/>
                    <a:p>
                      <a:r>
                        <a:rPr lang="en-US" dirty="0"/>
                        <a:t>FINAL utilizations submitted in NEBS</a:t>
                      </a:r>
                    </a:p>
                  </a:txBody>
                  <a:tcPr/>
                </a:tc>
                <a:tc>
                  <a:txBody>
                    <a:bodyPr/>
                    <a:lstStyle/>
                    <a:p>
                      <a:r>
                        <a:rPr lang="en-US" dirty="0"/>
                        <a:t>Agencies</a:t>
                      </a:r>
                    </a:p>
                  </a:txBody>
                  <a:tcPr/>
                </a:tc>
                <a:tc>
                  <a:txBody>
                    <a:bodyPr/>
                    <a:lstStyle/>
                    <a:p>
                      <a:r>
                        <a:rPr lang="en-US" dirty="0"/>
                        <a:t>07/31/26</a:t>
                      </a:r>
                    </a:p>
                  </a:txBody>
                  <a:tcPr/>
                </a:tc>
                <a:extLst>
                  <a:ext uri="{0D108BD9-81ED-4DB2-BD59-A6C34878D82A}">
                    <a16:rowId xmlns:a16="http://schemas.microsoft.com/office/drawing/2014/main" val="4103591541"/>
                  </a:ext>
                </a:extLst>
              </a:tr>
            </a:tbl>
          </a:graphicData>
        </a:graphic>
      </p:graphicFrame>
      <p:sp>
        <p:nvSpPr>
          <p:cNvPr id="4" name="TextBox 3">
            <a:extLst>
              <a:ext uri="{FF2B5EF4-FFF2-40B4-BE49-F238E27FC236}">
                <a16:creationId xmlns:a16="http://schemas.microsoft.com/office/drawing/2014/main" id="{2F153ECB-B6FA-2416-7A1C-5CB0DEFED6E9}"/>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20D74C92-0CE9-5305-C044-71345F47B87B}"/>
              </a:ext>
            </a:extLst>
          </p:cNvPr>
          <p:cNvSpPr>
            <a:spLocks noGrp="1"/>
          </p:cNvSpPr>
          <p:nvPr>
            <p:ph type="sldNum" sz="quarter" idx="12"/>
          </p:nvPr>
        </p:nvSpPr>
        <p:spPr/>
        <p:txBody>
          <a:bodyPr/>
          <a:lstStyle/>
          <a:p>
            <a:fld id="{C1FF6DA9-008F-8B48-92A6-B652298478BF}" type="slidenum">
              <a:rPr lang="en-US" smtClean="0"/>
              <a:t>48</a:t>
            </a:fld>
            <a:endParaRPr lang="en-US" dirty="0"/>
          </a:p>
        </p:txBody>
      </p:sp>
    </p:spTree>
    <p:extLst>
      <p:ext uri="{BB962C8B-B14F-4D97-AF65-F5344CB8AC3E}">
        <p14:creationId xmlns:p14="http://schemas.microsoft.com/office/powerpoint/2010/main" val="4416099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F2856-9BE4-16DE-DE4B-D873270F70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025EBC-AA1D-C9CC-FB63-0B14489D95DB}"/>
              </a:ext>
            </a:extLst>
          </p:cNvPr>
          <p:cNvSpPr>
            <a:spLocks noGrp="1"/>
          </p:cNvSpPr>
          <p:nvPr>
            <p:ph type="title"/>
          </p:nvPr>
        </p:nvSpPr>
        <p:spPr/>
        <p:txBody>
          <a:bodyPr>
            <a:normAutofit/>
          </a:bodyPr>
          <a:lstStyle/>
          <a:p>
            <a:r>
              <a:rPr lang="en-US" dirty="0">
                <a:solidFill>
                  <a:schemeClr val="tx2"/>
                </a:solidFill>
              </a:rPr>
              <a:t>Contacts</a:t>
            </a:r>
            <a:endParaRPr dirty="0">
              <a:solidFill>
                <a:schemeClr val="tx2"/>
              </a:solidFill>
            </a:endParaRPr>
          </a:p>
        </p:txBody>
      </p:sp>
      <p:sp>
        <p:nvSpPr>
          <p:cNvPr id="3" name="Content Placeholder 2">
            <a:extLst>
              <a:ext uri="{FF2B5EF4-FFF2-40B4-BE49-F238E27FC236}">
                <a16:creationId xmlns:a16="http://schemas.microsoft.com/office/drawing/2014/main" id="{49EE401A-ABF8-FBA7-4F4A-B98CCEA432F8}"/>
              </a:ext>
            </a:extLst>
          </p:cNvPr>
          <p:cNvSpPr>
            <a:spLocks noGrp="1"/>
          </p:cNvSpPr>
          <p:nvPr>
            <p:ph idx="1"/>
          </p:nvPr>
        </p:nvSpPr>
        <p:spPr/>
        <p:txBody>
          <a:bodyPr vert="horz" lIns="91440" tIns="45720" rIns="91440" bIns="45720" rtlCol="0" anchor="t">
            <a:normAutofit fontScale="92500" lnSpcReduction="20000"/>
          </a:bodyPr>
          <a:lstStyle/>
          <a:p>
            <a:r>
              <a:rPr lang="en-US" sz="2400" dirty="0"/>
              <a:t>Timothy Galluzi - Executive Director / CIO</a:t>
            </a:r>
          </a:p>
          <a:p>
            <a:pPr lvl="1"/>
            <a:r>
              <a:rPr lang="en-US" sz="2000" dirty="0">
                <a:hlinkClick r:id="rId3"/>
              </a:rPr>
              <a:t>Tim.Galluzi@it.nv.gov</a:t>
            </a:r>
            <a:endParaRPr lang="en-US" sz="2000" dirty="0"/>
          </a:p>
          <a:p>
            <a:r>
              <a:rPr lang="en-US" sz="2400" dirty="0"/>
              <a:t>Darla Dodge – Deputy Director / COO</a:t>
            </a:r>
            <a:endParaRPr lang="en-US" sz="2400" dirty="0">
              <a:cs typeface="Arial"/>
            </a:endParaRPr>
          </a:p>
          <a:p>
            <a:pPr lvl="1"/>
            <a:r>
              <a:rPr lang="en-US" sz="2000" dirty="0">
                <a:hlinkClick r:id="rId4"/>
              </a:rPr>
              <a:t>darladodge@it.nv.gov</a:t>
            </a:r>
            <a:endParaRPr lang="en-US" sz="2000" dirty="0"/>
          </a:p>
          <a:p>
            <a:r>
              <a:rPr lang="en-US" sz="2400" dirty="0"/>
              <a:t>Jason Benshoof - Interim Deputy / CTO</a:t>
            </a:r>
            <a:endParaRPr lang="en-US" sz="2400" dirty="0">
              <a:cs typeface="Arial"/>
            </a:endParaRPr>
          </a:p>
          <a:p>
            <a:pPr lvl="1"/>
            <a:r>
              <a:rPr lang="en-US" sz="2000" dirty="0"/>
              <a:t>Questions on GovRamp and Technology Investment Evaluations</a:t>
            </a:r>
            <a:endParaRPr lang="en-US" sz="2000" dirty="0">
              <a:cs typeface="Arial"/>
            </a:endParaRPr>
          </a:p>
          <a:p>
            <a:pPr lvl="1"/>
            <a:r>
              <a:rPr lang="en-US" sz="2000" dirty="0">
                <a:hlinkClick r:id="rId5"/>
              </a:rPr>
              <a:t>jdbenshoof@it.nv.gov</a:t>
            </a:r>
            <a:endParaRPr lang="en-US" sz="2000" dirty="0">
              <a:cs typeface="Arial"/>
              <a:hlinkClick r:id="rId5"/>
            </a:endParaRPr>
          </a:p>
          <a:p>
            <a:r>
              <a:rPr lang="en-US" sz="2400" dirty="0"/>
              <a:t>Tiffany Morelli – CFO</a:t>
            </a:r>
            <a:endParaRPr lang="en-US" sz="2400" dirty="0">
              <a:cs typeface="Arial"/>
            </a:endParaRPr>
          </a:p>
          <a:p>
            <a:pPr lvl="1"/>
            <a:r>
              <a:rPr lang="en-US" sz="2000" dirty="0"/>
              <a:t>Questions on utilizations, rates, budget estimates, billings. </a:t>
            </a:r>
            <a:endParaRPr lang="en-US" sz="2000" dirty="0">
              <a:cs typeface="Arial"/>
            </a:endParaRPr>
          </a:p>
          <a:p>
            <a:pPr lvl="1"/>
            <a:r>
              <a:rPr lang="en-US" sz="2000" dirty="0">
                <a:hlinkClick r:id="rId6"/>
              </a:rPr>
              <a:t>tiffanymorelli@it.nv.gov</a:t>
            </a:r>
            <a:endParaRPr lang="en-US" sz="2000" dirty="0"/>
          </a:p>
          <a:p>
            <a:r>
              <a:rPr lang="en-US" sz="2400" dirty="0"/>
              <a:t>GTO Fiscal</a:t>
            </a:r>
            <a:endParaRPr lang="en-US" sz="2400" dirty="0">
              <a:cs typeface="Arial"/>
            </a:endParaRPr>
          </a:p>
          <a:p>
            <a:pPr lvl="1"/>
            <a:r>
              <a:rPr lang="en-US" sz="2000" dirty="0"/>
              <a:t>Ongoing support for billings</a:t>
            </a:r>
            <a:endParaRPr lang="en-US" sz="2000" dirty="0">
              <a:cs typeface="Arial"/>
            </a:endParaRPr>
          </a:p>
          <a:p>
            <a:pPr lvl="1"/>
            <a:r>
              <a:rPr lang="en-US" sz="2000" dirty="0">
                <a:hlinkClick r:id="rId7"/>
              </a:rPr>
              <a:t>gtofiscal@it.nv.gov</a:t>
            </a:r>
            <a:r>
              <a:rPr lang="en-US" sz="2000" dirty="0"/>
              <a:t> </a:t>
            </a:r>
            <a:endParaRPr lang="en-US" sz="2000" dirty="0">
              <a:cs typeface="Arial"/>
            </a:endParaRPr>
          </a:p>
        </p:txBody>
      </p:sp>
      <p:sp>
        <p:nvSpPr>
          <p:cNvPr id="4" name="TextBox 3">
            <a:extLst>
              <a:ext uri="{FF2B5EF4-FFF2-40B4-BE49-F238E27FC236}">
                <a16:creationId xmlns:a16="http://schemas.microsoft.com/office/drawing/2014/main" id="{019F807C-05BE-0474-DE77-68D9C3D68CCE}"/>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C4809E56-34A8-CD19-0C60-FC36063AC7D7}"/>
              </a:ext>
            </a:extLst>
          </p:cNvPr>
          <p:cNvSpPr>
            <a:spLocks noGrp="1"/>
          </p:cNvSpPr>
          <p:nvPr>
            <p:ph type="sldNum" sz="quarter" idx="12"/>
          </p:nvPr>
        </p:nvSpPr>
        <p:spPr/>
        <p:txBody>
          <a:bodyPr/>
          <a:lstStyle/>
          <a:p>
            <a:fld id="{C1FF6DA9-008F-8B48-92A6-B652298478BF}" type="slidenum">
              <a:rPr lang="en-US" smtClean="0"/>
              <a:t>49</a:t>
            </a:fld>
            <a:endParaRPr lang="en-US" dirty="0"/>
          </a:p>
        </p:txBody>
      </p:sp>
    </p:spTree>
    <p:extLst>
      <p:ext uri="{BB962C8B-B14F-4D97-AF65-F5344CB8AC3E}">
        <p14:creationId xmlns:p14="http://schemas.microsoft.com/office/powerpoint/2010/main" val="3686308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CB968C-2C2D-F29C-3A3A-7BD0E812DE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CFCA19-E343-A078-938B-02E67277CEBA}"/>
              </a:ext>
            </a:extLst>
          </p:cNvPr>
          <p:cNvSpPr>
            <a:spLocks noGrp="1"/>
          </p:cNvSpPr>
          <p:nvPr>
            <p:ph type="title"/>
          </p:nvPr>
        </p:nvSpPr>
        <p:spPr/>
        <p:txBody>
          <a:bodyPr/>
          <a:lstStyle/>
          <a:p>
            <a:r>
              <a:rPr lang="en-US" dirty="0">
                <a:solidFill>
                  <a:schemeClr val="tx2"/>
                </a:solidFill>
              </a:rPr>
              <a:t>Agenda</a:t>
            </a:r>
            <a:endParaRPr dirty="0">
              <a:solidFill>
                <a:schemeClr val="tx2"/>
              </a:solidFill>
            </a:endParaRPr>
          </a:p>
        </p:txBody>
      </p:sp>
      <p:sp>
        <p:nvSpPr>
          <p:cNvPr id="3" name="Content Placeholder 2">
            <a:extLst>
              <a:ext uri="{FF2B5EF4-FFF2-40B4-BE49-F238E27FC236}">
                <a16:creationId xmlns:a16="http://schemas.microsoft.com/office/drawing/2014/main" id="{DC19C2BF-CF79-8188-A897-01EC67E5B938}"/>
              </a:ext>
            </a:extLst>
          </p:cNvPr>
          <p:cNvSpPr>
            <a:spLocks noGrp="1"/>
          </p:cNvSpPr>
          <p:nvPr>
            <p:ph idx="1"/>
          </p:nvPr>
        </p:nvSpPr>
        <p:spPr/>
        <p:txBody>
          <a:bodyPr/>
          <a:lstStyle/>
          <a:p>
            <a:r>
              <a:rPr lang="en-US" dirty="0"/>
              <a:t>National Economy</a:t>
            </a:r>
            <a:endParaRPr dirty="0"/>
          </a:p>
          <a:p>
            <a:r>
              <a:rPr lang="en-US" dirty="0"/>
              <a:t>Nevada Economy</a:t>
            </a:r>
          </a:p>
          <a:p>
            <a:r>
              <a:rPr lang="en-US" dirty="0"/>
              <a:t>Short Term Expectations</a:t>
            </a:r>
            <a:endParaRPr dirty="0"/>
          </a:p>
          <a:p>
            <a:r>
              <a:rPr lang="en-US" dirty="0"/>
              <a:t>State Resources</a:t>
            </a:r>
            <a:endParaRPr dirty="0"/>
          </a:p>
        </p:txBody>
      </p:sp>
      <p:sp>
        <p:nvSpPr>
          <p:cNvPr id="4" name="TextBox 3">
            <a:extLst>
              <a:ext uri="{FF2B5EF4-FFF2-40B4-BE49-F238E27FC236}">
                <a16:creationId xmlns:a16="http://schemas.microsoft.com/office/drawing/2014/main" id="{22C44790-3EEA-BF22-6C4E-933177933BE0}"/>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D92A2079-963C-DD2B-D11B-BD9DA40342CE}"/>
              </a:ext>
            </a:extLst>
          </p:cNvPr>
          <p:cNvSpPr>
            <a:spLocks noGrp="1"/>
          </p:cNvSpPr>
          <p:nvPr>
            <p:ph type="sldNum" sz="quarter" idx="12"/>
          </p:nvPr>
        </p:nvSpPr>
        <p:spPr/>
        <p:txBody>
          <a:bodyPr/>
          <a:lstStyle/>
          <a:p>
            <a:fld id="{C1FF6DA9-008F-8B48-92A6-B652298478BF}" type="slidenum">
              <a:rPr lang="en-US" smtClean="0"/>
              <a:t>5</a:t>
            </a:fld>
            <a:endParaRPr lang="en-US" dirty="0"/>
          </a:p>
        </p:txBody>
      </p:sp>
    </p:spTree>
    <p:extLst>
      <p:ext uri="{BB962C8B-B14F-4D97-AF65-F5344CB8AC3E}">
        <p14:creationId xmlns:p14="http://schemas.microsoft.com/office/powerpoint/2010/main" val="228448153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4CB539-B4BA-8429-AE66-1B98BAAB436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E5BF67E-0374-2288-2886-D87879539763}"/>
              </a:ext>
            </a:extLst>
          </p:cNvPr>
          <p:cNvSpPr/>
          <p:nvPr/>
        </p:nvSpPr>
        <p:spPr>
          <a:xfrm>
            <a:off x="0" y="2105025"/>
            <a:ext cx="9144000" cy="1828800"/>
          </a:xfrm>
          <a:prstGeom prst="rect">
            <a:avLst/>
          </a:prstGeom>
          <a:solidFill>
            <a:srgbClr val="1F3A93"/>
          </a:solidFill>
        </p:spPr>
        <p:style>
          <a:lnRef idx="1">
            <a:schemeClr val="accent1"/>
          </a:lnRef>
          <a:fillRef idx="3">
            <a:schemeClr val="accent1"/>
          </a:fillRef>
          <a:effectRef idx="2">
            <a:schemeClr val="accent1"/>
          </a:effectRef>
          <a:fontRef idx="minor">
            <a:schemeClr val="lt1"/>
          </a:fontRef>
        </p:style>
        <p:txBody>
          <a:bodyPr rtlCol="0" anchor="ctr"/>
          <a:lstStyle/>
          <a:p>
            <a:endParaRPr sz="3200" dirty="0">
              <a:solidFill>
                <a:srgbClr val="FFFFFF"/>
              </a:solidFill>
              <a:latin typeface="Segoe UI"/>
            </a:endParaRPr>
          </a:p>
        </p:txBody>
      </p:sp>
      <p:sp>
        <p:nvSpPr>
          <p:cNvPr id="3" name="TextBox 2">
            <a:extLst>
              <a:ext uri="{FF2B5EF4-FFF2-40B4-BE49-F238E27FC236}">
                <a16:creationId xmlns:a16="http://schemas.microsoft.com/office/drawing/2014/main" id="{4DE9A07F-D4D3-390C-2962-25E4438D0C30}"/>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TextBox 5">
            <a:extLst>
              <a:ext uri="{FF2B5EF4-FFF2-40B4-BE49-F238E27FC236}">
                <a16:creationId xmlns:a16="http://schemas.microsoft.com/office/drawing/2014/main" id="{FC332749-ABCF-7751-5693-12388AAF3836}"/>
              </a:ext>
            </a:extLst>
          </p:cNvPr>
          <p:cNvSpPr txBox="1"/>
          <p:nvPr/>
        </p:nvSpPr>
        <p:spPr>
          <a:xfrm>
            <a:off x="342900" y="2657475"/>
            <a:ext cx="8801100" cy="584775"/>
          </a:xfrm>
          <a:prstGeom prst="rect">
            <a:avLst/>
          </a:prstGeom>
          <a:noFill/>
        </p:spPr>
        <p:txBody>
          <a:bodyPr wrap="square">
            <a:spAutoFit/>
          </a:bodyPr>
          <a:lstStyle/>
          <a:p>
            <a:r>
              <a:rPr lang="en-US" sz="3200" dirty="0">
                <a:solidFill>
                  <a:schemeClr val="accent3"/>
                </a:solidFill>
                <a:latin typeface="+mj-lt"/>
              </a:rPr>
              <a:t>State Public Works Division</a:t>
            </a:r>
            <a:endParaRPr sz="3200" b="1" dirty="0">
              <a:solidFill>
                <a:schemeClr val="accent3"/>
              </a:solidFill>
              <a:latin typeface="+mj-lt"/>
            </a:endParaRPr>
          </a:p>
        </p:txBody>
      </p:sp>
      <p:sp>
        <p:nvSpPr>
          <p:cNvPr id="7" name="TextBox 6">
            <a:extLst>
              <a:ext uri="{FF2B5EF4-FFF2-40B4-BE49-F238E27FC236}">
                <a16:creationId xmlns:a16="http://schemas.microsoft.com/office/drawing/2014/main" id="{BF1854A0-5C05-12F3-85F3-352AFA26E609}"/>
              </a:ext>
            </a:extLst>
          </p:cNvPr>
          <p:cNvSpPr txBox="1"/>
          <p:nvPr/>
        </p:nvSpPr>
        <p:spPr>
          <a:xfrm>
            <a:off x="4819649" y="4816048"/>
            <a:ext cx="3800475" cy="923330"/>
          </a:xfrm>
          <a:prstGeom prst="rect">
            <a:avLst/>
          </a:prstGeom>
          <a:noFill/>
        </p:spPr>
        <p:txBody>
          <a:bodyPr wrap="square" rtlCol="0">
            <a:spAutoFit/>
          </a:bodyPr>
          <a:lstStyle/>
          <a:p>
            <a:r>
              <a:rPr lang="en-US" b="1" dirty="0"/>
              <a:t>Wilfred Lewis Jr</a:t>
            </a:r>
          </a:p>
          <a:p>
            <a:r>
              <a:rPr lang="en-US" dirty="0"/>
              <a:t>SPWD Administrator</a:t>
            </a:r>
          </a:p>
          <a:p>
            <a:r>
              <a:rPr lang="en-US" dirty="0"/>
              <a:t>State Public Works Division</a:t>
            </a:r>
          </a:p>
        </p:txBody>
      </p:sp>
      <p:sp>
        <p:nvSpPr>
          <p:cNvPr id="2" name="Slide Number Placeholder 1">
            <a:extLst>
              <a:ext uri="{FF2B5EF4-FFF2-40B4-BE49-F238E27FC236}">
                <a16:creationId xmlns:a16="http://schemas.microsoft.com/office/drawing/2014/main" id="{71043EFD-680E-C612-9DD4-6752F2846665}"/>
              </a:ext>
            </a:extLst>
          </p:cNvPr>
          <p:cNvSpPr>
            <a:spLocks noGrp="1"/>
          </p:cNvSpPr>
          <p:nvPr>
            <p:ph type="sldNum" sz="quarter" idx="12"/>
          </p:nvPr>
        </p:nvSpPr>
        <p:spPr/>
        <p:txBody>
          <a:bodyPr/>
          <a:lstStyle/>
          <a:p>
            <a:fld id="{C1FF6DA9-008F-8B48-92A6-B652298478BF}" type="slidenum">
              <a:rPr lang="en-US" smtClean="0"/>
              <a:t>50</a:t>
            </a:fld>
            <a:endParaRPr lang="en-US" dirty="0"/>
          </a:p>
        </p:txBody>
      </p:sp>
      <p:sp>
        <p:nvSpPr>
          <p:cNvPr id="4" name="TextBox 3">
            <a:extLst>
              <a:ext uri="{FF2B5EF4-FFF2-40B4-BE49-F238E27FC236}">
                <a16:creationId xmlns:a16="http://schemas.microsoft.com/office/drawing/2014/main" id="{48197AE5-1BE0-995B-80A7-7E79DBCF996C}"/>
              </a:ext>
            </a:extLst>
          </p:cNvPr>
          <p:cNvSpPr txBox="1"/>
          <p:nvPr/>
        </p:nvSpPr>
        <p:spPr>
          <a:xfrm>
            <a:off x="806452" y="4809810"/>
            <a:ext cx="3800475" cy="923330"/>
          </a:xfrm>
          <a:prstGeom prst="rect">
            <a:avLst/>
          </a:prstGeom>
          <a:noFill/>
        </p:spPr>
        <p:txBody>
          <a:bodyPr wrap="square" rtlCol="0">
            <a:spAutoFit/>
          </a:bodyPr>
          <a:lstStyle/>
          <a:p>
            <a:r>
              <a:rPr lang="en-US" b="1" dirty="0"/>
              <a:t>Brian Wacker</a:t>
            </a:r>
          </a:p>
          <a:p>
            <a:r>
              <a:rPr lang="en-US" dirty="0"/>
              <a:t>SPWD Deputy Administrator</a:t>
            </a:r>
          </a:p>
          <a:p>
            <a:r>
              <a:rPr lang="en-US" dirty="0"/>
              <a:t>State Public Works Division</a:t>
            </a:r>
          </a:p>
        </p:txBody>
      </p:sp>
    </p:spTree>
    <p:extLst>
      <p:ext uri="{BB962C8B-B14F-4D97-AF65-F5344CB8AC3E}">
        <p14:creationId xmlns:p14="http://schemas.microsoft.com/office/powerpoint/2010/main" val="21916233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9AB6AA-1370-28DC-492D-28B7FBCFA1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723F7E-459F-9387-9AA9-80ADB7080145}"/>
              </a:ext>
            </a:extLst>
          </p:cNvPr>
          <p:cNvSpPr>
            <a:spLocks noGrp="1"/>
          </p:cNvSpPr>
          <p:nvPr>
            <p:ph type="title"/>
          </p:nvPr>
        </p:nvSpPr>
        <p:spPr>
          <a:xfrm>
            <a:off x="0" y="2091266"/>
            <a:ext cx="9144000" cy="2675467"/>
          </a:xfrm>
        </p:spPr>
        <p:txBody>
          <a:bodyPr>
            <a:normAutofit/>
          </a:bodyPr>
          <a:lstStyle/>
          <a:p>
            <a:pPr algn="l"/>
            <a:r>
              <a:rPr lang="en-US" sz="3200" dirty="0">
                <a:solidFill>
                  <a:schemeClr val="tx2"/>
                </a:solidFill>
              </a:rPr>
              <a:t>   - Capital Improvement Program (CIP)</a:t>
            </a:r>
            <a:br>
              <a:rPr lang="en-US" sz="3200" dirty="0">
                <a:solidFill>
                  <a:schemeClr val="tx2"/>
                </a:solidFill>
              </a:rPr>
            </a:br>
            <a:r>
              <a:rPr lang="en-US" sz="3200" dirty="0">
                <a:solidFill>
                  <a:schemeClr val="tx2"/>
                </a:solidFill>
              </a:rPr>
              <a:t>   - Facilities/Deferred Maintenance</a:t>
            </a:r>
            <a:br>
              <a:rPr lang="en-US" sz="3200" dirty="0">
                <a:solidFill>
                  <a:schemeClr val="tx2"/>
                </a:solidFill>
              </a:rPr>
            </a:br>
            <a:r>
              <a:rPr lang="en-US" sz="3200" dirty="0">
                <a:solidFill>
                  <a:schemeClr val="tx2"/>
                </a:solidFill>
              </a:rPr>
              <a:t>   - Leasing Services</a:t>
            </a:r>
          </a:p>
        </p:txBody>
      </p:sp>
      <p:sp>
        <p:nvSpPr>
          <p:cNvPr id="4" name="TextBox 3">
            <a:extLst>
              <a:ext uri="{FF2B5EF4-FFF2-40B4-BE49-F238E27FC236}">
                <a16:creationId xmlns:a16="http://schemas.microsoft.com/office/drawing/2014/main" id="{5F94ECE6-1B8D-919A-4187-E4D3B4826244}"/>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5084AADA-450F-0014-8B89-D635981C8687}"/>
              </a:ext>
            </a:extLst>
          </p:cNvPr>
          <p:cNvSpPr>
            <a:spLocks noGrp="1"/>
          </p:cNvSpPr>
          <p:nvPr>
            <p:ph type="sldNum" sz="quarter" idx="12"/>
          </p:nvPr>
        </p:nvSpPr>
        <p:spPr/>
        <p:txBody>
          <a:bodyPr/>
          <a:lstStyle/>
          <a:p>
            <a:fld id="{C1FF6DA9-008F-8B48-92A6-B652298478BF}" type="slidenum">
              <a:rPr lang="en-US" smtClean="0"/>
              <a:t>51</a:t>
            </a:fld>
            <a:endParaRPr lang="en-US" dirty="0"/>
          </a:p>
        </p:txBody>
      </p:sp>
    </p:spTree>
    <p:extLst>
      <p:ext uri="{BB962C8B-B14F-4D97-AF65-F5344CB8AC3E}">
        <p14:creationId xmlns:p14="http://schemas.microsoft.com/office/powerpoint/2010/main" val="17150151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CB968C-2C2D-F29C-3A3A-7BD0E812DE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CFCA19-E343-A078-938B-02E67277CEBA}"/>
              </a:ext>
            </a:extLst>
          </p:cNvPr>
          <p:cNvSpPr>
            <a:spLocks noGrp="1"/>
          </p:cNvSpPr>
          <p:nvPr>
            <p:ph type="title"/>
          </p:nvPr>
        </p:nvSpPr>
        <p:spPr/>
        <p:txBody>
          <a:bodyPr/>
          <a:lstStyle/>
          <a:p>
            <a:r>
              <a:rPr lang="en-US" dirty="0">
                <a:solidFill>
                  <a:schemeClr val="tx2"/>
                </a:solidFill>
              </a:rPr>
              <a:t>What is a CIP Project?</a:t>
            </a:r>
            <a:endParaRPr dirty="0">
              <a:solidFill>
                <a:schemeClr val="tx2"/>
              </a:solidFill>
            </a:endParaRPr>
          </a:p>
        </p:txBody>
      </p:sp>
      <p:sp>
        <p:nvSpPr>
          <p:cNvPr id="3" name="Content Placeholder 2">
            <a:extLst>
              <a:ext uri="{FF2B5EF4-FFF2-40B4-BE49-F238E27FC236}">
                <a16:creationId xmlns:a16="http://schemas.microsoft.com/office/drawing/2014/main" id="{DC19C2BF-CF79-8188-A897-01EC67E5B938}"/>
              </a:ext>
            </a:extLst>
          </p:cNvPr>
          <p:cNvSpPr>
            <a:spLocks noGrp="1"/>
          </p:cNvSpPr>
          <p:nvPr>
            <p:ph idx="1"/>
          </p:nvPr>
        </p:nvSpPr>
        <p:spPr/>
        <p:txBody>
          <a:bodyPr vert="horz" lIns="91440" tIns="45720" rIns="91440" bIns="45720" rtlCol="0" anchor="t">
            <a:normAutofit fontScale="85000" lnSpcReduction="20000"/>
          </a:bodyPr>
          <a:lstStyle/>
          <a:p>
            <a:pPr>
              <a:spcBef>
                <a:spcPts val="1200"/>
              </a:spcBef>
            </a:pPr>
            <a:r>
              <a:rPr lang="en-US" dirty="0"/>
              <a:t>What is NEVER in the CIP</a:t>
            </a:r>
          </a:p>
          <a:p>
            <a:pPr lvl="1">
              <a:spcBef>
                <a:spcPts val="1200"/>
              </a:spcBef>
            </a:pPr>
            <a:r>
              <a:rPr lang="en-US" dirty="0"/>
              <a:t>Carpet/Painting under $100,000.</a:t>
            </a:r>
            <a:endParaRPr lang="en-US" dirty="0">
              <a:cs typeface="Arial"/>
            </a:endParaRPr>
          </a:p>
          <a:p>
            <a:pPr lvl="1">
              <a:spcBef>
                <a:spcPts val="1200"/>
              </a:spcBef>
            </a:pPr>
            <a:r>
              <a:rPr lang="en-US" dirty="0"/>
              <a:t>Drapery Projects.</a:t>
            </a:r>
            <a:endParaRPr lang="en-US" dirty="0">
              <a:cs typeface="Arial"/>
            </a:endParaRPr>
          </a:p>
          <a:p>
            <a:pPr lvl="1">
              <a:spcBef>
                <a:spcPts val="1200"/>
              </a:spcBef>
            </a:pPr>
            <a:r>
              <a:rPr lang="en-US" dirty="0"/>
              <a:t>Filters and Media Replacement for Cooling Towers and Air Handlers.</a:t>
            </a:r>
          </a:p>
          <a:p>
            <a:pPr>
              <a:spcBef>
                <a:spcPts val="1200"/>
              </a:spcBef>
            </a:pPr>
            <a:r>
              <a:rPr lang="en-US" dirty="0"/>
              <a:t>ALWAYS: Roofing Replacement, ADA, Fire and Life Safety, Paving, Environmental, Exiting, or Structural Projects</a:t>
            </a:r>
          </a:p>
          <a:p>
            <a:pPr lvl="1">
              <a:spcBef>
                <a:spcPts val="1200"/>
              </a:spcBef>
            </a:pPr>
            <a:r>
              <a:rPr lang="en-US" dirty="0"/>
              <a:t>Other projects with construction cost estimates greater than $100,000.</a:t>
            </a:r>
            <a:endParaRPr dirty="0"/>
          </a:p>
        </p:txBody>
      </p:sp>
      <p:sp>
        <p:nvSpPr>
          <p:cNvPr id="4" name="TextBox 3">
            <a:extLst>
              <a:ext uri="{FF2B5EF4-FFF2-40B4-BE49-F238E27FC236}">
                <a16:creationId xmlns:a16="http://schemas.microsoft.com/office/drawing/2014/main" id="{22C44790-3EEA-BF22-6C4E-933177933BE0}"/>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D92A2079-963C-DD2B-D11B-BD9DA40342CE}"/>
              </a:ext>
            </a:extLst>
          </p:cNvPr>
          <p:cNvSpPr>
            <a:spLocks noGrp="1"/>
          </p:cNvSpPr>
          <p:nvPr>
            <p:ph type="sldNum" sz="quarter" idx="12"/>
          </p:nvPr>
        </p:nvSpPr>
        <p:spPr/>
        <p:txBody>
          <a:bodyPr/>
          <a:lstStyle/>
          <a:p>
            <a:fld id="{C1FF6DA9-008F-8B48-92A6-B652298478BF}" type="slidenum">
              <a:rPr lang="en-US" smtClean="0"/>
              <a:t>52</a:t>
            </a:fld>
            <a:endParaRPr lang="en-US" dirty="0"/>
          </a:p>
        </p:txBody>
      </p:sp>
    </p:spTree>
    <p:extLst>
      <p:ext uri="{BB962C8B-B14F-4D97-AF65-F5344CB8AC3E}">
        <p14:creationId xmlns:p14="http://schemas.microsoft.com/office/powerpoint/2010/main" val="319650355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04420B-EF57-06B6-D8E5-6773F818DC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6A93A2-01B7-3975-7882-54DC2CBBDCCF}"/>
              </a:ext>
            </a:extLst>
          </p:cNvPr>
          <p:cNvSpPr>
            <a:spLocks noGrp="1"/>
          </p:cNvSpPr>
          <p:nvPr>
            <p:ph type="title"/>
          </p:nvPr>
        </p:nvSpPr>
        <p:spPr/>
        <p:txBody>
          <a:bodyPr/>
          <a:lstStyle/>
          <a:p>
            <a:r>
              <a:rPr lang="en-US" i="1" dirty="0">
                <a:solidFill>
                  <a:schemeClr val="tx2"/>
                </a:solidFill>
              </a:rPr>
              <a:t>IS</a:t>
            </a:r>
            <a:r>
              <a:rPr lang="en-US" dirty="0">
                <a:solidFill>
                  <a:schemeClr val="tx2"/>
                </a:solidFill>
              </a:rPr>
              <a:t> a CIP Project</a:t>
            </a:r>
          </a:p>
        </p:txBody>
      </p:sp>
      <p:sp>
        <p:nvSpPr>
          <p:cNvPr id="4" name="TextBox 3">
            <a:extLst>
              <a:ext uri="{FF2B5EF4-FFF2-40B4-BE49-F238E27FC236}">
                <a16:creationId xmlns:a16="http://schemas.microsoft.com/office/drawing/2014/main" id="{114F1F60-F1C7-28FB-B837-A5F2F5A1418A}"/>
              </a:ext>
            </a:extLst>
          </p:cNvPr>
          <p:cNvSpPr txBox="1"/>
          <p:nvPr/>
        </p:nvSpPr>
        <p:spPr>
          <a:xfrm>
            <a:off x="457200" y="6400800"/>
            <a:ext cx="5486400" cy="274320"/>
          </a:xfrm>
          <a:prstGeom prst="rect">
            <a:avLst/>
          </a:prstGeom>
          <a:noFill/>
        </p:spPr>
        <p:txBody>
          <a:bodyPr wrap="none">
            <a:spAutoFit/>
          </a:bodyPr>
          <a:lstStyle/>
          <a:p>
            <a:pPr algn="l"/>
            <a:r>
              <a:rPr lang="en-US"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E1862C31-0806-431F-F652-52A176FD9C33}"/>
              </a:ext>
            </a:extLst>
          </p:cNvPr>
          <p:cNvSpPr>
            <a:spLocks noGrp="1"/>
          </p:cNvSpPr>
          <p:nvPr>
            <p:ph type="sldNum" sz="quarter" idx="12"/>
          </p:nvPr>
        </p:nvSpPr>
        <p:spPr/>
        <p:txBody>
          <a:bodyPr/>
          <a:lstStyle/>
          <a:p>
            <a:fld id="{C1FF6DA9-008F-8B48-92A6-B652298478BF}" type="slidenum">
              <a:rPr lang="en-US" smtClean="0"/>
              <a:t>53</a:t>
            </a:fld>
            <a:endParaRPr lang="en-US" dirty="0"/>
          </a:p>
        </p:txBody>
      </p:sp>
      <p:pic>
        <p:nvPicPr>
          <p:cNvPr id="9" name="Picture 8">
            <a:extLst>
              <a:ext uri="{FF2B5EF4-FFF2-40B4-BE49-F238E27FC236}">
                <a16:creationId xmlns:a16="http://schemas.microsoft.com/office/drawing/2014/main" id="{204DD696-24EB-1C34-5488-E49C010D1D89}"/>
              </a:ext>
            </a:extLst>
          </p:cNvPr>
          <p:cNvPicPr>
            <a:picLocks noChangeAspect="1"/>
          </p:cNvPicPr>
          <p:nvPr/>
        </p:nvPicPr>
        <p:blipFill>
          <a:blip r:embed="rId3"/>
          <a:srcRect/>
          <a:stretch/>
        </p:blipFill>
        <p:spPr>
          <a:xfrm>
            <a:off x="1691884" y="1903413"/>
            <a:ext cx="5760232" cy="383982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7905113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C44FCA-D1B6-D2F9-F9F7-351C31A058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7F8753-D7D6-F833-66DA-3F2A4E3DE31F}"/>
              </a:ext>
            </a:extLst>
          </p:cNvPr>
          <p:cNvSpPr>
            <a:spLocks noGrp="1"/>
          </p:cNvSpPr>
          <p:nvPr>
            <p:ph type="title"/>
          </p:nvPr>
        </p:nvSpPr>
        <p:spPr/>
        <p:txBody>
          <a:bodyPr/>
          <a:lstStyle/>
          <a:p>
            <a:r>
              <a:rPr lang="en-US" i="1" dirty="0">
                <a:solidFill>
                  <a:schemeClr val="tx2"/>
                </a:solidFill>
              </a:rPr>
              <a:t>IS</a:t>
            </a:r>
            <a:r>
              <a:rPr lang="en-US" dirty="0">
                <a:solidFill>
                  <a:schemeClr val="tx2"/>
                </a:solidFill>
              </a:rPr>
              <a:t> </a:t>
            </a:r>
            <a:r>
              <a:rPr lang="en-US" i="1" dirty="0">
                <a:solidFill>
                  <a:schemeClr val="tx2"/>
                </a:solidFill>
              </a:rPr>
              <a:t>NOT</a:t>
            </a:r>
            <a:r>
              <a:rPr lang="en-US" dirty="0">
                <a:solidFill>
                  <a:schemeClr val="tx2"/>
                </a:solidFill>
              </a:rPr>
              <a:t> a CIP Project</a:t>
            </a:r>
          </a:p>
        </p:txBody>
      </p:sp>
      <p:sp>
        <p:nvSpPr>
          <p:cNvPr id="4" name="TextBox 3">
            <a:extLst>
              <a:ext uri="{FF2B5EF4-FFF2-40B4-BE49-F238E27FC236}">
                <a16:creationId xmlns:a16="http://schemas.microsoft.com/office/drawing/2014/main" id="{4C6738A8-321F-70AA-1D61-1041556912FC}"/>
              </a:ext>
            </a:extLst>
          </p:cNvPr>
          <p:cNvSpPr txBox="1"/>
          <p:nvPr/>
        </p:nvSpPr>
        <p:spPr>
          <a:xfrm>
            <a:off x="457200" y="6400800"/>
            <a:ext cx="5486400" cy="274320"/>
          </a:xfrm>
          <a:prstGeom prst="rect">
            <a:avLst/>
          </a:prstGeom>
          <a:noFill/>
        </p:spPr>
        <p:txBody>
          <a:bodyPr wrap="none">
            <a:spAutoFit/>
          </a:bodyPr>
          <a:lstStyle/>
          <a:p>
            <a:pPr algn="l"/>
            <a:r>
              <a:rPr lang="en-US"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1E079D18-BB9D-4398-1971-B73ADEA404F1}"/>
              </a:ext>
            </a:extLst>
          </p:cNvPr>
          <p:cNvSpPr>
            <a:spLocks noGrp="1"/>
          </p:cNvSpPr>
          <p:nvPr>
            <p:ph type="sldNum" sz="quarter" idx="12"/>
          </p:nvPr>
        </p:nvSpPr>
        <p:spPr/>
        <p:txBody>
          <a:bodyPr/>
          <a:lstStyle/>
          <a:p>
            <a:fld id="{C1FF6DA9-008F-8B48-92A6-B652298478BF}" type="slidenum">
              <a:rPr lang="en-US" smtClean="0"/>
              <a:t>54</a:t>
            </a:fld>
            <a:endParaRPr lang="en-US" dirty="0"/>
          </a:p>
        </p:txBody>
      </p:sp>
      <p:pic>
        <p:nvPicPr>
          <p:cNvPr id="9" name="Picture 8" descr="Construction Barricade with solid fill">
            <a:extLst>
              <a:ext uri="{FF2B5EF4-FFF2-40B4-BE49-F238E27FC236}">
                <a16:creationId xmlns:a16="http://schemas.microsoft.com/office/drawing/2014/main" id="{F5E44F02-061E-1FAB-D683-898D26E7BCF2}"/>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3048000" y="1906588"/>
            <a:ext cx="3048000" cy="3048000"/>
          </a:xfrm>
          <a:prstGeom prst="rect">
            <a:avLst/>
          </a:prstGeom>
        </p:spPr>
      </p:pic>
      <p:pic>
        <p:nvPicPr>
          <p:cNvPr id="3" name="Content Placeholder 2" descr="P:\Events\Open House slide show\UNLV SET\UNLV SET - Entry night shot.jpg">
            <a:extLst>
              <a:ext uri="{FF2B5EF4-FFF2-40B4-BE49-F238E27FC236}">
                <a16:creationId xmlns:a16="http://schemas.microsoft.com/office/drawing/2014/main" id="{00456186-DD7E-F3AF-84F4-C92F10A3BB01}"/>
              </a:ext>
            </a:extLst>
          </p:cNvPr>
          <p:cNvPicPr>
            <a:picLocks noGrp="1" noChangeAspect="1" noChangeArrowheads="1"/>
          </p:cNvPicPr>
          <p:nvPr>
            <p:ph idx="1"/>
          </p:nvPr>
        </p:nvPicPr>
        <p:blipFill>
          <a:blip r:embed="rId5" cstate="print"/>
          <a:stretch>
            <a:fillRect/>
          </a:stretch>
        </p:blipFill>
        <p:spPr bwMode="auto">
          <a:xfrm>
            <a:off x="1585957" y="1981200"/>
            <a:ext cx="5972086" cy="399383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72977748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D55174-F21A-C75C-C9D5-A4AEAAD727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AB2C42-E51C-1DCF-E0F8-73A4BE654403}"/>
              </a:ext>
            </a:extLst>
          </p:cNvPr>
          <p:cNvSpPr>
            <a:spLocks noGrp="1"/>
          </p:cNvSpPr>
          <p:nvPr>
            <p:ph type="title"/>
          </p:nvPr>
        </p:nvSpPr>
        <p:spPr/>
        <p:txBody>
          <a:bodyPr/>
          <a:lstStyle/>
          <a:p>
            <a:r>
              <a:rPr lang="en-US" dirty="0">
                <a:solidFill>
                  <a:schemeClr val="tx2"/>
                </a:solidFill>
              </a:rPr>
              <a:t>CIP Application Overview</a:t>
            </a:r>
            <a:endParaRPr dirty="0">
              <a:solidFill>
                <a:schemeClr val="tx2"/>
              </a:solidFill>
            </a:endParaRPr>
          </a:p>
        </p:txBody>
      </p:sp>
      <p:sp>
        <p:nvSpPr>
          <p:cNvPr id="3" name="Content Placeholder 2">
            <a:extLst>
              <a:ext uri="{FF2B5EF4-FFF2-40B4-BE49-F238E27FC236}">
                <a16:creationId xmlns:a16="http://schemas.microsoft.com/office/drawing/2014/main" id="{38A3B239-4F51-E2B7-4B88-A9D47017867A}"/>
              </a:ext>
            </a:extLst>
          </p:cNvPr>
          <p:cNvSpPr>
            <a:spLocks noGrp="1"/>
          </p:cNvSpPr>
          <p:nvPr>
            <p:ph idx="1"/>
          </p:nvPr>
        </p:nvSpPr>
        <p:spPr/>
        <p:txBody>
          <a:bodyPr vert="horz" lIns="91440" tIns="45720" rIns="91440" bIns="45720" rtlCol="0" anchor="t">
            <a:normAutofit fontScale="77500" lnSpcReduction="20000"/>
          </a:bodyPr>
          <a:lstStyle/>
          <a:p>
            <a:pPr>
              <a:spcBef>
                <a:spcPts val="1200"/>
              </a:spcBef>
            </a:pPr>
            <a:r>
              <a:rPr lang="en-US" dirty="0"/>
              <a:t>Access the State Public Works Division (SPWD) Agency Project Submittal Website at </a:t>
            </a:r>
            <a:r>
              <a:rPr lang="en-US" dirty="0">
                <a:hlinkClick r:id="rId3"/>
              </a:rPr>
              <a:t>https://nvcipportal.nv.gov</a:t>
            </a:r>
            <a:r>
              <a:rPr lang="en-US" dirty="0"/>
              <a:t>. </a:t>
            </a:r>
          </a:p>
          <a:p>
            <a:pPr>
              <a:spcBef>
                <a:spcPts val="1200"/>
              </a:spcBef>
            </a:pPr>
            <a:r>
              <a:rPr lang="en-US" dirty="0"/>
              <a:t>Register for a login to the website and follow the provided guidance.</a:t>
            </a:r>
          </a:p>
          <a:p>
            <a:pPr>
              <a:spcBef>
                <a:spcPts val="1200"/>
              </a:spcBef>
            </a:pPr>
            <a:r>
              <a:rPr lang="en-US" sz="3100" dirty="0"/>
              <a:t>The deadline for submitting the web-based application form on the SPWD website is April 1, 2026.</a:t>
            </a:r>
          </a:p>
          <a:p>
            <a:pPr>
              <a:spcBef>
                <a:spcPts val="1200"/>
              </a:spcBef>
            </a:pPr>
            <a:r>
              <a:rPr lang="en-US" sz="3100" dirty="0"/>
              <a:t>Plan to present your project to the SPWB on August 28 – 29, 2026.</a:t>
            </a:r>
          </a:p>
          <a:p>
            <a:pPr>
              <a:spcBef>
                <a:spcPts val="1200"/>
              </a:spcBef>
            </a:pPr>
            <a:r>
              <a:rPr lang="en-US" sz="3000" dirty="0"/>
              <a:t>Unfunded Projects from last session are pre-loaded.</a:t>
            </a:r>
            <a:endParaRPr lang="en-US" sz="3000" dirty="0">
              <a:cs typeface="Arial"/>
            </a:endParaRPr>
          </a:p>
        </p:txBody>
      </p:sp>
      <p:sp>
        <p:nvSpPr>
          <p:cNvPr id="4" name="TextBox 3">
            <a:extLst>
              <a:ext uri="{FF2B5EF4-FFF2-40B4-BE49-F238E27FC236}">
                <a16:creationId xmlns:a16="http://schemas.microsoft.com/office/drawing/2014/main" id="{5A6B9680-BE74-2AFB-D32B-C345D300CDBD}"/>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AF6FF405-8D43-7F17-9941-3A6851A2379B}"/>
              </a:ext>
            </a:extLst>
          </p:cNvPr>
          <p:cNvSpPr>
            <a:spLocks noGrp="1"/>
          </p:cNvSpPr>
          <p:nvPr>
            <p:ph type="sldNum" sz="quarter" idx="12"/>
          </p:nvPr>
        </p:nvSpPr>
        <p:spPr/>
        <p:txBody>
          <a:bodyPr/>
          <a:lstStyle/>
          <a:p>
            <a:fld id="{C1FF6DA9-008F-8B48-92A6-B652298478BF}" type="slidenum">
              <a:rPr lang="en-US" smtClean="0"/>
              <a:t>55</a:t>
            </a:fld>
            <a:endParaRPr lang="en-US" dirty="0"/>
          </a:p>
        </p:txBody>
      </p:sp>
    </p:spTree>
    <p:extLst>
      <p:ext uri="{BB962C8B-B14F-4D97-AF65-F5344CB8AC3E}">
        <p14:creationId xmlns:p14="http://schemas.microsoft.com/office/powerpoint/2010/main" val="392830772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B396E3-12DD-090C-2F3B-288CA7967C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301004-AAEB-8B90-B424-8A6464DF51C7}"/>
              </a:ext>
            </a:extLst>
          </p:cNvPr>
          <p:cNvSpPr>
            <a:spLocks noGrp="1"/>
          </p:cNvSpPr>
          <p:nvPr>
            <p:ph type="title"/>
          </p:nvPr>
        </p:nvSpPr>
        <p:spPr/>
        <p:txBody>
          <a:bodyPr/>
          <a:lstStyle/>
          <a:p>
            <a:r>
              <a:rPr lang="en-US" dirty="0">
                <a:solidFill>
                  <a:schemeClr val="tx2"/>
                </a:solidFill>
              </a:rPr>
              <a:t>Application Selections</a:t>
            </a:r>
            <a:endParaRPr dirty="0">
              <a:solidFill>
                <a:schemeClr val="tx2"/>
              </a:solidFill>
            </a:endParaRPr>
          </a:p>
        </p:txBody>
      </p:sp>
      <p:sp>
        <p:nvSpPr>
          <p:cNvPr id="3" name="Content Placeholder 2">
            <a:extLst>
              <a:ext uri="{FF2B5EF4-FFF2-40B4-BE49-F238E27FC236}">
                <a16:creationId xmlns:a16="http://schemas.microsoft.com/office/drawing/2014/main" id="{0FC5D71C-0425-22D2-B0E1-F27199BB422E}"/>
              </a:ext>
            </a:extLst>
          </p:cNvPr>
          <p:cNvSpPr>
            <a:spLocks noGrp="1"/>
          </p:cNvSpPr>
          <p:nvPr>
            <p:ph idx="1"/>
          </p:nvPr>
        </p:nvSpPr>
        <p:spPr/>
        <p:txBody>
          <a:bodyPr>
            <a:normAutofit/>
          </a:bodyPr>
          <a:lstStyle/>
          <a:p>
            <a:pPr marL="514350" indent="-514350">
              <a:spcBef>
                <a:spcPts val="1200"/>
              </a:spcBef>
              <a:buAutoNum type="arabicPeriod"/>
            </a:pPr>
            <a:r>
              <a:rPr lang="en-US" sz="3000" dirty="0"/>
              <a:t>Administrative</a:t>
            </a:r>
          </a:p>
          <a:p>
            <a:pPr marL="514350" indent="-514350">
              <a:spcBef>
                <a:spcPts val="1200"/>
              </a:spcBef>
              <a:buAutoNum type="arabicPeriod"/>
            </a:pPr>
            <a:r>
              <a:rPr lang="en-US" sz="3000" dirty="0"/>
              <a:t>Narrative</a:t>
            </a:r>
          </a:p>
          <a:p>
            <a:pPr marL="514350" indent="-514350">
              <a:spcBef>
                <a:spcPts val="1200"/>
              </a:spcBef>
              <a:buAutoNum type="arabicPeriod"/>
            </a:pPr>
            <a:r>
              <a:rPr lang="en-US" sz="3000" dirty="0"/>
              <a:t>Outside Funding Sources</a:t>
            </a:r>
          </a:p>
          <a:p>
            <a:pPr marL="514350" indent="-514350">
              <a:spcBef>
                <a:spcPts val="1200"/>
              </a:spcBef>
              <a:buAutoNum type="arabicPeriod"/>
            </a:pPr>
            <a:r>
              <a:rPr lang="en-US" sz="3000" dirty="0"/>
              <a:t>Site Analysis</a:t>
            </a:r>
          </a:p>
          <a:p>
            <a:pPr marL="514350" indent="-514350">
              <a:spcBef>
                <a:spcPts val="1200"/>
              </a:spcBef>
              <a:buAutoNum type="arabicPeriod"/>
            </a:pPr>
            <a:r>
              <a:rPr lang="en-US" sz="3000" dirty="0"/>
              <a:t>Programming</a:t>
            </a:r>
          </a:p>
          <a:p>
            <a:pPr marL="514350" indent="-514350">
              <a:spcBef>
                <a:spcPts val="1200"/>
              </a:spcBef>
              <a:buAutoNum type="arabicPeriod"/>
            </a:pPr>
            <a:r>
              <a:rPr lang="en-US" sz="3000" dirty="0"/>
              <a:t>Office Space Planning</a:t>
            </a:r>
          </a:p>
        </p:txBody>
      </p:sp>
      <p:sp>
        <p:nvSpPr>
          <p:cNvPr id="4" name="TextBox 3">
            <a:extLst>
              <a:ext uri="{FF2B5EF4-FFF2-40B4-BE49-F238E27FC236}">
                <a16:creationId xmlns:a16="http://schemas.microsoft.com/office/drawing/2014/main" id="{138364AB-AD2F-414F-37A8-65D91028BFA4}"/>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ABE049C1-4542-9108-2DA1-224B9EAD0C5C}"/>
              </a:ext>
            </a:extLst>
          </p:cNvPr>
          <p:cNvSpPr>
            <a:spLocks noGrp="1"/>
          </p:cNvSpPr>
          <p:nvPr>
            <p:ph type="sldNum" sz="quarter" idx="12"/>
          </p:nvPr>
        </p:nvSpPr>
        <p:spPr/>
        <p:txBody>
          <a:bodyPr/>
          <a:lstStyle/>
          <a:p>
            <a:fld id="{C1FF6DA9-008F-8B48-92A6-B652298478BF}" type="slidenum">
              <a:rPr lang="en-US" smtClean="0"/>
              <a:t>56</a:t>
            </a:fld>
            <a:endParaRPr lang="en-US" dirty="0"/>
          </a:p>
        </p:txBody>
      </p:sp>
    </p:spTree>
    <p:extLst>
      <p:ext uri="{BB962C8B-B14F-4D97-AF65-F5344CB8AC3E}">
        <p14:creationId xmlns:p14="http://schemas.microsoft.com/office/powerpoint/2010/main" val="341757117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699C0-33F8-29D3-0DCE-0D760D604F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A062A4-735A-2109-4983-FBD8E4ACCDA0}"/>
              </a:ext>
            </a:extLst>
          </p:cNvPr>
          <p:cNvSpPr>
            <a:spLocks noGrp="1"/>
          </p:cNvSpPr>
          <p:nvPr>
            <p:ph type="title"/>
          </p:nvPr>
        </p:nvSpPr>
        <p:spPr/>
        <p:txBody>
          <a:bodyPr/>
          <a:lstStyle/>
          <a:p>
            <a:r>
              <a:rPr lang="en-US" dirty="0">
                <a:solidFill>
                  <a:schemeClr val="tx2"/>
                </a:solidFill>
              </a:rPr>
              <a:t>Clear and Concise</a:t>
            </a:r>
            <a:endParaRPr dirty="0">
              <a:solidFill>
                <a:schemeClr val="tx2"/>
              </a:solidFill>
            </a:endParaRPr>
          </a:p>
        </p:txBody>
      </p:sp>
      <p:sp>
        <p:nvSpPr>
          <p:cNvPr id="3" name="Content Placeholder 2">
            <a:extLst>
              <a:ext uri="{FF2B5EF4-FFF2-40B4-BE49-F238E27FC236}">
                <a16:creationId xmlns:a16="http://schemas.microsoft.com/office/drawing/2014/main" id="{5949DC79-11EA-449F-0288-A314F9418403}"/>
              </a:ext>
            </a:extLst>
          </p:cNvPr>
          <p:cNvSpPr>
            <a:spLocks noGrp="1"/>
          </p:cNvSpPr>
          <p:nvPr>
            <p:ph idx="1"/>
          </p:nvPr>
        </p:nvSpPr>
        <p:spPr>
          <a:xfrm>
            <a:off x="609600" y="3965015"/>
            <a:ext cx="5221224" cy="1070991"/>
          </a:xfrm>
        </p:spPr>
        <p:txBody>
          <a:bodyPr>
            <a:normAutofit/>
          </a:bodyPr>
          <a:lstStyle/>
          <a:p>
            <a:pPr>
              <a:spcBef>
                <a:spcPts val="1200"/>
              </a:spcBef>
            </a:pPr>
            <a:r>
              <a:rPr lang="en-US" sz="3000" dirty="0"/>
              <a:t>This is what you described:</a:t>
            </a:r>
          </a:p>
          <a:p>
            <a:pPr marL="0" indent="0">
              <a:spcBef>
                <a:spcPts val="1200"/>
              </a:spcBef>
              <a:buNone/>
            </a:pPr>
            <a:endParaRPr lang="en-US" sz="3000" dirty="0"/>
          </a:p>
        </p:txBody>
      </p:sp>
      <p:sp>
        <p:nvSpPr>
          <p:cNvPr id="4" name="TextBox 3">
            <a:extLst>
              <a:ext uri="{FF2B5EF4-FFF2-40B4-BE49-F238E27FC236}">
                <a16:creationId xmlns:a16="http://schemas.microsoft.com/office/drawing/2014/main" id="{2C2B5A12-0EC3-5210-F42D-4D210985A1C8}"/>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AB7E9695-6461-E12A-6007-695C36F0BDBB}"/>
              </a:ext>
            </a:extLst>
          </p:cNvPr>
          <p:cNvSpPr>
            <a:spLocks noGrp="1"/>
          </p:cNvSpPr>
          <p:nvPr>
            <p:ph type="sldNum" sz="quarter" idx="12"/>
          </p:nvPr>
        </p:nvSpPr>
        <p:spPr/>
        <p:txBody>
          <a:bodyPr/>
          <a:lstStyle/>
          <a:p>
            <a:fld id="{C1FF6DA9-008F-8B48-92A6-B652298478BF}" type="slidenum">
              <a:rPr lang="en-US" smtClean="0"/>
              <a:t>57</a:t>
            </a:fld>
            <a:endParaRPr lang="en-US" dirty="0"/>
          </a:p>
        </p:txBody>
      </p:sp>
      <p:sp>
        <p:nvSpPr>
          <p:cNvPr id="5" name="Content Placeholder 2">
            <a:extLst>
              <a:ext uri="{FF2B5EF4-FFF2-40B4-BE49-F238E27FC236}">
                <a16:creationId xmlns:a16="http://schemas.microsoft.com/office/drawing/2014/main" id="{971AD411-44C6-6E54-FA54-16BC687A5D9D}"/>
              </a:ext>
            </a:extLst>
          </p:cNvPr>
          <p:cNvSpPr txBox="1">
            <a:spLocks/>
          </p:cNvSpPr>
          <p:nvPr/>
        </p:nvSpPr>
        <p:spPr>
          <a:xfrm>
            <a:off x="589788" y="1847462"/>
            <a:ext cx="5221224" cy="1070991"/>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Bef>
                <a:spcPts val="1200"/>
              </a:spcBef>
            </a:pPr>
            <a:r>
              <a:rPr lang="en-US" sz="3000" dirty="0"/>
              <a:t>This is what you wanted:</a:t>
            </a:r>
          </a:p>
          <a:p>
            <a:pPr marL="0" indent="0">
              <a:spcBef>
                <a:spcPts val="1200"/>
              </a:spcBef>
              <a:buNone/>
            </a:pPr>
            <a:endParaRPr lang="en-US" sz="3000" dirty="0"/>
          </a:p>
        </p:txBody>
      </p:sp>
      <p:pic>
        <p:nvPicPr>
          <p:cNvPr id="7" name="Picture 6">
            <a:extLst>
              <a:ext uri="{FF2B5EF4-FFF2-40B4-BE49-F238E27FC236}">
                <a16:creationId xmlns:a16="http://schemas.microsoft.com/office/drawing/2014/main" id="{F92799F1-4348-8E19-2BA7-F92B150C6383}"/>
              </a:ext>
            </a:extLst>
          </p:cNvPr>
          <p:cNvPicPr>
            <a:picLocks noChangeAspect="1"/>
          </p:cNvPicPr>
          <p:nvPr/>
        </p:nvPicPr>
        <p:blipFill>
          <a:blip r:embed="rId3"/>
          <a:stretch>
            <a:fillRect/>
          </a:stretch>
        </p:blipFill>
        <p:spPr>
          <a:xfrm>
            <a:off x="1572652" y="2463745"/>
            <a:ext cx="2670279" cy="1524132"/>
          </a:xfrm>
          <a:prstGeom prst="rect">
            <a:avLst/>
          </a:prstGeom>
        </p:spPr>
      </p:pic>
      <p:pic>
        <p:nvPicPr>
          <p:cNvPr id="9" name="Picture 8">
            <a:extLst>
              <a:ext uri="{FF2B5EF4-FFF2-40B4-BE49-F238E27FC236}">
                <a16:creationId xmlns:a16="http://schemas.microsoft.com/office/drawing/2014/main" id="{4682425D-336B-52DC-4D68-CF3AC05735D9}"/>
              </a:ext>
            </a:extLst>
          </p:cNvPr>
          <p:cNvPicPr>
            <a:picLocks noChangeAspect="1"/>
          </p:cNvPicPr>
          <p:nvPr/>
        </p:nvPicPr>
        <p:blipFill>
          <a:blip r:embed="rId4"/>
          <a:stretch>
            <a:fillRect/>
          </a:stretch>
        </p:blipFill>
        <p:spPr>
          <a:xfrm>
            <a:off x="1572652" y="4548209"/>
            <a:ext cx="2670279" cy="1462848"/>
          </a:xfrm>
          <a:prstGeom prst="rect">
            <a:avLst/>
          </a:prstGeom>
        </p:spPr>
      </p:pic>
      <p:sp>
        <p:nvSpPr>
          <p:cNvPr id="10" name="Content Placeholder 2">
            <a:extLst>
              <a:ext uri="{FF2B5EF4-FFF2-40B4-BE49-F238E27FC236}">
                <a16:creationId xmlns:a16="http://schemas.microsoft.com/office/drawing/2014/main" id="{1D8C3E2E-C85D-406A-5C85-E57DECA99F98}"/>
              </a:ext>
            </a:extLst>
          </p:cNvPr>
          <p:cNvSpPr txBox="1">
            <a:spLocks/>
          </p:cNvSpPr>
          <p:nvPr/>
        </p:nvSpPr>
        <p:spPr>
          <a:xfrm>
            <a:off x="5943600" y="2899313"/>
            <a:ext cx="2743200" cy="2009311"/>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Bef>
                <a:spcPts val="1200"/>
              </a:spcBef>
            </a:pPr>
            <a:r>
              <a:rPr lang="en-US" sz="3000" dirty="0"/>
              <a:t>Results of an incomplete and confusing CIP application</a:t>
            </a:r>
          </a:p>
          <a:p>
            <a:pPr marL="0" indent="0">
              <a:spcBef>
                <a:spcPts val="1200"/>
              </a:spcBef>
              <a:buNone/>
            </a:pPr>
            <a:endParaRPr lang="en-US" sz="3000" dirty="0"/>
          </a:p>
        </p:txBody>
      </p:sp>
    </p:spTree>
    <p:extLst>
      <p:ext uri="{BB962C8B-B14F-4D97-AF65-F5344CB8AC3E}">
        <p14:creationId xmlns:p14="http://schemas.microsoft.com/office/powerpoint/2010/main" val="42174883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ECCB1-4AD5-DE2F-81AB-23137ACA38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F30483-D876-34AC-A2BC-5486EB1A8DCC}"/>
              </a:ext>
            </a:extLst>
          </p:cNvPr>
          <p:cNvSpPr>
            <a:spLocks noGrp="1"/>
          </p:cNvSpPr>
          <p:nvPr>
            <p:ph type="title"/>
          </p:nvPr>
        </p:nvSpPr>
        <p:spPr/>
        <p:txBody>
          <a:bodyPr/>
          <a:lstStyle/>
          <a:p>
            <a:r>
              <a:rPr lang="en-US" dirty="0">
                <a:solidFill>
                  <a:schemeClr val="tx2"/>
                </a:solidFill>
              </a:rPr>
              <a:t>Administrative Section</a:t>
            </a:r>
            <a:endParaRPr dirty="0">
              <a:solidFill>
                <a:schemeClr val="tx2"/>
              </a:solidFill>
            </a:endParaRPr>
          </a:p>
        </p:txBody>
      </p:sp>
      <p:sp>
        <p:nvSpPr>
          <p:cNvPr id="3" name="Content Placeholder 2">
            <a:extLst>
              <a:ext uri="{FF2B5EF4-FFF2-40B4-BE49-F238E27FC236}">
                <a16:creationId xmlns:a16="http://schemas.microsoft.com/office/drawing/2014/main" id="{AA71CBA4-C8F2-A0C6-39CD-762CE9BD1B7E}"/>
              </a:ext>
            </a:extLst>
          </p:cNvPr>
          <p:cNvSpPr>
            <a:spLocks noGrp="1"/>
          </p:cNvSpPr>
          <p:nvPr>
            <p:ph idx="1"/>
          </p:nvPr>
        </p:nvSpPr>
        <p:spPr/>
        <p:txBody>
          <a:bodyPr>
            <a:normAutofit/>
          </a:bodyPr>
          <a:lstStyle/>
          <a:p>
            <a:pPr>
              <a:spcBef>
                <a:spcPts val="1200"/>
              </a:spcBef>
            </a:pPr>
            <a:r>
              <a:rPr lang="en-US" dirty="0"/>
              <a:t>Project name, project description, location, requesting agency, contact person, etc.</a:t>
            </a:r>
          </a:p>
        </p:txBody>
      </p:sp>
      <p:sp>
        <p:nvSpPr>
          <p:cNvPr id="4" name="TextBox 3">
            <a:extLst>
              <a:ext uri="{FF2B5EF4-FFF2-40B4-BE49-F238E27FC236}">
                <a16:creationId xmlns:a16="http://schemas.microsoft.com/office/drawing/2014/main" id="{BC115844-A0AF-3680-90EE-B52B211C6FF1}"/>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2A6A0C61-FFE6-7372-30FA-23CE6558CD98}"/>
              </a:ext>
            </a:extLst>
          </p:cNvPr>
          <p:cNvSpPr>
            <a:spLocks noGrp="1"/>
          </p:cNvSpPr>
          <p:nvPr>
            <p:ph type="sldNum" sz="quarter" idx="12"/>
          </p:nvPr>
        </p:nvSpPr>
        <p:spPr/>
        <p:txBody>
          <a:bodyPr/>
          <a:lstStyle/>
          <a:p>
            <a:fld id="{C1FF6DA9-008F-8B48-92A6-B652298478BF}" type="slidenum">
              <a:rPr lang="en-US" smtClean="0"/>
              <a:t>58</a:t>
            </a:fld>
            <a:endParaRPr lang="en-US" dirty="0"/>
          </a:p>
        </p:txBody>
      </p:sp>
    </p:spTree>
    <p:extLst>
      <p:ext uri="{BB962C8B-B14F-4D97-AF65-F5344CB8AC3E}">
        <p14:creationId xmlns:p14="http://schemas.microsoft.com/office/powerpoint/2010/main" val="58961166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02DCD-3938-7843-F757-B2556EA16C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E9F7DA-B513-9897-1561-D0A703EAAB47}"/>
              </a:ext>
            </a:extLst>
          </p:cNvPr>
          <p:cNvSpPr>
            <a:spLocks noGrp="1"/>
          </p:cNvSpPr>
          <p:nvPr>
            <p:ph type="title"/>
          </p:nvPr>
        </p:nvSpPr>
        <p:spPr/>
        <p:txBody>
          <a:bodyPr/>
          <a:lstStyle/>
          <a:p>
            <a:r>
              <a:rPr lang="en-US" dirty="0">
                <a:solidFill>
                  <a:schemeClr val="tx2"/>
                </a:solidFill>
              </a:rPr>
              <a:t>Narrative Section</a:t>
            </a:r>
            <a:endParaRPr dirty="0">
              <a:solidFill>
                <a:schemeClr val="tx2"/>
              </a:solidFill>
            </a:endParaRPr>
          </a:p>
        </p:txBody>
      </p:sp>
      <p:sp>
        <p:nvSpPr>
          <p:cNvPr id="3" name="Content Placeholder 2">
            <a:extLst>
              <a:ext uri="{FF2B5EF4-FFF2-40B4-BE49-F238E27FC236}">
                <a16:creationId xmlns:a16="http://schemas.microsoft.com/office/drawing/2014/main" id="{DB4C5A02-DA32-A673-E755-935CB1C64716}"/>
              </a:ext>
            </a:extLst>
          </p:cNvPr>
          <p:cNvSpPr>
            <a:spLocks noGrp="1"/>
          </p:cNvSpPr>
          <p:nvPr>
            <p:ph idx="1"/>
          </p:nvPr>
        </p:nvSpPr>
        <p:spPr/>
        <p:txBody>
          <a:bodyPr>
            <a:normAutofit/>
          </a:bodyPr>
          <a:lstStyle/>
          <a:p>
            <a:pPr>
              <a:spcBef>
                <a:spcPts val="1200"/>
              </a:spcBef>
            </a:pPr>
            <a:r>
              <a:rPr lang="en-US" dirty="0"/>
              <a:t>Justification and Background</a:t>
            </a:r>
          </a:p>
          <a:p>
            <a:pPr lvl="1">
              <a:spcBef>
                <a:spcPts val="1200"/>
              </a:spcBef>
            </a:pPr>
            <a:r>
              <a:rPr lang="en-US" dirty="0"/>
              <a:t>What is the driving need for your project?</a:t>
            </a:r>
          </a:p>
          <a:p>
            <a:pPr>
              <a:spcBef>
                <a:spcPts val="1200"/>
              </a:spcBef>
            </a:pPr>
            <a:r>
              <a:rPr lang="en-US" dirty="0"/>
              <a:t>Ramifications if project is not approved</a:t>
            </a:r>
          </a:p>
          <a:p>
            <a:pPr>
              <a:spcBef>
                <a:spcPts val="1200"/>
              </a:spcBef>
            </a:pPr>
            <a:r>
              <a:rPr lang="en-US" dirty="0"/>
              <a:t>Health safety and legal issues</a:t>
            </a:r>
          </a:p>
          <a:p>
            <a:pPr>
              <a:spcBef>
                <a:spcPts val="1200"/>
              </a:spcBef>
            </a:pPr>
            <a:r>
              <a:rPr lang="en-US" dirty="0"/>
              <a:t>What is the latest date this project could be completed without disrupting your program and why?</a:t>
            </a:r>
          </a:p>
        </p:txBody>
      </p:sp>
      <p:sp>
        <p:nvSpPr>
          <p:cNvPr id="4" name="TextBox 3">
            <a:extLst>
              <a:ext uri="{FF2B5EF4-FFF2-40B4-BE49-F238E27FC236}">
                <a16:creationId xmlns:a16="http://schemas.microsoft.com/office/drawing/2014/main" id="{30A584FF-956E-BE29-BA57-FE285D8ECA0B}"/>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709FCE4B-E12A-8BD5-2C21-C15CC3B46301}"/>
              </a:ext>
            </a:extLst>
          </p:cNvPr>
          <p:cNvSpPr>
            <a:spLocks noGrp="1"/>
          </p:cNvSpPr>
          <p:nvPr>
            <p:ph type="sldNum" sz="quarter" idx="12"/>
          </p:nvPr>
        </p:nvSpPr>
        <p:spPr/>
        <p:txBody>
          <a:bodyPr/>
          <a:lstStyle/>
          <a:p>
            <a:fld id="{C1FF6DA9-008F-8B48-92A6-B652298478BF}" type="slidenum">
              <a:rPr lang="en-US" smtClean="0"/>
              <a:t>59</a:t>
            </a:fld>
            <a:endParaRPr lang="en-US" dirty="0"/>
          </a:p>
        </p:txBody>
      </p:sp>
    </p:spTree>
    <p:extLst>
      <p:ext uri="{BB962C8B-B14F-4D97-AF65-F5344CB8AC3E}">
        <p14:creationId xmlns:p14="http://schemas.microsoft.com/office/powerpoint/2010/main" val="2725095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BA668-A2D7-5057-4D2B-C1DC7167D3C8}"/>
              </a:ext>
            </a:extLst>
          </p:cNvPr>
          <p:cNvSpPr>
            <a:spLocks noGrp="1"/>
          </p:cNvSpPr>
          <p:nvPr>
            <p:ph type="title"/>
          </p:nvPr>
        </p:nvSpPr>
        <p:spPr>
          <a:xfrm>
            <a:off x="457200" y="2857500"/>
            <a:ext cx="8229600" cy="1143000"/>
          </a:xfrm>
        </p:spPr>
        <p:txBody>
          <a:bodyPr/>
          <a:lstStyle/>
          <a:p>
            <a:r>
              <a:rPr lang="en-US" dirty="0">
                <a:solidFill>
                  <a:schemeClr val="tx2"/>
                </a:solidFill>
              </a:rPr>
              <a:t>National Economy</a:t>
            </a:r>
          </a:p>
        </p:txBody>
      </p:sp>
      <p:sp>
        <p:nvSpPr>
          <p:cNvPr id="4" name="Slide Number Placeholder 3">
            <a:extLst>
              <a:ext uri="{FF2B5EF4-FFF2-40B4-BE49-F238E27FC236}">
                <a16:creationId xmlns:a16="http://schemas.microsoft.com/office/drawing/2014/main" id="{39AF5A61-2CD7-305C-E87C-B51677B24CCB}"/>
              </a:ext>
            </a:extLst>
          </p:cNvPr>
          <p:cNvSpPr>
            <a:spLocks noGrp="1"/>
          </p:cNvSpPr>
          <p:nvPr>
            <p:ph type="sldNum" sz="quarter" idx="12"/>
          </p:nvPr>
        </p:nvSpPr>
        <p:spPr/>
        <p:txBody>
          <a:bodyPr/>
          <a:lstStyle/>
          <a:p>
            <a:fld id="{C1FF6DA9-008F-8B48-92A6-B652298478BF}" type="slidenum">
              <a:rPr lang="en-US" smtClean="0"/>
              <a:t>6</a:t>
            </a:fld>
            <a:endParaRPr lang="en-US" dirty="0"/>
          </a:p>
        </p:txBody>
      </p:sp>
    </p:spTree>
    <p:extLst>
      <p:ext uri="{BB962C8B-B14F-4D97-AF65-F5344CB8AC3E}">
        <p14:creationId xmlns:p14="http://schemas.microsoft.com/office/powerpoint/2010/main" val="136977816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25DFFB-97A8-E1C4-1F45-0E391226E0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6CCFDA-060D-00DB-6893-97146E42278C}"/>
              </a:ext>
            </a:extLst>
          </p:cNvPr>
          <p:cNvSpPr>
            <a:spLocks noGrp="1"/>
          </p:cNvSpPr>
          <p:nvPr>
            <p:ph type="title"/>
          </p:nvPr>
        </p:nvSpPr>
        <p:spPr/>
        <p:txBody>
          <a:bodyPr>
            <a:normAutofit fontScale="90000"/>
          </a:bodyPr>
          <a:lstStyle/>
          <a:p>
            <a:r>
              <a:rPr lang="en-US" dirty="0">
                <a:solidFill>
                  <a:schemeClr val="tx2"/>
                </a:solidFill>
              </a:rPr>
              <a:t>Outside Funding Sources Section</a:t>
            </a:r>
            <a:endParaRPr dirty="0">
              <a:solidFill>
                <a:schemeClr val="tx2"/>
              </a:solidFill>
            </a:endParaRPr>
          </a:p>
        </p:txBody>
      </p:sp>
      <p:sp>
        <p:nvSpPr>
          <p:cNvPr id="3" name="Content Placeholder 2">
            <a:extLst>
              <a:ext uri="{FF2B5EF4-FFF2-40B4-BE49-F238E27FC236}">
                <a16:creationId xmlns:a16="http://schemas.microsoft.com/office/drawing/2014/main" id="{545F0E4C-A48B-F03C-AC1E-596F82DE04D4}"/>
              </a:ext>
            </a:extLst>
          </p:cNvPr>
          <p:cNvSpPr>
            <a:spLocks noGrp="1"/>
          </p:cNvSpPr>
          <p:nvPr>
            <p:ph idx="1"/>
          </p:nvPr>
        </p:nvSpPr>
        <p:spPr>
          <a:xfrm>
            <a:off x="457200" y="3191256"/>
            <a:ext cx="8229600" cy="2934906"/>
          </a:xfrm>
        </p:spPr>
        <p:txBody>
          <a:bodyPr>
            <a:normAutofit fontScale="92500"/>
          </a:bodyPr>
          <a:lstStyle/>
          <a:p>
            <a:pPr>
              <a:spcBef>
                <a:spcPts val="1200"/>
              </a:spcBef>
            </a:pPr>
            <a:r>
              <a:rPr lang="en-US" dirty="0"/>
              <a:t>Proposed Funding Breakdown and Sources</a:t>
            </a:r>
          </a:p>
          <a:p>
            <a:pPr>
              <a:spcBef>
                <a:spcPts val="1200"/>
              </a:spcBef>
            </a:pPr>
            <a:r>
              <a:rPr lang="en-US" dirty="0"/>
              <a:t>State Match Requirements and Restrictions</a:t>
            </a:r>
          </a:p>
          <a:p>
            <a:pPr>
              <a:spcBef>
                <a:spcPts val="1200"/>
              </a:spcBef>
            </a:pPr>
            <a:r>
              <a:rPr lang="en-US" dirty="0"/>
              <a:t>Agencies’ actions to make funding available</a:t>
            </a:r>
          </a:p>
          <a:p>
            <a:pPr>
              <a:spcBef>
                <a:spcPts val="1200"/>
              </a:spcBef>
            </a:pPr>
            <a:r>
              <a:rPr lang="en-US" dirty="0"/>
              <a:t>Funding Availability / Funding Expiration</a:t>
            </a:r>
          </a:p>
        </p:txBody>
      </p:sp>
      <p:sp>
        <p:nvSpPr>
          <p:cNvPr id="4" name="TextBox 3">
            <a:extLst>
              <a:ext uri="{FF2B5EF4-FFF2-40B4-BE49-F238E27FC236}">
                <a16:creationId xmlns:a16="http://schemas.microsoft.com/office/drawing/2014/main" id="{C03B121E-429E-3DFD-D06D-4E444937B31C}"/>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089EA6E7-0DC0-5CE1-C452-B017FCF4B154}"/>
              </a:ext>
            </a:extLst>
          </p:cNvPr>
          <p:cNvSpPr>
            <a:spLocks noGrp="1"/>
          </p:cNvSpPr>
          <p:nvPr>
            <p:ph type="sldNum" sz="quarter" idx="12"/>
          </p:nvPr>
        </p:nvSpPr>
        <p:spPr/>
        <p:txBody>
          <a:bodyPr/>
          <a:lstStyle/>
          <a:p>
            <a:fld id="{C1FF6DA9-008F-8B48-92A6-B652298478BF}" type="slidenum">
              <a:rPr lang="en-US" smtClean="0"/>
              <a:t>60</a:t>
            </a:fld>
            <a:endParaRPr lang="en-US" dirty="0"/>
          </a:p>
        </p:txBody>
      </p:sp>
      <p:sp>
        <p:nvSpPr>
          <p:cNvPr id="8" name="Title 1">
            <a:extLst>
              <a:ext uri="{FF2B5EF4-FFF2-40B4-BE49-F238E27FC236}">
                <a16:creationId xmlns:a16="http://schemas.microsoft.com/office/drawing/2014/main" id="{9838E2A9-A23A-0B1D-CA30-A4CDCFE96B0E}"/>
              </a:ext>
            </a:extLst>
          </p:cNvPr>
          <p:cNvSpPr txBox="1">
            <a:spLocks/>
          </p:cNvSpPr>
          <p:nvPr/>
        </p:nvSpPr>
        <p:spPr>
          <a:xfrm>
            <a:off x="457200" y="1903413"/>
            <a:ext cx="8229600" cy="557910"/>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tx2"/>
                </a:solidFill>
              </a:rPr>
              <a:t>Not Required if State funding only</a:t>
            </a:r>
          </a:p>
        </p:txBody>
      </p:sp>
    </p:spTree>
    <p:extLst>
      <p:ext uri="{BB962C8B-B14F-4D97-AF65-F5344CB8AC3E}">
        <p14:creationId xmlns:p14="http://schemas.microsoft.com/office/powerpoint/2010/main" val="338383286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938269-A067-EB8A-8DD5-0991C8A56C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42CC69-A8E1-3ECD-4D18-E596453734B9}"/>
              </a:ext>
            </a:extLst>
          </p:cNvPr>
          <p:cNvSpPr>
            <a:spLocks noGrp="1"/>
          </p:cNvSpPr>
          <p:nvPr>
            <p:ph type="title"/>
          </p:nvPr>
        </p:nvSpPr>
        <p:spPr/>
        <p:txBody>
          <a:bodyPr>
            <a:normAutofit/>
          </a:bodyPr>
          <a:lstStyle/>
          <a:p>
            <a:r>
              <a:rPr lang="en-US" dirty="0">
                <a:solidFill>
                  <a:schemeClr val="tx2"/>
                </a:solidFill>
              </a:rPr>
              <a:t>Site Analysis Section</a:t>
            </a:r>
            <a:endParaRPr dirty="0">
              <a:solidFill>
                <a:schemeClr val="tx2"/>
              </a:solidFill>
            </a:endParaRPr>
          </a:p>
        </p:txBody>
      </p:sp>
      <p:sp>
        <p:nvSpPr>
          <p:cNvPr id="3" name="Content Placeholder 2">
            <a:extLst>
              <a:ext uri="{FF2B5EF4-FFF2-40B4-BE49-F238E27FC236}">
                <a16:creationId xmlns:a16="http://schemas.microsoft.com/office/drawing/2014/main" id="{28DCBC47-3011-BC1A-C05D-B1DFD9054E8D}"/>
              </a:ext>
            </a:extLst>
          </p:cNvPr>
          <p:cNvSpPr>
            <a:spLocks noGrp="1"/>
          </p:cNvSpPr>
          <p:nvPr>
            <p:ph idx="1"/>
          </p:nvPr>
        </p:nvSpPr>
        <p:spPr>
          <a:xfrm>
            <a:off x="457200" y="2788920"/>
            <a:ext cx="8229600" cy="2934906"/>
          </a:xfrm>
        </p:spPr>
        <p:txBody>
          <a:bodyPr>
            <a:normAutofit/>
          </a:bodyPr>
          <a:lstStyle/>
          <a:p>
            <a:pPr>
              <a:spcBef>
                <a:spcPts val="1200"/>
              </a:spcBef>
            </a:pPr>
            <a:r>
              <a:rPr lang="en-US" dirty="0"/>
              <a:t>Estimated land area to be acquired and at what cost</a:t>
            </a:r>
          </a:p>
          <a:p>
            <a:pPr>
              <a:spcBef>
                <a:spcPts val="1200"/>
              </a:spcBef>
            </a:pPr>
            <a:r>
              <a:rPr lang="en-US" dirty="0"/>
              <a:t>Site utility needs</a:t>
            </a:r>
          </a:p>
          <a:p>
            <a:pPr>
              <a:spcBef>
                <a:spcPts val="1200"/>
              </a:spcBef>
            </a:pPr>
            <a:r>
              <a:rPr lang="en-US" dirty="0"/>
              <a:t>Known Offsite Improvements</a:t>
            </a:r>
          </a:p>
        </p:txBody>
      </p:sp>
      <p:sp>
        <p:nvSpPr>
          <p:cNvPr id="4" name="TextBox 3">
            <a:extLst>
              <a:ext uri="{FF2B5EF4-FFF2-40B4-BE49-F238E27FC236}">
                <a16:creationId xmlns:a16="http://schemas.microsoft.com/office/drawing/2014/main" id="{D0B0E8E0-659B-24CC-5D26-34A4845D94D8}"/>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7C5E6010-424C-A26F-FF80-FFD101711823}"/>
              </a:ext>
            </a:extLst>
          </p:cNvPr>
          <p:cNvSpPr>
            <a:spLocks noGrp="1"/>
          </p:cNvSpPr>
          <p:nvPr>
            <p:ph type="sldNum" sz="quarter" idx="12"/>
          </p:nvPr>
        </p:nvSpPr>
        <p:spPr/>
        <p:txBody>
          <a:bodyPr/>
          <a:lstStyle/>
          <a:p>
            <a:fld id="{C1FF6DA9-008F-8B48-92A6-B652298478BF}" type="slidenum">
              <a:rPr lang="en-US" smtClean="0"/>
              <a:t>61</a:t>
            </a:fld>
            <a:endParaRPr lang="en-US" dirty="0"/>
          </a:p>
        </p:txBody>
      </p:sp>
      <p:sp>
        <p:nvSpPr>
          <p:cNvPr id="8" name="Title 1">
            <a:extLst>
              <a:ext uri="{FF2B5EF4-FFF2-40B4-BE49-F238E27FC236}">
                <a16:creationId xmlns:a16="http://schemas.microsoft.com/office/drawing/2014/main" id="{938DB09B-6B04-6211-ACA9-3873ED99D399}"/>
              </a:ext>
            </a:extLst>
          </p:cNvPr>
          <p:cNvSpPr txBox="1">
            <a:spLocks/>
          </p:cNvSpPr>
          <p:nvPr/>
        </p:nvSpPr>
        <p:spPr>
          <a:xfrm>
            <a:off x="457200" y="1903413"/>
            <a:ext cx="8229600" cy="557910"/>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tx2"/>
                </a:solidFill>
              </a:rPr>
              <a:t>New construction only</a:t>
            </a:r>
          </a:p>
        </p:txBody>
      </p:sp>
    </p:spTree>
    <p:extLst>
      <p:ext uri="{BB962C8B-B14F-4D97-AF65-F5344CB8AC3E}">
        <p14:creationId xmlns:p14="http://schemas.microsoft.com/office/powerpoint/2010/main" val="383151657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EF1A7-2976-89E4-2EC3-7C9D4F9404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5DA07B-98BA-1C80-3636-92A7CD30E72D}"/>
              </a:ext>
            </a:extLst>
          </p:cNvPr>
          <p:cNvSpPr>
            <a:spLocks noGrp="1"/>
          </p:cNvSpPr>
          <p:nvPr>
            <p:ph type="title"/>
          </p:nvPr>
        </p:nvSpPr>
        <p:spPr/>
        <p:txBody>
          <a:bodyPr>
            <a:normAutofit/>
          </a:bodyPr>
          <a:lstStyle/>
          <a:p>
            <a:r>
              <a:rPr lang="en-US" dirty="0">
                <a:solidFill>
                  <a:schemeClr val="tx2"/>
                </a:solidFill>
              </a:rPr>
              <a:t>Programming Section</a:t>
            </a:r>
            <a:endParaRPr dirty="0">
              <a:solidFill>
                <a:schemeClr val="tx2"/>
              </a:solidFill>
            </a:endParaRPr>
          </a:p>
        </p:txBody>
      </p:sp>
      <p:sp>
        <p:nvSpPr>
          <p:cNvPr id="3" name="Content Placeholder 2">
            <a:extLst>
              <a:ext uri="{FF2B5EF4-FFF2-40B4-BE49-F238E27FC236}">
                <a16:creationId xmlns:a16="http://schemas.microsoft.com/office/drawing/2014/main" id="{529615F8-DEBD-CCB9-7574-7A0B78E6CB51}"/>
              </a:ext>
            </a:extLst>
          </p:cNvPr>
          <p:cNvSpPr>
            <a:spLocks noGrp="1"/>
          </p:cNvSpPr>
          <p:nvPr>
            <p:ph idx="1"/>
          </p:nvPr>
        </p:nvSpPr>
        <p:spPr>
          <a:xfrm>
            <a:off x="457200" y="2788920"/>
            <a:ext cx="8229600" cy="2934906"/>
          </a:xfrm>
        </p:spPr>
        <p:txBody>
          <a:bodyPr>
            <a:normAutofit lnSpcReduction="10000"/>
          </a:bodyPr>
          <a:lstStyle/>
          <a:p>
            <a:pPr>
              <a:spcBef>
                <a:spcPts val="1200"/>
              </a:spcBef>
            </a:pPr>
            <a:r>
              <a:rPr lang="en-US" dirty="0"/>
              <a:t>Square Footage Requirements</a:t>
            </a:r>
          </a:p>
          <a:p>
            <a:pPr>
              <a:spcBef>
                <a:spcPts val="1200"/>
              </a:spcBef>
            </a:pPr>
            <a:r>
              <a:rPr lang="en-US" dirty="0"/>
              <a:t>Occupancy Type</a:t>
            </a:r>
          </a:p>
          <a:p>
            <a:pPr>
              <a:spcBef>
                <a:spcPts val="1200"/>
              </a:spcBef>
            </a:pPr>
            <a:r>
              <a:rPr lang="en-US" dirty="0"/>
              <a:t>Staff Count (FTEs)</a:t>
            </a:r>
          </a:p>
          <a:p>
            <a:pPr>
              <a:spcBef>
                <a:spcPts val="1200"/>
              </a:spcBef>
            </a:pPr>
            <a:r>
              <a:rPr lang="en-US" dirty="0"/>
              <a:t>Furnishings, Fixtures, and Equipment (FF&amp;E)</a:t>
            </a:r>
          </a:p>
        </p:txBody>
      </p:sp>
      <p:sp>
        <p:nvSpPr>
          <p:cNvPr id="4" name="TextBox 3">
            <a:extLst>
              <a:ext uri="{FF2B5EF4-FFF2-40B4-BE49-F238E27FC236}">
                <a16:creationId xmlns:a16="http://schemas.microsoft.com/office/drawing/2014/main" id="{91418821-3F5C-2770-220F-EF6F23E9B462}"/>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D4F249CC-0890-193E-4843-191F88CC9F03}"/>
              </a:ext>
            </a:extLst>
          </p:cNvPr>
          <p:cNvSpPr>
            <a:spLocks noGrp="1"/>
          </p:cNvSpPr>
          <p:nvPr>
            <p:ph type="sldNum" sz="quarter" idx="12"/>
          </p:nvPr>
        </p:nvSpPr>
        <p:spPr/>
        <p:txBody>
          <a:bodyPr/>
          <a:lstStyle/>
          <a:p>
            <a:fld id="{C1FF6DA9-008F-8B48-92A6-B652298478BF}" type="slidenum">
              <a:rPr lang="en-US" smtClean="0"/>
              <a:t>62</a:t>
            </a:fld>
            <a:endParaRPr lang="en-US" dirty="0"/>
          </a:p>
        </p:txBody>
      </p:sp>
      <p:sp>
        <p:nvSpPr>
          <p:cNvPr id="8" name="Title 1">
            <a:extLst>
              <a:ext uri="{FF2B5EF4-FFF2-40B4-BE49-F238E27FC236}">
                <a16:creationId xmlns:a16="http://schemas.microsoft.com/office/drawing/2014/main" id="{BBC6DA3A-9AF2-3CB7-5B8D-DF8C588ABB95}"/>
              </a:ext>
            </a:extLst>
          </p:cNvPr>
          <p:cNvSpPr txBox="1">
            <a:spLocks/>
          </p:cNvSpPr>
          <p:nvPr/>
        </p:nvSpPr>
        <p:spPr>
          <a:xfrm>
            <a:off x="457200" y="1903413"/>
            <a:ext cx="8229600" cy="557910"/>
          </a:xfrm>
          <a:prstGeom prst="rect">
            <a:avLst/>
          </a:prstGeom>
        </p:spPr>
        <p:txBody>
          <a:bodyPr vert="horz" lIns="91440" tIns="45720" rIns="91440" bIns="45720" rtlCol="0" anchor="ctr">
            <a:normAutofit fontScale="82500"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tx2"/>
                </a:solidFill>
              </a:rPr>
              <a:t>New construction, building remodels and additions only</a:t>
            </a:r>
          </a:p>
        </p:txBody>
      </p:sp>
    </p:spTree>
    <p:extLst>
      <p:ext uri="{BB962C8B-B14F-4D97-AF65-F5344CB8AC3E}">
        <p14:creationId xmlns:p14="http://schemas.microsoft.com/office/powerpoint/2010/main" val="115722779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B16295-69B8-A741-373F-D3A30B52DE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2A0F8F-F040-845D-1651-6CDF3594A727}"/>
              </a:ext>
            </a:extLst>
          </p:cNvPr>
          <p:cNvSpPr>
            <a:spLocks noGrp="1"/>
          </p:cNvSpPr>
          <p:nvPr>
            <p:ph type="title"/>
          </p:nvPr>
        </p:nvSpPr>
        <p:spPr/>
        <p:txBody>
          <a:bodyPr>
            <a:normAutofit/>
          </a:bodyPr>
          <a:lstStyle/>
          <a:p>
            <a:r>
              <a:rPr lang="en-US" dirty="0">
                <a:solidFill>
                  <a:schemeClr val="tx2"/>
                </a:solidFill>
              </a:rPr>
              <a:t>Office Space Planning</a:t>
            </a:r>
            <a:endParaRPr dirty="0">
              <a:solidFill>
                <a:schemeClr val="tx2"/>
              </a:solidFill>
            </a:endParaRPr>
          </a:p>
        </p:txBody>
      </p:sp>
      <p:sp>
        <p:nvSpPr>
          <p:cNvPr id="3" name="Content Placeholder 2">
            <a:extLst>
              <a:ext uri="{FF2B5EF4-FFF2-40B4-BE49-F238E27FC236}">
                <a16:creationId xmlns:a16="http://schemas.microsoft.com/office/drawing/2014/main" id="{8F1C3673-8691-D42B-CEEC-64EFC9CF5B63}"/>
              </a:ext>
            </a:extLst>
          </p:cNvPr>
          <p:cNvSpPr>
            <a:spLocks noGrp="1"/>
          </p:cNvSpPr>
          <p:nvPr>
            <p:ph idx="1"/>
          </p:nvPr>
        </p:nvSpPr>
        <p:spPr>
          <a:xfrm>
            <a:off x="457200" y="2788920"/>
            <a:ext cx="8229600" cy="2934906"/>
          </a:xfrm>
        </p:spPr>
        <p:txBody>
          <a:bodyPr>
            <a:normAutofit fontScale="92500" lnSpcReduction="20000"/>
          </a:bodyPr>
          <a:lstStyle/>
          <a:p>
            <a:pPr marL="0" indent="0">
              <a:spcBef>
                <a:spcPts val="1200"/>
              </a:spcBef>
              <a:buNone/>
            </a:pPr>
            <a:r>
              <a:rPr lang="en-US" dirty="0"/>
              <a:t>SPWD will use these responses to identify office space consolidation opportunities.</a:t>
            </a:r>
          </a:p>
          <a:p>
            <a:pPr>
              <a:spcBef>
                <a:spcPts val="1200"/>
              </a:spcBef>
            </a:pPr>
            <a:r>
              <a:rPr lang="en-US" dirty="0"/>
              <a:t>Potential Leased Space Consolidation</a:t>
            </a:r>
          </a:p>
          <a:p>
            <a:pPr>
              <a:spcBef>
                <a:spcPts val="1200"/>
              </a:spcBef>
            </a:pPr>
            <a:r>
              <a:rPr lang="en-US" dirty="0"/>
              <a:t>Potential State-Owned Office Space Consolidation</a:t>
            </a:r>
          </a:p>
          <a:p>
            <a:pPr>
              <a:spcBef>
                <a:spcPts val="1200"/>
              </a:spcBef>
            </a:pPr>
            <a:r>
              <a:rPr lang="en-US" dirty="0"/>
              <a:t>Describe the long-term goals</a:t>
            </a:r>
          </a:p>
        </p:txBody>
      </p:sp>
      <p:sp>
        <p:nvSpPr>
          <p:cNvPr id="4" name="TextBox 3">
            <a:extLst>
              <a:ext uri="{FF2B5EF4-FFF2-40B4-BE49-F238E27FC236}">
                <a16:creationId xmlns:a16="http://schemas.microsoft.com/office/drawing/2014/main" id="{373312F5-E064-3CF1-861D-C411A36E5644}"/>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1C723898-02DB-35B0-DDE8-B5660BA297A2}"/>
              </a:ext>
            </a:extLst>
          </p:cNvPr>
          <p:cNvSpPr>
            <a:spLocks noGrp="1"/>
          </p:cNvSpPr>
          <p:nvPr>
            <p:ph type="sldNum" sz="quarter" idx="12"/>
          </p:nvPr>
        </p:nvSpPr>
        <p:spPr/>
        <p:txBody>
          <a:bodyPr/>
          <a:lstStyle/>
          <a:p>
            <a:fld id="{C1FF6DA9-008F-8B48-92A6-B652298478BF}" type="slidenum">
              <a:rPr lang="en-US" smtClean="0"/>
              <a:t>63</a:t>
            </a:fld>
            <a:endParaRPr lang="en-US" dirty="0"/>
          </a:p>
        </p:txBody>
      </p:sp>
      <p:sp>
        <p:nvSpPr>
          <p:cNvPr id="8" name="Title 1">
            <a:extLst>
              <a:ext uri="{FF2B5EF4-FFF2-40B4-BE49-F238E27FC236}">
                <a16:creationId xmlns:a16="http://schemas.microsoft.com/office/drawing/2014/main" id="{0860047D-193D-61E4-7480-29AD460E28B8}"/>
              </a:ext>
            </a:extLst>
          </p:cNvPr>
          <p:cNvSpPr txBox="1">
            <a:spLocks/>
          </p:cNvSpPr>
          <p:nvPr/>
        </p:nvSpPr>
        <p:spPr>
          <a:xfrm>
            <a:off x="457200" y="1903413"/>
            <a:ext cx="8229600" cy="557910"/>
          </a:xfrm>
          <a:prstGeom prst="rect">
            <a:avLst/>
          </a:prstGeom>
        </p:spPr>
        <p:txBody>
          <a:bodyPr vert="horz" lIns="91440" tIns="45720" rIns="91440" bIns="45720" rtlCol="0" anchor="ctr">
            <a:normAutofit fontScale="82500"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tx2"/>
                </a:solidFill>
              </a:rPr>
              <a:t>New construction, building remodels and additions only</a:t>
            </a:r>
          </a:p>
        </p:txBody>
      </p:sp>
    </p:spTree>
    <p:extLst>
      <p:ext uri="{BB962C8B-B14F-4D97-AF65-F5344CB8AC3E}">
        <p14:creationId xmlns:p14="http://schemas.microsoft.com/office/powerpoint/2010/main" val="301298826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6EF87B-DA90-9589-AAA5-9FD9C4BA41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34D15E-98D4-6402-CAB9-41BA53566D02}"/>
              </a:ext>
            </a:extLst>
          </p:cNvPr>
          <p:cNvSpPr>
            <a:spLocks noGrp="1"/>
          </p:cNvSpPr>
          <p:nvPr>
            <p:ph type="title"/>
          </p:nvPr>
        </p:nvSpPr>
        <p:spPr/>
        <p:txBody>
          <a:bodyPr/>
          <a:lstStyle/>
          <a:p>
            <a:r>
              <a:rPr lang="en-US" dirty="0">
                <a:solidFill>
                  <a:schemeClr val="tx2"/>
                </a:solidFill>
              </a:rPr>
              <a:t>Approval Process</a:t>
            </a:r>
            <a:endParaRPr dirty="0">
              <a:solidFill>
                <a:schemeClr val="tx2"/>
              </a:solidFill>
            </a:endParaRPr>
          </a:p>
        </p:txBody>
      </p:sp>
      <p:sp>
        <p:nvSpPr>
          <p:cNvPr id="3" name="Content Placeholder 2">
            <a:extLst>
              <a:ext uri="{FF2B5EF4-FFF2-40B4-BE49-F238E27FC236}">
                <a16:creationId xmlns:a16="http://schemas.microsoft.com/office/drawing/2014/main" id="{B1DC8DEB-A804-0916-2CFE-F24F0122FC32}"/>
              </a:ext>
            </a:extLst>
          </p:cNvPr>
          <p:cNvSpPr>
            <a:spLocks noGrp="1"/>
          </p:cNvSpPr>
          <p:nvPr>
            <p:ph idx="1"/>
          </p:nvPr>
        </p:nvSpPr>
        <p:spPr/>
        <p:txBody>
          <a:bodyPr>
            <a:normAutofit fontScale="70000" lnSpcReduction="20000"/>
          </a:bodyPr>
          <a:lstStyle/>
          <a:p>
            <a:pPr>
              <a:spcBef>
                <a:spcPts val="1200"/>
              </a:spcBef>
            </a:pPr>
            <a:r>
              <a:rPr lang="en-US" dirty="0"/>
              <a:t>July 2026 – SPWD Management review with each agency  </a:t>
            </a:r>
          </a:p>
          <a:p>
            <a:pPr>
              <a:spcBef>
                <a:spcPts val="1200"/>
              </a:spcBef>
            </a:pPr>
            <a:r>
              <a:rPr lang="en-US"/>
              <a:t>August 28 – 29, </a:t>
            </a:r>
            <a:r>
              <a:rPr lang="en-US" dirty="0"/>
              <a:t>2026 – Agency presentation to State Public Works Board (SPWB)</a:t>
            </a:r>
          </a:p>
          <a:p>
            <a:pPr>
              <a:spcBef>
                <a:spcPts val="1200"/>
              </a:spcBef>
            </a:pPr>
            <a:r>
              <a:rPr lang="en-US" dirty="0"/>
              <a:t>September 2026 – SPWD Administrator’s recommendations to SPWB</a:t>
            </a:r>
          </a:p>
          <a:p>
            <a:pPr>
              <a:spcBef>
                <a:spcPts val="1200"/>
              </a:spcBef>
            </a:pPr>
            <a:r>
              <a:rPr lang="en-US" dirty="0"/>
              <a:t>October 1, 2026 – SPWB recommendations to the Governor</a:t>
            </a:r>
          </a:p>
          <a:p>
            <a:pPr>
              <a:spcBef>
                <a:spcPts val="1200"/>
              </a:spcBef>
            </a:pPr>
            <a:r>
              <a:rPr lang="en-US" dirty="0"/>
              <a:t>January 2027 – Executive budget submitted to Legislature</a:t>
            </a:r>
          </a:p>
          <a:p>
            <a:pPr>
              <a:spcBef>
                <a:spcPts val="1200"/>
              </a:spcBef>
            </a:pPr>
            <a:r>
              <a:rPr lang="en-US" dirty="0"/>
              <a:t>February – April 2027 – Legislative hearings</a:t>
            </a:r>
          </a:p>
        </p:txBody>
      </p:sp>
      <p:sp>
        <p:nvSpPr>
          <p:cNvPr id="4" name="TextBox 3">
            <a:extLst>
              <a:ext uri="{FF2B5EF4-FFF2-40B4-BE49-F238E27FC236}">
                <a16:creationId xmlns:a16="http://schemas.microsoft.com/office/drawing/2014/main" id="{3054AE24-2098-F83C-1C20-E29A52FA9937}"/>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C7E36724-B820-CC7C-6616-BE1D6E7180FC}"/>
              </a:ext>
            </a:extLst>
          </p:cNvPr>
          <p:cNvSpPr>
            <a:spLocks noGrp="1"/>
          </p:cNvSpPr>
          <p:nvPr>
            <p:ph type="sldNum" sz="quarter" idx="12"/>
          </p:nvPr>
        </p:nvSpPr>
        <p:spPr/>
        <p:txBody>
          <a:bodyPr/>
          <a:lstStyle/>
          <a:p>
            <a:fld id="{C1FF6DA9-008F-8B48-92A6-B652298478BF}" type="slidenum">
              <a:rPr lang="en-US" smtClean="0"/>
              <a:t>64</a:t>
            </a:fld>
            <a:endParaRPr lang="en-US" dirty="0"/>
          </a:p>
        </p:txBody>
      </p:sp>
    </p:spTree>
    <p:extLst>
      <p:ext uri="{BB962C8B-B14F-4D97-AF65-F5344CB8AC3E}">
        <p14:creationId xmlns:p14="http://schemas.microsoft.com/office/powerpoint/2010/main" val="277667179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E007E-5E03-8031-3655-B65DF820FB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4EBAA2-3634-8D21-DA8B-84ECA6822AB7}"/>
              </a:ext>
            </a:extLst>
          </p:cNvPr>
          <p:cNvSpPr>
            <a:spLocks noGrp="1"/>
          </p:cNvSpPr>
          <p:nvPr>
            <p:ph type="title"/>
          </p:nvPr>
        </p:nvSpPr>
        <p:spPr>
          <a:xfrm>
            <a:off x="457200" y="970405"/>
            <a:ext cx="8229600" cy="1360996"/>
          </a:xfrm>
        </p:spPr>
        <p:txBody>
          <a:bodyPr>
            <a:normAutofit fontScale="90000"/>
          </a:bodyPr>
          <a:lstStyle/>
          <a:p>
            <a:r>
              <a:rPr lang="en-US" dirty="0">
                <a:solidFill>
                  <a:schemeClr val="tx2"/>
                </a:solidFill>
              </a:rPr>
              <a:t>How do I Develop a Maintenance Project Request?</a:t>
            </a:r>
            <a:endParaRPr dirty="0">
              <a:solidFill>
                <a:schemeClr val="tx2"/>
              </a:solidFill>
            </a:endParaRPr>
          </a:p>
        </p:txBody>
      </p:sp>
      <p:sp>
        <p:nvSpPr>
          <p:cNvPr id="3" name="Content Placeholder 2">
            <a:extLst>
              <a:ext uri="{FF2B5EF4-FFF2-40B4-BE49-F238E27FC236}">
                <a16:creationId xmlns:a16="http://schemas.microsoft.com/office/drawing/2014/main" id="{C08DE709-838C-05EC-6BAA-C0A80B6E8E28}"/>
              </a:ext>
            </a:extLst>
          </p:cNvPr>
          <p:cNvSpPr>
            <a:spLocks noGrp="1"/>
          </p:cNvSpPr>
          <p:nvPr>
            <p:ph idx="1"/>
          </p:nvPr>
        </p:nvSpPr>
        <p:spPr>
          <a:xfrm>
            <a:off x="457200" y="2606039"/>
            <a:ext cx="8229600" cy="3520123"/>
          </a:xfrm>
        </p:spPr>
        <p:txBody>
          <a:bodyPr>
            <a:normAutofit fontScale="92500" lnSpcReduction="10000"/>
          </a:bodyPr>
          <a:lstStyle/>
          <a:p>
            <a:pPr>
              <a:spcBef>
                <a:spcPts val="1200"/>
              </a:spcBef>
            </a:pPr>
            <a:r>
              <a:rPr lang="en-US" dirty="0"/>
              <a:t>Facility Condition Assessment Reports</a:t>
            </a:r>
          </a:p>
          <a:p>
            <a:pPr lvl="1">
              <a:spcBef>
                <a:spcPts val="1200"/>
              </a:spcBef>
            </a:pPr>
            <a:r>
              <a:rPr lang="en-US" dirty="0"/>
              <a:t>Estimates for Facility Maintenance and Deferred Maintenance are planning level estimates only</a:t>
            </a:r>
          </a:p>
          <a:p>
            <a:pPr lvl="1">
              <a:spcBef>
                <a:spcPts val="1200"/>
              </a:spcBef>
            </a:pPr>
            <a:r>
              <a:rPr lang="en-US" dirty="0"/>
              <a:t>These estimates do not include soft costs (Permitting, Design Fees, Contingency, etc.)</a:t>
            </a:r>
          </a:p>
          <a:p>
            <a:pPr lvl="1">
              <a:spcBef>
                <a:spcPts val="1200"/>
              </a:spcBef>
            </a:pPr>
            <a:r>
              <a:rPr lang="en-US" dirty="0"/>
              <a:t>These planning level estimates should be substantiated with additional due diligence prior to making budget requests.</a:t>
            </a:r>
          </a:p>
          <a:p>
            <a:pPr lvl="1">
              <a:spcBef>
                <a:spcPts val="1200"/>
              </a:spcBef>
            </a:pPr>
            <a:endParaRPr lang="en-US" dirty="0"/>
          </a:p>
        </p:txBody>
      </p:sp>
      <p:sp>
        <p:nvSpPr>
          <p:cNvPr id="4" name="TextBox 3">
            <a:extLst>
              <a:ext uri="{FF2B5EF4-FFF2-40B4-BE49-F238E27FC236}">
                <a16:creationId xmlns:a16="http://schemas.microsoft.com/office/drawing/2014/main" id="{18CA6777-D057-4E4A-5463-686E781A0724}"/>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CB53CA87-D05D-89FF-777A-7886DCC381BD}"/>
              </a:ext>
            </a:extLst>
          </p:cNvPr>
          <p:cNvSpPr>
            <a:spLocks noGrp="1"/>
          </p:cNvSpPr>
          <p:nvPr>
            <p:ph type="sldNum" sz="quarter" idx="12"/>
          </p:nvPr>
        </p:nvSpPr>
        <p:spPr/>
        <p:txBody>
          <a:bodyPr/>
          <a:lstStyle/>
          <a:p>
            <a:fld id="{C1FF6DA9-008F-8B48-92A6-B652298478BF}" type="slidenum">
              <a:rPr lang="en-US" smtClean="0"/>
              <a:t>65</a:t>
            </a:fld>
            <a:endParaRPr lang="en-US" dirty="0"/>
          </a:p>
        </p:txBody>
      </p:sp>
    </p:spTree>
    <p:extLst>
      <p:ext uri="{BB962C8B-B14F-4D97-AF65-F5344CB8AC3E}">
        <p14:creationId xmlns:p14="http://schemas.microsoft.com/office/powerpoint/2010/main" val="249337870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F8C9C5-D6E5-D6F3-A110-AB7A9192C3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954C5E-5855-E67E-EB8C-BB3EB1ED978D}"/>
              </a:ext>
            </a:extLst>
          </p:cNvPr>
          <p:cNvSpPr>
            <a:spLocks noGrp="1"/>
          </p:cNvSpPr>
          <p:nvPr>
            <p:ph type="title"/>
          </p:nvPr>
        </p:nvSpPr>
        <p:spPr>
          <a:xfrm>
            <a:off x="457200" y="668653"/>
            <a:ext cx="8229600" cy="1360996"/>
          </a:xfrm>
        </p:spPr>
        <p:txBody>
          <a:bodyPr>
            <a:normAutofit/>
          </a:bodyPr>
          <a:lstStyle/>
          <a:p>
            <a:r>
              <a:rPr lang="en-US" dirty="0">
                <a:solidFill>
                  <a:schemeClr val="tx2"/>
                </a:solidFill>
              </a:rPr>
              <a:t>Leasing Services Section</a:t>
            </a:r>
            <a:endParaRPr dirty="0">
              <a:solidFill>
                <a:schemeClr val="tx2"/>
              </a:solidFill>
            </a:endParaRPr>
          </a:p>
        </p:txBody>
      </p:sp>
      <p:sp>
        <p:nvSpPr>
          <p:cNvPr id="3" name="Content Placeholder 2">
            <a:extLst>
              <a:ext uri="{FF2B5EF4-FFF2-40B4-BE49-F238E27FC236}">
                <a16:creationId xmlns:a16="http://schemas.microsoft.com/office/drawing/2014/main" id="{839D92A7-F155-B678-0382-A8E95352DFF8}"/>
              </a:ext>
            </a:extLst>
          </p:cNvPr>
          <p:cNvSpPr>
            <a:spLocks noGrp="1"/>
          </p:cNvSpPr>
          <p:nvPr>
            <p:ph idx="1"/>
          </p:nvPr>
        </p:nvSpPr>
        <p:spPr>
          <a:xfrm>
            <a:off x="457200" y="3849624"/>
            <a:ext cx="8229600" cy="2506726"/>
          </a:xfrm>
        </p:spPr>
        <p:txBody>
          <a:bodyPr>
            <a:normAutofit fontScale="55000" lnSpcReduction="20000"/>
          </a:bodyPr>
          <a:lstStyle/>
          <a:p>
            <a:pPr>
              <a:spcBef>
                <a:spcPts val="1200"/>
              </a:spcBef>
            </a:pPr>
            <a:r>
              <a:rPr lang="en-US" b="1" dirty="0"/>
              <a:t>Key Objectives</a:t>
            </a:r>
            <a:r>
              <a:rPr lang="en-US" dirty="0"/>
              <a:t>:</a:t>
            </a:r>
          </a:p>
          <a:p>
            <a:pPr lvl="1">
              <a:spcBef>
                <a:spcPts val="1200"/>
              </a:spcBef>
            </a:pPr>
            <a:r>
              <a:rPr lang="en-US" b="1" dirty="0"/>
              <a:t>Maximize Utilization of State-Owned Buildings</a:t>
            </a:r>
            <a:br>
              <a:rPr lang="en-US" dirty="0"/>
            </a:br>
            <a:r>
              <a:rPr lang="en-US" dirty="0"/>
              <a:t>Ensure existing state facilities are fully leveraged before seeking private space.</a:t>
            </a:r>
          </a:p>
          <a:p>
            <a:pPr lvl="1">
              <a:spcBef>
                <a:spcPts val="1200"/>
              </a:spcBef>
            </a:pPr>
            <a:r>
              <a:rPr lang="en-US" b="1" dirty="0"/>
              <a:t>Strategic Space Planning</a:t>
            </a:r>
            <a:br>
              <a:rPr lang="en-US" dirty="0"/>
            </a:br>
            <a:r>
              <a:rPr lang="en-US" dirty="0"/>
              <a:t>Align agency relocations and expansions with long-term state facility goals.</a:t>
            </a:r>
          </a:p>
          <a:p>
            <a:pPr lvl="1">
              <a:spcBef>
                <a:spcPts val="1200"/>
              </a:spcBef>
            </a:pPr>
            <a:r>
              <a:rPr lang="en-US" b="1" dirty="0"/>
              <a:t>Cost Savings</a:t>
            </a:r>
            <a:br>
              <a:rPr lang="en-US" dirty="0"/>
            </a:br>
            <a:r>
              <a:rPr lang="en-US" dirty="0"/>
              <a:t>Minimize lease expenses through efficient planning and resource allocation.</a:t>
            </a:r>
          </a:p>
          <a:p>
            <a:pPr lvl="1">
              <a:spcBef>
                <a:spcPts val="1200"/>
              </a:spcBef>
            </a:pPr>
            <a:r>
              <a:rPr lang="en-US" b="1" dirty="0"/>
              <a:t>Efficiency &amp; Consolidation</a:t>
            </a:r>
            <a:br>
              <a:rPr lang="en-US" dirty="0"/>
            </a:br>
            <a:r>
              <a:rPr lang="en-US" dirty="0"/>
              <a:t>Identify opportunities to consolidate agencies into shared state-owned spaces.</a:t>
            </a:r>
          </a:p>
        </p:txBody>
      </p:sp>
      <p:sp>
        <p:nvSpPr>
          <p:cNvPr id="4" name="TextBox 3">
            <a:extLst>
              <a:ext uri="{FF2B5EF4-FFF2-40B4-BE49-F238E27FC236}">
                <a16:creationId xmlns:a16="http://schemas.microsoft.com/office/drawing/2014/main" id="{31C2C2C7-6807-F862-AA99-C39C3386E372}"/>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ABC0E1E6-2081-C099-6E85-C9D29B114045}"/>
              </a:ext>
            </a:extLst>
          </p:cNvPr>
          <p:cNvSpPr>
            <a:spLocks noGrp="1"/>
          </p:cNvSpPr>
          <p:nvPr>
            <p:ph type="sldNum" sz="quarter" idx="12"/>
          </p:nvPr>
        </p:nvSpPr>
        <p:spPr/>
        <p:txBody>
          <a:bodyPr/>
          <a:lstStyle/>
          <a:p>
            <a:fld id="{C1FF6DA9-008F-8B48-92A6-B652298478BF}" type="slidenum">
              <a:rPr lang="en-US" smtClean="0"/>
              <a:t>66</a:t>
            </a:fld>
            <a:endParaRPr lang="en-US" dirty="0"/>
          </a:p>
        </p:txBody>
      </p:sp>
      <p:pic>
        <p:nvPicPr>
          <p:cNvPr id="5" name="Content Placeholder 7">
            <a:extLst>
              <a:ext uri="{FF2B5EF4-FFF2-40B4-BE49-F238E27FC236}">
                <a16:creationId xmlns:a16="http://schemas.microsoft.com/office/drawing/2014/main" id="{284D20B9-BD89-3934-084B-E38C25FAFF1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426466" y="1836760"/>
            <a:ext cx="2890543" cy="1792580"/>
          </a:xfrm>
          <a:prstGeom prst="rect">
            <a:avLst/>
          </a:prstGeom>
          <a:ln w="88900" cap="sq" cmpd="thickThin">
            <a:solidFill>
              <a:srgbClr val="000000"/>
            </a:solidFill>
            <a:prstDash val="solid"/>
            <a:miter lim="800000"/>
          </a:ln>
          <a:effectLst>
            <a:innerShdw blurRad="76200">
              <a:srgbClr val="000000"/>
            </a:innerShdw>
          </a:effectLst>
        </p:spPr>
      </p:pic>
      <p:pic>
        <p:nvPicPr>
          <p:cNvPr id="7" name="Picture 6">
            <a:extLst>
              <a:ext uri="{FF2B5EF4-FFF2-40B4-BE49-F238E27FC236}">
                <a16:creationId xmlns:a16="http://schemas.microsoft.com/office/drawing/2014/main" id="{D4BF24ED-47FD-B3B4-D712-CD7EF8F1C5D6}"/>
              </a:ext>
            </a:extLst>
          </p:cNvPr>
          <p:cNvPicPr/>
          <p:nvPr/>
        </p:nvPicPr>
        <p:blipFill rotWithShape="1">
          <a:blip r:embed="rId4">
            <a:extLst>
              <a:ext uri="{28A0092B-C50C-407E-A947-70E740481C1C}">
                <a14:useLocalDpi xmlns:a14="http://schemas.microsoft.com/office/drawing/2010/main" val="0"/>
              </a:ext>
            </a:extLst>
          </a:blip>
          <a:srcRect l="12491" r="12491"/>
          <a:stretch/>
        </p:blipFill>
        <p:spPr bwMode="auto">
          <a:xfrm>
            <a:off x="5020059" y="1836760"/>
            <a:ext cx="2487166" cy="1792581"/>
          </a:xfrm>
          <a:prstGeom prst="rect">
            <a:avLst/>
          </a:prstGeom>
          <a:ln w="88900" cap="sq" cmpd="thickThin">
            <a:solidFill>
              <a:srgbClr val="000000"/>
            </a:solidFill>
            <a:prstDash val="solid"/>
            <a:miter lim="800000"/>
          </a:ln>
          <a:effectLst>
            <a:innerShdw blurRad="76200">
              <a:srgbClr val="000000"/>
            </a:inn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18742813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681074-BCBB-EE87-732E-6295DA775E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772FC2-8B2B-3C88-EAAE-475709DAF631}"/>
              </a:ext>
            </a:extLst>
          </p:cNvPr>
          <p:cNvSpPr>
            <a:spLocks noGrp="1"/>
          </p:cNvSpPr>
          <p:nvPr>
            <p:ph type="title"/>
          </p:nvPr>
        </p:nvSpPr>
        <p:spPr>
          <a:xfrm>
            <a:off x="457200" y="970405"/>
            <a:ext cx="8229600" cy="1360996"/>
          </a:xfrm>
        </p:spPr>
        <p:txBody>
          <a:bodyPr>
            <a:normAutofit/>
          </a:bodyPr>
          <a:lstStyle/>
          <a:p>
            <a:r>
              <a:rPr lang="en-US" dirty="0">
                <a:solidFill>
                  <a:schemeClr val="tx2"/>
                </a:solidFill>
              </a:rPr>
              <a:t>State-Owned vs Leased</a:t>
            </a:r>
            <a:endParaRPr dirty="0">
              <a:solidFill>
                <a:schemeClr val="tx2"/>
              </a:solidFill>
            </a:endParaRPr>
          </a:p>
        </p:txBody>
      </p:sp>
      <p:sp>
        <p:nvSpPr>
          <p:cNvPr id="3" name="Content Placeholder 2">
            <a:extLst>
              <a:ext uri="{FF2B5EF4-FFF2-40B4-BE49-F238E27FC236}">
                <a16:creationId xmlns:a16="http://schemas.microsoft.com/office/drawing/2014/main" id="{AEB4C81F-761D-4007-CE68-437789EFCF27}"/>
              </a:ext>
            </a:extLst>
          </p:cNvPr>
          <p:cNvSpPr>
            <a:spLocks noGrp="1"/>
          </p:cNvSpPr>
          <p:nvPr>
            <p:ph idx="1"/>
          </p:nvPr>
        </p:nvSpPr>
        <p:spPr>
          <a:xfrm>
            <a:off x="457200" y="4526600"/>
            <a:ext cx="8229600" cy="1719456"/>
          </a:xfrm>
        </p:spPr>
        <p:txBody>
          <a:bodyPr>
            <a:normAutofit fontScale="92500" lnSpcReduction="10000"/>
          </a:bodyPr>
          <a:lstStyle/>
          <a:p>
            <a:pPr>
              <a:spcBef>
                <a:spcPts val="1200"/>
              </a:spcBef>
            </a:pPr>
            <a:r>
              <a:rPr lang="en-US" dirty="0"/>
              <a:t>Available State-Owned Space - </a:t>
            </a:r>
            <a:r>
              <a:rPr lang="en-US" sz="1700" dirty="0">
                <a:hlinkClick r:id="rId3"/>
              </a:rPr>
              <a:t>https://publicworks.nv.gov/uploadedFiles/publicworksnvgov/content/Services/Leasing_Services/StateVacantSpace(4).xlsx</a:t>
            </a:r>
            <a:endParaRPr lang="en-US" sz="1700" dirty="0"/>
          </a:p>
          <a:p>
            <a:pPr>
              <a:spcBef>
                <a:spcPts val="1200"/>
              </a:spcBef>
            </a:pPr>
            <a:r>
              <a:rPr lang="en-US" dirty="0"/>
              <a:t>Request &amp; Justification Forms - </a:t>
            </a:r>
            <a:r>
              <a:rPr lang="en-US" sz="1400" dirty="0">
                <a:hlinkClick r:id="rId4"/>
              </a:rPr>
              <a:t>https://publicworks.nv.gov/Services/Leasing_Services/Processes_and_Forms/</a:t>
            </a:r>
            <a:endParaRPr lang="en-US" sz="1400" dirty="0"/>
          </a:p>
          <a:p>
            <a:pPr>
              <a:spcBef>
                <a:spcPts val="1200"/>
              </a:spcBef>
            </a:pPr>
            <a:endParaRPr lang="en-US" dirty="0"/>
          </a:p>
          <a:p>
            <a:pPr lvl="1">
              <a:spcBef>
                <a:spcPts val="1200"/>
              </a:spcBef>
            </a:pPr>
            <a:endParaRPr lang="en-US" dirty="0"/>
          </a:p>
        </p:txBody>
      </p:sp>
      <p:sp>
        <p:nvSpPr>
          <p:cNvPr id="4" name="TextBox 3">
            <a:extLst>
              <a:ext uri="{FF2B5EF4-FFF2-40B4-BE49-F238E27FC236}">
                <a16:creationId xmlns:a16="http://schemas.microsoft.com/office/drawing/2014/main" id="{409C5B73-C810-CC97-C4D0-8D60E37173BF}"/>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32F9FA76-DA99-8CF5-65D2-1895FBD2DFAA}"/>
              </a:ext>
            </a:extLst>
          </p:cNvPr>
          <p:cNvSpPr>
            <a:spLocks noGrp="1"/>
          </p:cNvSpPr>
          <p:nvPr>
            <p:ph type="sldNum" sz="quarter" idx="12"/>
          </p:nvPr>
        </p:nvSpPr>
        <p:spPr/>
        <p:txBody>
          <a:bodyPr/>
          <a:lstStyle/>
          <a:p>
            <a:fld id="{C1FF6DA9-008F-8B48-92A6-B652298478BF}" type="slidenum">
              <a:rPr lang="en-US" smtClean="0"/>
              <a:t>67</a:t>
            </a:fld>
            <a:endParaRPr lang="en-US" dirty="0"/>
          </a:p>
        </p:txBody>
      </p:sp>
      <p:pic>
        <p:nvPicPr>
          <p:cNvPr id="8" name="Picture 7">
            <a:extLst>
              <a:ext uri="{FF2B5EF4-FFF2-40B4-BE49-F238E27FC236}">
                <a16:creationId xmlns:a16="http://schemas.microsoft.com/office/drawing/2014/main" id="{840E52A7-55A6-11CE-CB9E-3E84CA1296BC}"/>
              </a:ext>
            </a:extLst>
          </p:cNvPr>
          <p:cNvPicPr>
            <a:picLocks noChangeAspect="1"/>
          </p:cNvPicPr>
          <p:nvPr/>
        </p:nvPicPr>
        <p:blipFill>
          <a:blip r:embed="rId5"/>
          <a:stretch>
            <a:fillRect/>
          </a:stretch>
        </p:blipFill>
        <p:spPr>
          <a:xfrm>
            <a:off x="663769" y="2107853"/>
            <a:ext cx="8023031" cy="2170364"/>
          </a:xfrm>
          <a:prstGeom prst="rect">
            <a:avLst/>
          </a:prstGeom>
        </p:spPr>
      </p:pic>
    </p:spTree>
    <p:extLst>
      <p:ext uri="{BB962C8B-B14F-4D97-AF65-F5344CB8AC3E}">
        <p14:creationId xmlns:p14="http://schemas.microsoft.com/office/powerpoint/2010/main" val="151934302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5F77E-CB8C-77E4-83CA-A26CAB758D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F2610A-5CB6-B4BC-36B8-EC0C2C5D842D}"/>
              </a:ext>
            </a:extLst>
          </p:cNvPr>
          <p:cNvSpPr>
            <a:spLocks noGrp="1"/>
          </p:cNvSpPr>
          <p:nvPr>
            <p:ph type="title"/>
          </p:nvPr>
        </p:nvSpPr>
        <p:spPr>
          <a:xfrm>
            <a:off x="0" y="970405"/>
            <a:ext cx="9144000" cy="784254"/>
          </a:xfrm>
        </p:spPr>
        <p:txBody>
          <a:bodyPr>
            <a:normAutofit/>
          </a:bodyPr>
          <a:lstStyle/>
          <a:p>
            <a:r>
              <a:rPr lang="en-US" sz="3600" dirty="0">
                <a:solidFill>
                  <a:schemeClr val="tx2"/>
                </a:solidFill>
              </a:rPr>
              <a:t>Rental Agrmt. &amp; Budget Accuracy</a:t>
            </a:r>
            <a:endParaRPr sz="3600" dirty="0">
              <a:solidFill>
                <a:schemeClr val="tx2"/>
              </a:solidFill>
            </a:endParaRPr>
          </a:p>
        </p:txBody>
      </p:sp>
      <p:sp>
        <p:nvSpPr>
          <p:cNvPr id="3" name="Content Placeholder 2">
            <a:extLst>
              <a:ext uri="{FF2B5EF4-FFF2-40B4-BE49-F238E27FC236}">
                <a16:creationId xmlns:a16="http://schemas.microsoft.com/office/drawing/2014/main" id="{474045EE-292F-B14C-9242-2F7160313B04}"/>
              </a:ext>
            </a:extLst>
          </p:cNvPr>
          <p:cNvSpPr>
            <a:spLocks noGrp="1"/>
          </p:cNvSpPr>
          <p:nvPr>
            <p:ph idx="1"/>
          </p:nvPr>
        </p:nvSpPr>
        <p:spPr>
          <a:xfrm>
            <a:off x="457200" y="1754659"/>
            <a:ext cx="8229600" cy="5708822"/>
          </a:xfrm>
        </p:spPr>
        <p:txBody>
          <a:bodyPr>
            <a:normAutofit fontScale="47500" lnSpcReduction="20000"/>
          </a:bodyPr>
          <a:lstStyle/>
          <a:p>
            <a:pPr>
              <a:spcBef>
                <a:spcPts val="1200"/>
              </a:spcBef>
            </a:pPr>
            <a:r>
              <a:rPr lang="en-US" sz="4000" b="1" dirty="0"/>
              <a:t>Leasing Services Responsibilities:</a:t>
            </a:r>
          </a:p>
          <a:p>
            <a:pPr lvl="1">
              <a:spcBef>
                <a:spcPts val="600"/>
              </a:spcBef>
            </a:pPr>
            <a:r>
              <a:rPr lang="en-US" sz="4000" dirty="0"/>
              <a:t>Provide rental agreements with space layout and allocations</a:t>
            </a:r>
          </a:p>
          <a:p>
            <a:pPr lvl="1">
              <a:spcBef>
                <a:spcPts val="600"/>
              </a:spcBef>
            </a:pPr>
            <a:r>
              <a:rPr lang="en-US" sz="4000" dirty="0"/>
              <a:t>Ensure accurate B&amp;G rent coding</a:t>
            </a:r>
          </a:p>
          <a:p>
            <a:pPr lvl="1">
              <a:spcBef>
                <a:spcPts val="600"/>
              </a:spcBef>
            </a:pPr>
            <a:r>
              <a:rPr lang="en-US" sz="4000" dirty="0"/>
              <a:t>Maintain billing consistency</a:t>
            </a:r>
          </a:p>
          <a:p>
            <a:pPr lvl="1">
              <a:spcBef>
                <a:spcPts val="600"/>
              </a:spcBef>
            </a:pPr>
            <a:r>
              <a:rPr lang="en-US" sz="4000" dirty="0"/>
              <a:t>Bill quarterly, pulled out the second month of each quarter, based on Budget Build coding or approved revisions</a:t>
            </a:r>
          </a:p>
          <a:p>
            <a:pPr>
              <a:spcBef>
                <a:spcPts val="1200"/>
              </a:spcBef>
            </a:pPr>
            <a:r>
              <a:rPr lang="en-US" sz="4000" b="1" dirty="0"/>
              <a:t>Agency Responsibilities</a:t>
            </a:r>
          </a:p>
          <a:p>
            <a:pPr lvl="1">
              <a:spcBef>
                <a:spcPts val="600"/>
              </a:spcBef>
            </a:pPr>
            <a:r>
              <a:rPr lang="en-US" sz="4000" dirty="0"/>
              <a:t>Update Leasing Services Section with current budget information </a:t>
            </a:r>
          </a:p>
          <a:p>
            <a:pPr lvl="2">
              <a:spcBef>
                <a:spcPts val="600"/>
              </a:spcBef>
            </a:pPr>
            <a:r>
              <a:rPr lang="en-US" sz="4000" dirty="0"/>
              <a:t>Confirm funding sources</a:t>
            </a:r>
          </a:p>
          <a:p>
            <a:pPr lvl="1">
              <a:spcBef>
                <a:spcPts val="600"/>
              </a:spcBef>
            </a:pPr>
            <a:r>
              <a:rPr lang="en-US" sz="4000" dirty="0"/>
              <a:t>Review and update funding sources during budget preparation </a:t>
            </a:r>
          </a:p>
          <a:p>
            <a:pPr lvl="2">
              <a:spcBef>
                <a:spcPts val="600"/>
              </a:spcBef>
            </a:pPr>
            <a:r>
              <a:rPr lang="en-US" sz="4000" dirty="0"/>
              <a:t>Ensure accuracy before submission.</a:t>
            </a:r>
          </a:p>
          <a:p>
            <a:pPr lvl="1">
              <a:spcBef>
                <a:spcPts val="600"/>
              </a:spcBef>
            </a:pPr>
            <a:r>
              <a:rPr lang="en-US" sz="4000" dirty="0"/>
              <a:t>Verify B&amp;G rent coding </a:t>
            </a:r>
          </a:p>
          <a:p>
            <a:pPr lvl="2">
              <a:spcBef>
                <a:spcPts val="600"/>
              </a:spcBef>
            </a:pPr>
            <a:r>
              <a:rPr lang="en-US" sz="4000" dirty="0"/>
              <a:t>Prevent errors and avoid billing issues </a:t>
            </a:r>
          </a:p>
          <a:p>
            <a:pPr lvl="1">
              <a:spcBef>
                <a:spcPts val="600"/>
              </a:spcBef>
            </a:pPr>
            <a:r>
              <a:rPr lang="en-US" sz="4000" dirty="0"/>
              <a:t>Double-check final rent coding during budget closing </a:t>
            </a:r>
          </a:p>
          <a:p>
            <a:pPr lvl="2">
              <a:spcBef>
                <a:spcPts val="600"/>
              </a:spcBef>
            </a:pPr>
            <a:r>
              <a:rPr lang="en-US" sz="4000" dirty="0"/>
              <a:t>Validate all entries for accuracy prior to finalization.</a:t>
            </a:r>
          </a:p>
          <a:p>
            <a:pPr lvl="1">
              <a:spcBef>
                <a:spcPts val="1200"/>
              </a:spcBef>
            </a:pPr>
            <a:endParaRPr lang="en-US" dirty="0"/>
          </a:p>
        </p:txBody>
      </p:sp>
      <p:sp>
        <p:nvSpPr>
          <p:cNvPr id="4" name="TextBox 3">
            <a:extLst>
              <a:ext uri="{FF2B5EF4-FFF2-40B4-BE49-F238E27FC236}">
                <a16:creationId xmlns:a16="http://schemas.microsoft.com/office/drawing/2014/main" id="{35BCA1E8-9592-DB7E-452E-6224E8C21347}"/>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F510336C-B6EC-9100-DB14-3AA104EAEF7B}"/>
              </a:ext>
            </a:extLst>
          </p:cNvPr>
          <p:cNvSpPr>
            <a:spLocks noGrp="1"/>
          </p:cNvSpPr>
          <p:nvPr>
            <p:ph type="sldNum" sz="quarter" idx="12"/>
          </p:nvPr>
        </p:nvSpPr>
        <p:spPr/>
        <p:txBody>
          <a:bodyPr/>
          <a:lstStyle/>
          <a:p>
            <a:fld id="{C1FF6DA9-008F-8B48-92A6-B652298478BF}" type="slidenum">
              <a:rPr lang="en-US" smtClean="0"/>
              <a:t>68</a:t>
            </a:fld>
            <a:endParaRPr lang="en-US" dirty="0"/>
          </a:p>
        </p:txBody>
      </p:sp>
    </p:spTree>
    <p:extLst>
      <p:ext uri="{BB962C8B-B14F-4D97-AF65-F5344CB8AC3E}">
        <p14:creationId xmlns:p14="http://schemas.microsoft.com/office/powerpoint/2010/main" val="359700499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468623-FA84-0CD8-76D7-7FFFD6C7EF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B695AC-C731-5833-26DD-293F8F264BC1}"/>
              </a:ext>
            </a:extLst>
          </p:cNvPr>
          <p:cNvSpPr>
            <a:spLocks noGrp="1"/>
          </p:cNvSpPr>
          <p:nvPr>
            <p:ph type="title"/>
          </p:nvPr>
        </p:nvSpPr>
        <p:spPr>
          <a:xfrm>
            <a:off x="0" y="970405"/>
            <a:ext cx="9144000" cy="784254"/>
          </a:xfrm>
        </p:spPr>
        <p:txBody>
          <a:bodyPr>
            <a:normAutofit fontScale="90000"/>
          </a:bodyPr>
          <a:lstStyle/>
          <a:p>
            <a:r>
              <a:rPr lang="en-US" sz="3600" dirty="0">
                <a:solidFill>
                  <a:schemeClr val="tx2"/>
                </a:solidFill>
              </a:rPr>
              <a:t>Leases </a:t>
            </a:r>
            <a:br>
              <a:rPr lang="en-US" sz="3600" dirty="0">
                <a:solidFill>
                  <a:schemeClr val="tx2"/>
                </a:solidFill>
              </a:rPr>
            </a:br>
            <a:r>
              <a:rPr lang="en-US" sz="3600" dirty="0">
                <a:solidFill>
                  <a:schemeClr val="tx2"/>
                </a:solidFill>
              </a:rPr>
              <a:t>Leasing Services Responsibilities</a:t>
            </a:r>
            <a:endParaRPr sz="3600" dirty="0">
              <a:solidFill>
                <a:schemeClr val="tx2"/>
              </a:solidFill>
            </a:endParaRPr>
          </a:p>
        </p:txBody>
      </p:sp>
      <p:sp>
        <p:nvSpPr>
          <p:cNvPr id="3" name="Content Placeholder 2">
            <a:extLst>
              <a:ext uri="{FF2B5EF4-FFF2-40B4-BE49-F238E27FC236}">
                <a16:creationId xmlns:a16="http://schemas.microsoft.com/office/drawing/2014/main" id="{E5C0BDB2-BB1F-4BC2-BB80-7AB6DD0455BA}"/>
              </a:ext>
            </a:extLst>
          </p:cNvPr>
          <p:cNvSpPr>
            <a:spLocks noGrp="1"/>
          </p:cNvSpPr>
          <p:nvPr>
            <p:ph idx="1"/>
          </p:nvPr>
        </p:nvSpPr>
        <p:spPr>
          <a:xfrm>
            <a:off x="457200" y="2298356"/>
            <a:ext cx="8229600" cy="3200400"/>
          </a:xfrm>
        </p:spPr>
        <p:txBody>
          <a:bodyPr>
            <a:normAutofit fontScale="55000" lnSpcReduction="20000"/>
          </a:bodyPr>
          <a:lstStyle/>
          <a:p>
            <a:pPr>
              <a:spcBef>
                <a:spcPts val="1200"/>
              </a:spcBef>
            </a:pPr>
            <a:r>
              <a:rPr lang="en-US" sz="4000" b="1" dirty="0"/>
              <a:t>What We Can Do for You </a:t>
            </a:r>
          </a:p>
          <a:p>
            <a:pPr lvl="1">
              <a:spcBef>
                <a:spcPts val="1200"/>
              </a:spcBef>
            </a:pPr>
            <a:r>
              <a:rPr lang="en-US" sz="3600" dirty="0"/>
              <a:t>Provide expert support for all leasing needs, from new space requests to renewals.</a:t>
            </a:r>
          </a:p>
          <a:p>
            <a:pPr>
              <a:spcBef>
                <a:spcPts val="1200"/>
              </a:spcBef>
            </a:pPr>
            <a:r>
              <a:rPr lang="en-US" sz="4000" b="1" dirty="0"/>
              <a:t>Strategic Space Planning </a:t>
            </a:r>
          </a:p>
          <a:p>
            <a:pPr lvl="1">
              <a:spcBef>
                <a:spcPts val="1200"/>
              </a:spcBef>
            </a:pPr>
            <a:r>
              <a:rPr lang="en-US" sz="3600" dirty="0"/>
              <a:t>Leasing Services is more than managing leases—we focus on optimizing space for efficiency and cost savings.</a:t>
            </a:r>
          </a:p>
          <a:p>
            <a:pPr>
              <a:spcBef>
                <a:spcPts val="1200"/>
              </a:spcBef>
            </a:pPr>
            <a:r>
              <a:rPr lang="en-US" sz="4000" b="1" dirty="0"/>
              <a:t>Market Analysis for New Space or Relocations </a:t>
            </a:r>
          </a:p>
          <a:p>
            <a:pPr lvl="1">
              <a:spcBef>
                <a:spcPts val="1200"/>
              </a:spcBef>
            </a:pPr>
            <a:r>
              <a:rPr lang="en-US" sz="3600" dirty="0"/>
              <a:t>Deliver data-driven insights to help agencies make informed decisions.</a:t>
            </a:r>
          </a:p>
          <a:p>
            <a:pPr lvl="1">
              <a:spcBef>
                <a:spcPts val="1200"/>
              </a:spcBef>
            </a:pPr>
            <a:endParaRPr lang="en-US" dirty="0"/>
          </a:p>
        </p:txBody>
      </p:sp>
      <p:sp>
        <p:nvSpPr>
          <p:cNvPr id="4" name="TextBox 3">
            <a:extLst>
              <a:ext uri="{FF2B5EF4-FFF2-40B4-BE49-F238E27FC236}">
                <a16:creationId xmlns:a16="http://schemas.microsoft.com/office/drawing/2014/main" id="{73EFFC03-F9B4-FD94-9FA5-641359BBF61D}"/>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60E0D610-F813-5004-8483-C8059749B966}"/>
              </a:ext>
            </a:extLst>
          </p:cNvPr>
          <p:cNvSpPr>
            <a:spLocks noGrp="1"/>
          </p:cNvSpPr>
          <p:nvPr>
            <p:ph type="sldNum" sz="quarter" idx="12"/>
          </p:nvPr>
        </p:nvSpPr>
        <p:spPr/>
        <p:txBody>
          <a:bodyPr/>
          <a:lstStyle/>
          <a:p>
            <a:fld id="{C1FF6DA9-008F-8B48-92A6-B652298478BF}" type="slidenum">
              <a:rPr lang="en-US" smtClean="0"/>
              <a:t>69</a:t>
            </a:fld>
            <a:endParaRPr lang="en-US" dirty="0"/>
          </a:p>
        </p:txBody>
      </p:sp>
    </p:spTree>
    <p:extLst>
      <p:ext uri="{BB962C8B-B14F-4D97-AF65-F5344CB8AC3E}">
        <p14:creationId xmlns:p14="http://schemas.microsoft.com/office/powerpoint/2010/main" val="29979569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A370352-CBAC-902E-4FF0-71EAF3C6F5FE}"/>
              </a:ext>
            </a:extLst>
          </p:cNvPr>
          <p:cNvSpPr>
            <a:spLocks noGrp="1"/>
          </p:cNvSpPr>
          <p:nvPr>
            <p:ph type="title"/>
          </p:nvPr>
        </p:nvSpPr>
        <p:spPr>
          <a:xfrm>
            <a:off x="457200" y="760413"/>
            <a:ext cx="8229600" cy="1143000"/>
          </a:xfrm>
        </p:spPr>
        <p:txBody>
          <a:bodyPr>
            <a:noAutofit/>
          </a:bodyPr>
          <a:lstStyle/>
          <a:p>
            <a:r>
              <a:rPr lang="en-US" sz="3200" dirty="0">
                <a:solidFill>
                  <a:schemeClr val="tx2"/>
                </a:solidFill>
              </a:rPr>
              <a:t>Contribution to % Change in Real GDP, 2025:Q4</a:t>
            </a:r>
          </a:p>
        </p:txBody>
      </p:sp>
      <p:sp>
        <p:nvSpPr>
          <p:cNvPr id="2" name="Slide Number Placeholder 1">
            <a:extLst>
              <a:ext uri="{FF2B5EF4-FFF2-40B4-BE49-F238E27FC236}">
                <a16:creationId xmlns:a16="http://schemas.microsoft.com/office/drawing/2014/main" id="{0740776D-4C8A-04CB-76CC-C9BA45310878}"/>
              </a:ext>
            </a:extLst>
          </p:cNvPr>
          <p:cNvSpPr>
            <a:spLocks noGrp="1"/>
          </p:cNvSpPr>
          <p:nvPr>
            <p:ph type="sldNum" sz="quarter" idx="12"/>
          </p:nvPr>
        </p:nvSpPr>
        <p:spPr>
          <a:xfrm>
            <a:off x="6553200" y="6356350"/>
            <a:ext cx="2133600" cy="365125"/>
          </a:xfrm>
        </p:spPr>
        <p:txBody>
          <a:bodyPr anchor="ctr">
            <a:normAutofit/>
          </a:bodyPr>
          <a:lstStyle/>
          <a:p>
            <a:pPr>
              <a:spcAft>
                <a:spcPts val="600"/>
              </a:spcAft>
            </a:pPr>
            <a:fld id="{C1FF6DA9-008F-8B48-92A6-B652298478BF}" type="slidenum">
              <a:rPr lang="en-US" smtClean="0"/>
              <a:pPr>
                <a:spcAft>
                  <a:spcPts val="600"/>
                </a:spcAft>
              </a:pPr>
              <a:t>7</a:t>
            </a:fld>
            <a:endParaRPr lang="en-US" dirty="0"/>
          </a:p>
        </p:txBody>
      </p:sp>
      <p:pic>
        <p:nvPicPr>
          <p:cNvPr id="9" name="Picture 8" descr="Chart, waterfall chart&#10;&#10;AI-generated content may be incorrect.">
            <a:extLst>
              <a:ext uri="{FF2B5EF4-FFF2-40B4-BE49-F238E27FC236}">
                <a16:creationId xmlns:a16="http://schemas.microsoft.com/office/drawing/2014/main" id="{E5EE4D48-BE34-2B45-E772-0395360C1446}"/>
              </a:ext>
            </a:extLst>
          </p:cNvPr>
          <p:cNvPicPr>
            <a:picLocks noChangeAspect="1"/>
          </p:cNvPicPr>
          <p:nvPr/>
        </p:nvPicPr>
        <p:blipFill>
          <a:blip r:embed="rId3"/>
          <a:stretch>
            <a:fillRect/>
          </a:stretch>
        </p:blipFill>
        <p:spPr>
          <a:xfrm>
            <a:off x="427221" y="2240002"/>
            <a:ext cx="8249801" cy="3181794"/>
          </a:xfrm>
          <a:prstGeom prst="rect">
            <a:avLst/>
          </a:prstGeom>
          <a:ln>
            <a:noFill/>
          </a:ln>
          <a:effectLst>
            <a:outerShdw blurRad="292100" dist="139700" dir="2700000" algn="tl" rotWithShape="0">
              <a:srgbClr val="333333">
                <a:alpha val="65000"/>
              </a:srgbClr>
            </a:outerShdw>
          </a:effectLst>
        </p:spPr>
      </p:pic>
      <p:sp>
        <p:nvSpPr>
          <p:cNvPr id="4" name="TextBox 3">
            <a:extLst>
              <a:ext uri="{FF2B5EF4-FFF2-40B4-BE49-F238E27FC236}">
                <a16:creationId xmlns:a16="http://schemas.microsoft.com/office/drawing/2014/main" id="{8EDEA88E-ACC5-27AF-73F1-DC9B96B6FF22}"/>
              </a:ext>
            </a:extLst>
          </p:cNvPr>
          <p:cNvSpPr txBox="1"/>
          <p:nvPr/>
        </p:nvSpPr>
        <p:spPr>
          <a:xfrm>
            <a:off x="6836607" y="5244127"/>
            <a:ext cx="4856045" cy="215444"/>
          </a:xfrm>
          <a:prstGeom prst="rect">
            <a:avLst/>
          </a:prstGeom>
          <a:noFill/>
        </p:spPr>
        <p:txBody>
          <a:bodyPr wrap="square" rtlCol="0">
            <a:spAutoFit/>
          </a:bodyPr>
          <a:lstStyle/>
          <a:p>
            <a:r>
              <a:rPr lang="en-US" sz="800" dirty="0"/>
              <a:t>Source: Bureau of Economic Analysis </a:t>
            </a:r>
          </a:p>
        </p:txBody>
      </p:sp>
    </p:spTree>
    <p:extLst>
      <p:ext uri="{BB962C8B-B14F-4D97-AF65-F5344CB8AC3E}">
        <p14:creationId xmlns:p14="http://schemas.microsoft.com/office/powerpoint/2010/main" val="249256863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213387-2B6A-ACB9-B879-06C5FD4989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64038E-98B5-7D3C-7ECF-C7986F3C2C0F}"/>
              </a:ext>
            </a:extLst>
          </p:cNvPr>
          <p:cNvSpPr>
            <a:spLocks noGrp="1"/>
          </p:cNvSpPr>
          <p:nvPr>
            <p:ph type="title"/>
          </p:nvPr>
        </p:nvSpPr>
        <p:spPr>
          <a:xfrm>
            <a:off x="0" y="970405"/>
            <a:ext cx="9144000" cy="784254"/>
          </a:xfrm>
        </p:spPr>
        <p:txBody>
          <a:bodyPr>
            <a:normAutofit fontScale="90000"/>
          </a:bodyPr>
          <a:lstStyle/>
          <a:p>
            <a:r>
              <a:rPr lang="en-US" sz="3600" dirty="0">
                <a:solidFill>
                  <a:schemeClr val="tx2"/>
                </a:solidFill>
              </a:rPr>
              <a:t>Leases </a:t>
            </a:r>
            <a:br>
              <a:rPr lang="en-US" sz="3600" dirty="0">
                <a:solidFill>
                  <a:schemeClr val="tx2"/>
                </a:solidFill>
              </a:rPr>
            </a:br>
            <a:r>
              <a:rPr lang="en-US" sz="3600" dirty="0">
                <a:solidFill>
                  <a:schemeClr val="tx2"/>
                </a:solidFill>
              </a:rPr>
              <a:t>Agency Responsibilities</a:t>
            </a:r>
            <a:endParaRPr sz="3600" dirty="0">
              <a:solidFill>
                <a:schemeClr val="tx2"/>
              </a:solidFill>
            </a:endParaRPr>
          </a:p>
        </p:txBody>
      </p:sp>
      <p:sp>
        <p:nvSpPr>
          <p:cNvPr id="3" name="Content Placeholder 2">
            <a:extLst>
              <a:ext uri="{FF2B5EF4-FFF2-40B4-BE49-F238E27FC236}">
                <a16:creationId xmlns:a16="http://schemas.microsoft.com/office/drawing/2014/main" id="{88CF29D7-7707-8C41-22AC-A0074FB6439F}"/>
              </a:ext>
            </a:extLst>
          </p:cNvPr>
          <p:cNvSpPr>
            <a:spLocks noGrp="1"/>
          </p:cNvSpPr>
          <p:nvPr>
            <p:ph idx="1"/>
          </p:nvPr>
        </p:nvSpPr>
        <p:spPr>
          <a:xfrm>
            <a:off x="457200" y="2298355"/>
            <a:ext cx="8229600" cy="3818239"/>
          </a:xfrm>
        </p:spPr>
        <p:txBody>
          <a:bodyPr>
            <a:normAutofit fontScale="47500" lnSpcReduction="20000"/>
          </a:bodyPr>
          <a:lstStyle/>
          <a:p>
            <a:pPr>
              <a:spcBef>
                <a:spcPts val="1200"/>
              </a:spcBef>
            </a:pPr>
            <a:r>
              <a:rPr lang="en-US" sz="4000" b="1" dirty="0"/>
              <a:t>Start the Process </a:t>
            </a:r>
          </a:p>
          <a:p>
            <a:pPr lvl="1">
              <a:spcBef>
                <a:spcPts val="1200"/>
              </a:spcBef>
            </a:pPr>
            <a:r>
              <a:rPr lang="en-US" sz="3600" dirty="0"/>
              <a:t>Contact Leasing Services for any lease activity—new leases, renewals, or negotiations.</a:t>
            </a:r>
          </a:p>
          <a:p>
            <a:pPr>
              <a:spcBef>
                <a:spcPts val="1200"/>
              </a:spcBef>
            </a:pPr>
            <a:r>
              <a:rPr lang="en-US" sz="4000" b="1" dirty="0"/>
              <a:t>Mandatory Coordination </a:t>
            </a:r>
          </a:p>
          <a:p>
            <a:pPr lvl="1">
              <a:spcBef>
                <a:spcPts val="1200"/>
              </a:spcBef>
            </a:pPr>
            <a:r>
              <a:rPr lang="en-US" sz="3600" dirty="0"/>
              <a:t>Agencies cannot sign or negotiate leases independently; all actions must go through Leasing Services.</a:t>
            </a:r>
          </a:p>
          <a:p>
            <a:pPr>
              <a:spcBef>
                <a:spcPts val="1200"/>
              </a:spcBef>
            </a:pPr>
            <a:r>
              <a:rPr lang="en-US" sz="4000" b="1" dirty="0"/>
              <a:t>Early Notification </a:t>
            </a:r>
          </a:p>
          <a:p>
            <a:pPr lvl="1">
              <a:spcBef>
                <a:spcPts val="1200"/>
              </a:spcBef>
            </a:pPr>
            <a:r>
              <a:rPr lang="en-US" sz="3600" dirty="0"/>
              <a:t>Notify Leasing Services at least 365 days before lease expiration or during Budget Build for new space needs.</a:t>
            </a:r>
          </a:p>
          <a:p>
            <a:pPr>
              <a:spcBef>
                <a:spcPts val="1200"/>
              </a:spcBef>
            </a:pPr>
            <a:r>
              <a:rPr lang="en-US" sz="4000" b="1" dirty="0"/>
              <a:t>Provide Required Documentation </a:t>
            </a:r>
          </a:p>
          <a:p>
            <a:pPr lvl="1">
              <a:spcBef>
                <a:spcPts val="1200"/>
              </a:spcBef>
            </a:pPr>
            <a:r>
              <a:rPr lang="en-US" sz="3600" dirty="0"/>
              <a:t>Current lease agreement, space request form, and budget coding.</a:t>
            </a:r>
          </a:p>
          <a:p>
            <a:pPr lvl="1">
              <a:spcBef>
                <a:spcPts val="1200"/>
              </a:spcBef>
            </a:pPr>
            <a:endParaRPr lang="en-US" dirty="0"/>
          </a:p>
        </p:txBody>
      </p:sp>
      <p:sp>
        <p:nvSpPr>
          <p:cNvPr id="4" name="TextBox 3">
            <a:extLst>
              <a:ext uri="{FF2B5EF4-FFF2-40B4-BE49-F238E27FC236}">
                <a16:creationId xmlns:a16="http://schemas.microsoft.com/office/drawing/2014/main" id="{A69A874D-D7E0-DB34-CA23-9839F7A13604}"/>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6113BDB5-23D0-BF25-364A-C27711A549BB}"/>
              </a:ext>
            </a:extLst>
          </p:cNvPr>
          <p:cNvSpPr>
            <a:spLocks noGrp="1"/>
          </p:cNvSpPr>
          <p:nvPr>
            <p:ph type="sldNum" sz="quarter" idx="12"/>
          </p:nvPr>
        </p:nvSpPr>
        <p:spPr/>
        <p:txBody>
          <a:bodyPr/>
          <a:lstStyle/>
          <a:p>
            <a:fld id="{C1FF6DA9-008F-8B48-92A6-B652298478BF}" type="slidenum">
              <a:rPr lang="en-US" smtClean="0"/>
              <a:t>70</a:t>
            </a:fld>
            <a:endParaRPr lang="en-US" dirty="0"/>
          </a:p>
        </p:txBody>
      </p:sp>
    </p:spTree>
    <p:extLst>
      <p:ext uri="{BB962C8B-B14F-4D97-AF65-F5344CB8AC3E}">
        <p14:creationId xmlns:p14="http://schemas.microsoft.com/office/powerpoint/2010/main" val="388318634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7AD2CD-7DF6-5680-B7A2-B3A1AB4AD3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12D070-F8E1-8437-00C2-B11F3394AEDC}"/>
              </a:ext>
            </a:extLst>
          </p:cNvPr>
          <p:cNvSpPr>
            <a:spLocks noGrp="1"/>
          </p:cNvSpPr>
          <p:nvPr>
            <p:ph type="title"/>
          </p:nvPr>
        </p:nvSpPr>
        <p:spPr>
          <a:xfrm>
            <a:off x="457200" y="970405"/>
            <a:ext cx="8229600" cy="1360996"/>
          </a:xfrm>
        </p:spPr>
        <p:txBody>
          <a:bodyPr>
            <a:normAutofit/>
          </a:bodyPr>
          <a:lstStyle/>
          <a:p>
            <a:r>
              <a:rPr lang="en-US" dirty="0">
                <a:solidFill>
                  <a:schemeClr val="tx2"/>
                </a:solidFill>
              </a:rPr>
              <a:t>Remember To</a:t>
            </a:r>
            <a:endParaRPr dirty="0">
              <a:solidFill>
                <a:schemeClr val="tx2"/>
              </a:solidFill>
            </a:endParaRPr>
          </a:p>
        </p:txBody>
      </p:sp>
      <p:sp>
        <p:nvSpPr>
          <p:cNvPr id="3" name="Content Placeholder 2">
            <a:extLst>
              <a:ext uri="{FF2B5EF4-FFF2-40B4-BE49-F238E27FC236}">
                <a16:creationId xmlns:a16="http://schemas.microsoft.com/office/drawing/2014/main" id="{6F611F9B-E3B6-D6DC-0D24-64661C3D5157}"/>
              </a:ext>
            </a:extLst>
          </p:cNvPr>
          <p:cNvSpPr>
            <a:spLocks noGrp="1"/>
          </p:cNvSpPr>
          <p:nvPr>
            <p:ph idx="1"/>
          </p:nvPr>
        </p:nvSpPr>
        <p:spPr>
          <a:xfrm>
            <a:off x="457200" y="2331401"/>
            <a:ext cx="8229600" cy="4069399"/>
          </a:xfrm>
        </p:spPr>
        <p:txBody>
          <a:bodyPr>
            <a:normAutofit fontScale="77500" lnSpcReduction="20000"/>
          </a:bodyPr>
          <a:lstStyle/>
          <a:p>
            <a:pPr>
              <a:spcAft>
                <a:spcPts val="1000"/>
              </a:spcAft>
              <a:defRPr sz="1800" b="1"/>
            </a:pPr>
            <a:r>
              <a:rPr lang="en-US" sz="2400" b="1" dirty="0"/>
              <a:t>Include:</a:t>
            </a:r>
          </a:p>
          <a:p>
            <a:pPr lvl="1">
              <a:spcAft>
                <a:spcPts val="1000"/>
              </a:spcAft>
              <a:defRPr sz="1800"/>
            </a:pPr>
            <a:r>
              <a:rPr lang="en-US" sz="2000" dirty="0"/>
              <a:t>Current rent abatements or increases tied to your lease</a:t>
            </a:r>
          </a:p>
          <a:p>
            <a:pPr lvl="1">
              <a:spcAft>
                <a:spcPts val="1000"/>
              </a:spcAft>
              <a:defRPr sz="1800"/>
            </a:pPr>
            <a:r>
              <a:rPr lang="en-US" sz="2000" dirty="0"/>
              <a:t>All statewide leases (verify via Master Log): </a:t>
            </a:r>
            <a:r>
              <a:rPr lang="en-US" sz="2000" dirty="0">
                <a:hlinkClick r:id="rId3"/>
              </a:rPr>
              <a:t>http://publicworks.nv.gov/Services/Leasing_Services/Real_Property_Inventory_List/</a:t>
            </a:r>
            <a:endParaRPr lang="en-US" sz="2000" dirty="0"/>
          </a:p>
          <a:p>
            <a:pPr>
              <a:spcAft>
                <a:spcPts val="1000"/>
              </a:spcAft>
              <a:defRPr sz="1800" b="1"/>
            </a:pPr>
            <a:r>
              <a:rPr lang="en-US" sz="2400" b="1" dirty="0"/>
              <a:t>Plan Ahead:</a:t>
            </a:r>
          </a:p>
          <a:p>
            <a:pPr lvl="1">
              <a:spcAft>
                <a:spcPts val="1000"/>
              </a:spcAft>
              <a:defRPr sz="1800"/>
            </a:pPr>
            <a:r>
              <a:rPr lang="en-US" sz="2000" dirty="0"/>
              <a:t>Submit Budget Planning Form and allow 30 days for processing: </a:t>
            </a:r>
            <a:r>
              <a:rPr lang="en-US" sz="2000" dirty="0">
                <a:hlinkClick r:id="rId4"/>
              </a:rPr>
              <a:t>https://publicworks.nv.gov/uploadedFiles/publicworksnvgov/content/Services/Leasing_Services/BudgetSRandSJForm.xlsx</a:t>
            </a:r>
            <a:endParaRPr lang="en-US" sz="2000" dirty="0"/>
          </a:p>
          <a:p>
            <a:pPr>
              <a:spcAft>
                <a:spcPts val="1000"/>
              </a:spcAft>
              <a:defRPr sz="1800" b="1"/>
            </a:pPr>
            <a:r>
              <a:rPr lang="en-US" sz="2400" b="1" dirty="0"/>
              <a:t>Market Analysis Support:</a:t>
            </a:r>
          </a:p>
          <a:p>
            <a:pPr lvl="1">
              <a:spcAft>
                <a:spcPts val="1000"/>
              </a:spcAft>
              <a:defRPr sz="1800"/>
            </a:pPr>
            <a:r>
              <a:rPr lang="en-US" sz="2000" dirty="0"/>
              <a:t>Available upon form submission</a:t>
            </a:r>
          </a:p>
          <a:p>
            <a:pPr lvl="1">
              <a:spcAft>
                <a:spcPts val="1000"/>
              </a:spcAft>
              <a:defRPr sz="1800"/>
            </a:pPr>
            <a:r>
              <a:rPr lang="en-US" sz="2000" dirty="0"/>
              <a:t>Provides estimated rental rates based on current market conditions</a:t>
            </a:r>
          </a:p>
          <a:p>
            <a:pPr lvl="1">
              <a:spcBef>
                <a:spcPts val="1200"/>
              </a:spcBef>
            </a:pPr>
            <a:endParaRPr lang="en-US" dirty="0"/>
          </a:p>
        </p:txBody>
      </p:sp>
      <p:sp>
        <p:nvSpPr>
          <p:cNvPr id="4" name="TextBox 3">
            <a:extLst>
              <a:ext uri="{FF2B5EF4-FFF2-40B4-BE49-F238E27FC236}">
                <a16:creationId xmlns:a16="http://schemas.microsoft.com/office/drawing/2014/main" id="{07864186-DB3C-4700-3C47-753A509041A2}"/>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6B512717-1E07-25B8-3B7B-E2E19BD1D1A6}"/>
              </a:ext>
            </a:extLst>
          </p:cNvPr>
          <p:cNvSpPr>
            <a:spLocks noGrp="1"/>
          </p:cNvSpPr>
          <p:nvPr>
            <p:ph type="sldNum" sz="quarter" idx="12"/>
          </p:nvPr>
        </p:nvSpPr>
        <p:spPr/>
        <p:txBody>
          <a:bodyPr/>
          <a:lstStyle/>
          <a:p>
            <a:fld id="{C1FF6DA9-008F-8B48-92A6-B652298478BF}" type="slidenum">
              <a:rPr lang="en-US" smtClean="0"/>
              <a:t>71</a:t>
            </a:fld>
            <a:endParaRPr lang="en-US" dirty="0"/>
          </a:p>
        </p:txBody>
      </p:sp>
    </p:spTree>
    <p:extLst>
      <p:ext uri="{BB962C8B-B14F-4D97-AF65-F5344CB8AC3E}">
        <p14:creationId xmlns:p14="http://schemas.microsoft.com/office/powerpoint/2010/main" val="17088075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FFD25-5EF7-2E43-8C5B-0B8EF8DEF6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5BFCC9-00B8-D1A4-9089-F6A4C83B51C3}"/>
              </a:ext>
            </a:extLst>
          </p:cNvPr>
          <p:cNvSpPr>
            <a:spLocks noGrp="1"/>
          </p:cNvSpPr>
          <p:nvPr>
            <p:ph type="title"/>
          </p:nvPr>
        </p:nvSpPr>
        <p:spPr>
          <a:xfrm>
            <a:off x="457200" y="970405"/>
            <a:ext cx="8229600" cy="1360996"/>
          </a:xfrm>
        </p:spPr>
        <p:txBody>
          <a:bodyPr>
            <a:normAutofit fontScale="90000"/>
          </a:bodyPr>
          <a:lstStyle/>
          <a:p>
            <a:r>
              <a:rPr lang="en-US" dirty="0">
                <a:solidFill>
                  <a:schemeClr val="tx2"/>
                </a:solidFill>
              </a:rPr>
              <a:t>Items to Consider When Estimating Facility Needs</a:t>
            </a:r>
            <a:endParaRPr dirty="0">
              <a:solidFill>
                <a:schemeClr val="tx2"/>
              </a:solidFill>
            </a:endParaRPr>
          </a:p>
        </p:txBody>
      </p:sp>
      <p:sp>
        <p:nvSpPr>
          <p:cNvPr id="4" name="TextBox 3">
            <a:extLst>
              <a:ext uri="{FF2B5EF4-FFF2-40B4-BE49-F238E27FC236}">
                <a16:creationId xmlns:a16="http://schemas.microsoft.com/office/drawing/2014/main" id="{2EE3EA1C-0BF6-286C-C8D2-CC388D0B1F5E}"/>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F2263CE6-5303-599E-6756-BB675EB45DD7}"/>
              </a:ext>
            </a:extLst>
          </p:cNvPr>
          <p:cNvSpPr>
            <a:spLocks noGrp="1"/>
          </p:cNvSpPr>
          <p:nvPr>
            <p:ph type="sldNum" sz="quarter" idx="12"/>
          </p:nvPr>
        </p:nvSpPr>
        <p:spPr/>
        <p:txBody>
          <a:bodyPr/>
          <a:lstStyle/>
          <a:p>
            <a:fld id="{C1FF6DA9-008F-8B48-92A6-B652298478BF}" type="slidenum">
              <a:rPr lang="en-US" smtClean="0"/>
              <a:t>72</a:t>
            </a:fld>
            <a:endParaRPr lang="en-US" dirty="0"/>
          </a:p>
        </p:txBody>
      </p:sp>
      <p:graphicFrame>
        <p:nvGraphicFramePr>
          <p:cNvPr id="9" name="Content Placeholder 2">
            <a:extLst>
              <a:ext uri="{FF2B5EF4-FFF2-40B4-BE49-F238E27FC236}">
                <a16:creationId xmlns:a16="http://schemas.microsoft.com/office/drawing/2014/main" id="{2EE429B0-1A62-16B0-A20C-107CEB1D4DA3}"/>
              </a:ext>
            </a:extLst>
          </p:cNvPr>
          <p:cNvGraphicFramePr>
            <a:graphicFrameLocks noGrp="1"/>
          </p:cNvGraphicFramePr>
          <p:nvPr>
            <p:ph idx="1"/>
          </p:nvPr>
        </p:nvGraphicFramePr>
        <p:xfrm>
          <a:off x="694944" y="1956816"/>
          <a:ext cx="7754112" cy="42868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7744220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69AC19-75C5-86B4-F948-9DB1BABC49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D9AADC-53B3-6273-D4B6-A517E92D29C8}"/>
              </a:ext>
            </a:extLst>
          </p:cNvPr>
          <p:cNvSpPr>
            <a:spLocks noGrp="1"/>
          </p:cNvSpPr>
          <p:nvPr>
            <p:ph type="title"/>
          </p:nvPr>
        </p:nvSpPr>
        <p:spPr>
          <a:xfrm>
            <a:off x="457200" y="970405"/>
            <a:ext cx="8229600" cy="1360996"/>
          </a:xfrm>
        </p:spPr>
        <p:txBody>
          <a:bodyPr>
            <a:normAutofit/>
          </a:bodyPr>
          <a:lstStyle/>
          <a:p>
            <a:r>
              <a:rPr lang="en-US" dirty="0">
                <a:solidFill>
                  <a:schemeClr val="tx2"/>
                </a:solidFill>
              </a:rPr>
              <a:t>After Budget Approval</a:t>
            </a:r>
            <a:br>
              <a:rPr lang="en-US" dirty="0">
                <a:solidFill>
                  <a:schemeClr val="tx2"/>
                </a:solidFill>
              </a:rPr>
            </a:br>
            <a:r>
              <a:rPr lang="en-US" sz="3100" dirty="0">
                <a:solidFill>
                  <a:schemeClr val="tx2"/>
                </a:solidFill>
              </a:rPr>
              <a:t>NRS 331.110</a:t>
            </a:r>
            <a:endParaRPr sz="3100" dirty="0">
              <a:solidFill>
                <a:schemeClr val="tx2"/>
              </a:solidFill>
            </a:endParaRPr>
          </a:p>
        </p:txBody>
      </p:sp>
      <p:sp>
        <p:nvSpPr>
          <p:cNvPr id="3" name="Content Placeholder 2">
            <a:extLst>
              <a:ext uri="{FF2B5EF4-FFF2-40B4-BE49-F238E27FC236}">
                <a16:creationId xmlns:a16="http://schemas.microsoft.com/office/drawing/2014/main" id="{EA74FDBE-9BCE-1A85-2FB7-C5BAC3D08DCD}"/>
              </a:ext>
            </a:extLst>
          </p:cNvPr>
          <p:cNvSpPr>
            <a:spLocks noGrp="1"/>
          </p:cNvSpPr>
          <p:nvPr>
            <p:ph idx="1"/>
          </p:nvPr>
        </p:nvSpPr>
        <p:spPr>
          <a:xfrm>
            <a:off x="457200" y="2717213"/>
            <a:ext cx="8229600" cy="2697799"/>
          </a:xfrm>
        </p:spPr>
        <p:txBody>
          <a:bodyPr>
            <a:normAutofit fontScale="92500" lnSpcReduction="20000"/>
          </a:bodyPr>
          <a:lstStyle/>
          <a:p>
            <a:pPr>
              <a:spcBef>
                <a:spcPts val="1200"/>
              </a:spcBef>
              <a:defRPr sz="1800">
                <a:solidFill>
                  <a:srgbClr val="000000"/>
                </a:solidFill>
              </a:defRPr>
            </a:pPr>
            <a:r>
              <a:rPr lang="en-US" sz="2400" dirty="0"/>
              <a:t>Complete a space request for a new facility, expansion or renewal of an expiring lease, 365 days in advance</a:t>
            </a:r>
          </a:p>
          <a:p>
            <a:pPr>
              <a:spcBef>
                <a:spcPts val="1200"/>
              </a:spcBef>
              <a:defRPr sz="1800">
                <a:solidFill>
                  <a:srgbClr val="000000"/>
                </a:solidFill>
              </a:defRPr>
            </a:pPr>
            <a:r>
              <a:rPr lang="en-US" sz="2400" dirty="0"/>
              <a:t>Remodels, expansions, and reconfigurations of leased facilities MUST be initiated and completed through SPWD, Leasing Services</a:t>
            </a:r>
          </a:p>
          <a:p>
            <a:pPr>
              <a:spcBef>
                <a:spcPts val="1200"/>
              </a:spcBef>
              <a:defRPr sz="1800">
                <a:solidFill>
                  <a:srgbClr val="000000"/>
                </a:solidFill>
              </a:defRPr>
            </a:pPr>
            <a:r>
              <a:rPr lang="en-US" sz="2400" dirty="0"/>
              <a:t>Policies and request forms can be found at: </a:t>
            </a:r>
            <a:r>
              <a:rPr lang="en-US" sz="2400" dirty="0">
                <a:hlinkClick r:id="rId3"/>
              </a:rPr>
              <a:t>http://publicworks.nv.gov/Services/Leasing_Services/Processes_and_Forms/</a:t>
            </a:r>
            <a:r>
              <a:rPr lang="en-US" sz="2400" dirty="0"/>
              <a:t> </a:t>
            </a:r>
          </a:p>
          <a:p>
            <a:pPr>
              <a:spcBef>
                <a:spcPts val="1200"/>
              </a:spcBef>
            </a:pPr>
            <a:endParaRPr lang="en-US" dirty="0"/>
          </a:p>
        </p:txBody>
      </p:sp>
      <p:sp>
        <p:nvSpPr>
          <p:cNvPr id="4" name="TextBox 3">
            <a:extLst>
              <a:ext uri="{FF2B5EF4-FFF2-40B4-BE49-F238E27FC236}">
                <a16:creationId xmlns:a16="http://schemas.microsoft.com/office/drawing/2014/main" id="{9C372353-B21C-82F0-B0CC-4C95D85CCCC6}"/>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3635128B-B6F1-B3ED-A1C3-6EBF585D39DF}"/>
              </a:ext>
            </a:extLst>
          </p:cNvPr>
          <p:cNvSpPr>
            <a:spLocks noGrp="1"/>
          </p:cNvSpPr>
          <p:nvPr>
            <p:ph type="sldNum" sz="quarter" idx="12"/>
          </p:nvPr>
        </p:nvSpPr>
        <p:spPr/>
        <p:txBody>
          <a:bodyPr/>
          <a:lstStyle/>
          <a:p>
            <a:fld id="{C1FF6DA9-008F-8B48-92A6-B652298478BF}" type="slidenum">
              <a:rPr lang="en-US" smtClean="0"/>
              <a:t>73</a:t>
            </a:fld>
            <a:endParaRPr lang="en-US" dirty="0"/>
          </a:p>
        </p:txBody>
      </p:sp>
    </p:spTree>
    <p:extLst>
      <p:ext uri="{BB962C8B-B14F-4D97-AF65-F5344CB8AC3E}">
        <p14:creationId xmlns:p14="http://schemas.microsoft.com/office/powerpoint/2010/main" val="4836465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2674E4-7509-6B6F-A57B-7F5939FC51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C13F97-AAF6-9881-02E7-955E335B76F0}"/>
              </a:ext>
            </a:extLst>
          </p:cNvPr>
          <p:cNvSpPr>
            <a:spLocks noGrp="1"/>
          </p:cNvSpPr>
          <p:nvPr>
            <p:ph type="title"/>
          </p:nvPr>
        </p:nvSpPr>
        <p:spPr>
          <a:xfrm>
            <a:off x="457200" y="970405"/>
            <a:ext cx="8229600" cy="1360996"/>
          </a:xfrm>
        </p:spPr>
        <p:txBody>
          <a:bodyPr>
            <a:normAutofit/>
          </a:bodyPr>
          <a:lstStyle/>
          <a:p>
            <a:r>
              <a:rPr lang="en-US" dirty="0">
                <a:solidFill>
                  <a:schemeClr val="tx2"/>
                </a:solidFill>
              </a:rPr>
              <a:t>Leasing Services</a:t>
            </a:r>
            <a:endParaRPr dirty="0">
              <a:solidFill>
                <a:schemeClr val="tx2"/>
              </a:solidFill>
            </a:endParaRPr>
          </a:p>
        </p:txBody>
      </p:sp>
      <p:sp>
        <p:nvSpPr>
          <p:cNvPr id="3" name="Content Placeholder 2">
            <a:extLst>
              <a:ext uri="{FF2B5EF4-FFF2-40B4-BE49-F238E27FC236}">
                <a16:creationId xmlns:a16="http://schemas.microsoft.com/office/drawing/2014/main" id="{5973BA6B-01E6-5F68-765D-5BBF5A667CDA}"/>
              </a:ext>
            </a:extLst>
          </p:cNvPr>
          <p:cNvSpPr>
            <a:spLocks noGrp="1"/>
          </p:cNvSpPr>
          <p:nvPr>
            <p:ph idx="1"/>
          </p:nvPr>
        </p:nvSpPr>
        <p:spPr>
          <a:xfrm>
            <a:off x="457200" y="2331401"/>
            <a:ext cx="8229600" cy="4069399"/>
          </a:xfrm>
        </p:spPr>
        <p:txBody>
          <a:bodyPr>
            <a:normAutofit/>
          </a:bodyPr>
          <a:lstStyle/>
          <a:p>
            <a:pPr>
              <a:spcBef>
                <a:spcPts val="1200"/>
              </a:spcBef>
            </a:pPr>
            <a:r>
              <a:rPr lang="en-US" dirty="0"/>
              <a:t>Telephone: (775) 684-1815</a:t>
            </a:r>
          </a:p>
          <a:p>
            <a:pPr>
              <a:spcBef>
                <a:spcPts val="1200"/>
              </a:spcBef>
            </a:pPr>
            <a:r>
              <a:rPr lang="en-US" dirty="0"/>
              <a:t>E-mail: </a:t>
            </a:r>
            <a:r>
              <a:rPr lang="en-US" dirty="0">
                <a:hlinkClick r:id="rId3"/>
              </a:rPr>
              <a:t>leasingservices@admin.nv.gov</a:t>
            </a:r>
            <a:endParaRPr lang="en-US" dirty="0"/>
          </a:p>
          <a:p>
            <a:pPr>
              <a:spcBef>
                <a:spcPts val="1200"/>
              </a:spcBef>
            </a:pPr>
            <a:r>
              <a:rPr lang="en-US" dirty="0"/>
              <a:t>Webpage: forms, important information and additional resources</a:t>
            </a:r>
          </a:p>
          <a:p>
            <a:pPr marL="400050" lvl="1" indent="0">
              <a:spcBef>
                <a:spcPts val="1200"/>
              </a:spcBef>
              <a:buNone/>
            </a:pPr>
            <a:r>
              <a:rPr lang="en-US" dirty="0">
                <a:latin typeface="Calibri" panose="020F0502020204030204" pitchFamily="34" charset="0"/>
                <a:cs typeface="Calibri" panose="020F0502020204030204" pitchFamily="34" charset="0"/>
                <a:hlinkClick r:id="rId4"/>
              </a:rPr>
              <a:t>http://publicworks.nv.gov/Leasing_Services/</a:t>
            </a:r>
            <a:endParaRPr lang="en-US" dirty="0">
              <a:latin typeface="Calibri" panose="020F0502020204030204" pitchFamily="34" charset="0"/>
              <a:cs typeface="Calibri" panose="020F0502020204030204" pitchFamily="34" charset="0"/>
            </a:endParaRPr>
          </a:p>
          <a:p>
            <a:pPr lvl="1">
              <a:spcBef>
                <a:spcPts val="1200"/>
              </a:spcBef>
            </a:pPr>
            <a:endParaRPr lang="en-US" dirty="0"/>
          </a:p>
          <a:p>
            <a:pPr>
              <a:spcBef>
                <a:spcPts val="1200"/>
              </a:spcBef>
            </a:pPr>
            <a:endParaRPr lang="en-US" dirty="0"/>
          </a:p>
        </p:txBody>
      </p:sp>
      <p:sp>
        <p:nvSpPr>
          <p:cNvPr id="4" name="TextBox 3">
            <a:extLst>
              <a:ext uri="{FF2B5EF4-FFF2-40B4-BE49-F238E27FC236}">
                <a16:creationId xmlns:a16="http://schemas.microsoft.com/office/drawing/2014/main" id="{60C7DBB8-3C5C-49CB-F677-32580AB8AC55}"/>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1EFBF178-39DF-AE88-CAA0-D0459F8F9419}"/>
              </a:ext>
            </a:extLst>
          </p:cNvPr>
          <p:cNvSpPr>
            <a:spLocks noGrp="1"/>
          </p:cNvSpPr>
          <p:nvPr>
            <p:ph type="sldNum" sz="quarter" idx="12"/>
          </p:nvPr>
        </p:nvSpPr>
        <p:spPr/>
        <p:txBody>
          <a:bodyPr/>
          <a:lstStyle/>
          <a:p>
            <a:fld id="{C1FF6DA9-008F-8B48-92A6-B652298478BF}" type="slidenum">
              <a:rPr lang="en-US" smtClean="0"/>
              <a:t>74</a:t>
            </a:fld>
            <a:endParaRPr lang="en-US" dirty="0"/>
          </a:p>
        </p:txBody>
      </p:sp>
    </p:spTree>
    <p:extLst>
      <p:ext uri="{BB962C8B-B14F-4D97-AF65-F5344CB8AC3E}">
        <p14:creationId xmlns:p14="http://schemas.microsoft.com/office/powerpoint/2010/main" val="119687040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45196-302E-B4AC-EC8C-9E353D5371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CD2A99-84B8-8E76-445D-7F5CB425D261}"/>
              </a:ext>
            </a:extLst>
          </p:cNvPr>
          <p:cNvSpPr>
            <a:spLocks noGrp="1"/>
          </p:cNvSpPr>
          <p:nvPr>
            <p:ph type="title"/>
          </p:nvPr>
        </p:nvSpPr>
        <p:spPr>
          <a:xfrm>
            <a:off x="457200" y="970405"/>
            <a:ext cx="8229600" cy="1360996"/>
          </a:xfrm>
        </p:spPr>
        <p:txBody>
          <a:bodyPr>
            <a:normAutofit/>
          </a:bodyPr>
          <a:lstStyle/>
          <a:p>
            <a:r>
              <a:rPr lang="en-US" dirty="0">
                <a:solidFill>
                  <a:schemeClr val="tx2"/>
                </a:solidFill>
              </a:rPr>
              <a:t>QUESTIONS?</a:t>
            </a:r>
            <a:endParaRPr dirty="0">
              <a:solidFill>
                <a:schemeClr val="tx2"/>
              </a:solidFill>
            </a:endParaRPr>
          </a:p>
        </p:txBody>
      </p:sp>
      <p:sp>
        <p:nvSpPr>
          <p:cNvPr id="3" name="Content Placeholder 2">
            <a:extLst>
              <a:ext uri="{FF2B5EF4-FFF2-40B4-BE49-F238E27FC236}">
                <a16:creationId xmlns:a16="http://schemas.microsoft.com/office/drawing/2014/main" id="{3A7FA9AE-BDE7-1D85-82A7-BE4F583CEDBD}"/>
              </a:ext>
            </a:extLst>
          </p:cNvPr>
          <p:cNvSpPr>
            <a:spLocks noGrp="1"/>
          </p:cNvSpPr>
          <p:nvPr>
            <p:ph idx="1"/>
          </p:nvPr>
        </p:nvSpPr>
        <p:spPr>
          <a:xfrm>
            <a:off x="457200" y="3305909"/>
            <a:ext cx="8229600" cy="2074984"/>
          </a:xfrm>
        </p:spPr>
        <p:txBody>
          <a:bodyPr>
            <a:normAutofit/>
          </a:bodyPr>
          <a:lstStyle/>
          <a:p>
            <a:pPr marL="0" indent="0" algn="ctr">
              <a:spcBef>
                <a:spcPts val="1200"/>
              </a:spcBef>
              <a:buNone/>
            </a:pPr>
            <a:r>
              <a:rPr lang="en-US" b="1" dirty="0">
                <a:hlinkClick r:id="rId3"/>
              </a:rPr>
              <a:t>budget@admin.nv.gov</a:t>
            </a:r>
            <a:r>
              <a:rPr lang="en-US" b="1" dirty="0"/>
              <a:t> </a:t>
            </a:r>
            <a:endParaRPr lang="en-US" dirty="0"/>
          </a:p>
          <a:p>
            <a:pPr>
              <a:spcBef>
                <a:spcPts val="1200"/>
              </a:spcBef>
            </a:pPr>
            <a:endParaRPr lang="en-US" dirty="0"/>
          </a:p>
          <a:p>
            <a:pPr>
              <a:spcBef>
                <a:spcPts val="1200"/>
              </a:spcBef>
            </a:pPr>
            <a:endParaRPr lang="en-US" dirty="0"/>
          </a:p>
          <a:p>
            <a:pPr marL="0" indent="0" algn="ctr">
              <a:spcBef>
                <a:spcPts val="1200"/>
              </a:spcBef>
              <a:buNone/>
            </a:pPr>
            <a:endParaRPr lang="en-US" sz="4400" dirty="0">
              <a:solidFill>
                <a:schemeClr val="tx2"/>
              </a:solidFill>
              <a:ea typeface="+mj-ea"/>
              <a:cs typeface="+mj-cs"/>
            </a:endParaRPr>
          </a:p>
          <a:p>
            <a:pPr marL="0" indent="0" algn="ctr">
              <a:spcBef>
                <a:spcPts val="1200"/>
              </a:spcBef>
              <a:buNone/>
            </a:pPr>
            <a:endParaRPr lang="en-US" sz="4400" dirty="0">
              <a:solidFill>
                <a:schemeClr val="tx2"/>
              </a:solidFill>
              <a:ea typeface="+mj-ea"/>
              <a:cs typeface="+mj-cs"/>
            </a:endParaRPr>
          </a:p>
        </p:txBody>
      </p:sp>
      <p:sp>
        <p:nvSpPr>
          <p:cNvPr id="4" name="TextBox 3">
            <a:extLst>
              <a:ext uri="{FF2B5EF4-FFF2-40B4-BE49-F238E27FC236}">
                <a16:creationId xmlns:a16="http://schemas.microsoft.com/office/drawing/2014/main" id="{2F61F499-226D-BACE-1D4B-9701875375C1}"/>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2328CECD-816A-3D6A-7A63-BC79A8913047}"/>
              </a:ext>
            </a:extLst>
          </p:cNvPr>
          <p:cNvSpPr>
            <a:spLocks noGrp="1"/>
          </p:cNvSpPr>
          <p:nvPr>
            <p:ph type="sldNum" sz="quarter" idx="12"/>
          </p:nvPr>
        </p:nvSpPr>
        <p:spPr/>
        <p:txBody>
          <a:bodyPr/>
          <a:lstStyle/>
          <a:p>
            <a:fld id="{C1FF6DA9-008F-8B48-92A6-B652298478BF}" type="slidenum">
              <a:rPr lang="en-US" smtClean="0"/>
              <a:t>75</a:t>
            </a:fld>
            <a:endParaRPr lang="en-US" dirty="0"/>
          </a:p>
        </p:txBody>
      </p:sp>
    </p:spTree>
    <p:extLst>
      <p:ext uri="{BB962C8B-B14F-4D97-AF65-F5344CB8AC3E}">
        <p14:creationId xmlns:p14="http://schemas.microsoft.com/office/powerpoint/2010/main" val="416196045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BE1D97-C635-DA33-F38B-B5912F1C6E24}"/>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80CD614-648F-E69C-ECAD-A939AFFC2FFF}"/>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8" name="Rectangle 7">
            <a:extLst>
              <a:ext uri="{FF2B5EF4-FFF2-40B4-BE49-F238E27FC236}">
                <a16:creationId xmlns:a16="http://schemas.microsoft.com/office/drawing/2014/main" id="{1C612274-4F6F-CE79-F4C1-64F35531F831}"/>
              </a:ext>
            </a:extLst>
          </p:cNvPr>
          <p:cNvSpPr/>
          <p:nvPr/>
        </p:nvSpPr>
        <p:spPr>
          <a:xfrm>
            <a:off x="0" y="2105025"/>
            <a:ext cx="9144000" cy="1828800"/>
          </a:xfrm>
          <a:prstGeom prst="rect">
            <a:avLst/>
          </a:prstGeom>
          <a:solidFill>
            <a:srgbClr val="1F3A93"/>
          </a:solidFill>
        </p:spPr>
        <p:style>
          <a:lnRef idx="1">
            <a:schemeClr val="accent1"/>
          </a:lnRef>
          <a:fillRef idx="3">
            <a:schemeClr val="accent1"/>
          </a:fillRef>
          <a:effectRef idx="2">
            <a:schemeClr val="accent1"/>
          </a:effectRef>
          <a:fontRef idx="minor">
            <a:schemeClr val="lt1"/>
          </a:fontRef>
        </p:style>
        <p:txBody>
          <a:bodyPr rtlCol="0" anchor="ctr"/>
          <a:lstStyle/>
          <a:p>
            <a:endParaRPr sz="3200" dirty="0">
              <a:solidFill>
                <a:srgbClr val="FFFFFF"/>
              </a:solidFill>
              <a:latin typeface="Segoe UI"/>
            </a:endParaRPr>
          </a:p>
        </p:txBody>
      </p:sp>
      <p:sp>
        <p:nvSpPr>
          <p:cNvPr id="9" name="TextBox 8">
            <a:extLst>
              <a:ext uri="{FF2B5EF4-FFF2-40B4-BE49-F238E27FC236}">
                <a16:creationId xmlns:a16="http://schemas.microsoft.com/office/drawing/2014/main" id="{5AB15F6B-1BD2-7AAA-C186-A64B5986CB82}"/>
              </a:ext>
            </a:extLst>
          </p:cNvPr>
          <p:cNvSpPr txBox="1"/>
          <p:nvPr/>
        </p:nvSpPr>
        <p:spPr>
          <a:xfrm>
            <a:off x="914400" y="888058"/>
            <a:ext cx="7772400" cy="2616101"/>
          </a:xfrm>
          <a:prstGeom prst="rect">
            <a:avLst/>
          </a:prstGeom>
          <a:noFill/>
        </p:spPr>
        <p:txBody>
          <a:bodyPr wrap="square" rtlCol="0">
            <a:spAutoFit/>
          </a:bodyPr>
          <a:lstStyle/>
          <a:p>
            <a:r>
              <a:rPr lang="en-US" sz="6000" dirty="0">
                <a:solidFill>
                  <a:srgbClr val="FF7F50"/>
                </a:solidFill>
                <a:latin typeface="+mj-lt"/>
              </a:rPr>
              <a:t>10 Minutes</a:t>
            </a:r>
          </a:p>
          <a:p>
            <a:endParaRPr lang="en-US" sz="4400" dirty="0">
              <a:solidFill>
                <a:schemeClr val="accent3"/>
              </a:solidFill>
              <a:latin typeface="+mj-lt"/>
            </a:endParaRPr>
          </a:p>
          <a:p>
            <a:r>
              <a:rPr lang="en-US" sz="6000" dirty="0">
                <a:solidFill>
                  <a:schemeClr val="accent3"/>
                </a:solidFill>
                <a:latin typeface="+mj-lt"/>
              </a:rPr>
              <a:t>Break</a:t>
            </a:r>
          </a:p>
        </p:txBody>
      </p:sp>
      <p:sp>
        <p:nvSpPr>
          <p:cNvPr id="10" name="Slide Number Placeholder 9">
            <a:extLst>
              <a:ext uri="{FF2B5EF4-FFF2-40B4-BE49-F238E27FC236}">
                <a16:creationId xmlns:a16="http://schemas.microsoft.com/office/drawing/2014/main" id="{FBA9146D-D150-F8AF-63B4-05394546CA72}"/>
              </a:ext>
            </a:extLst>
          </p:cNvPr>
          <p:cNvSpPr>
            <a:spLocks noGrp="1"/>
          </p:cNvSpPr>
          <p:nvPr>
            <p:ph type="sldNum" sz="quarter" idx="12"/>
          </p:nvPr>
        </p:nvSpPr>
        <p:spPr/>
        <p:txBody>
          <a:bodyPr/>
          <a:lstStyle/>
          <a:p>
            <a:fld id="{C1FF6DA9-008F-8B48-92A6-B652298478BF}" type="slidenum">
              <a:rPr lang="en-US" smtClean="0"/>
              <a:t>76</a:t>
            </a:fld>
            <a:endParaRPr lang="en-US" dirty="0"/>
          </a:p>
        </p:txBody>
      </p:sp>
      <p:pic>
        <p:nvPicPr>
          <p:cNvPr id="7" name="Picture 6" descr="A picture containing text, outdoor, clock, dark&#10;&#10;AI-generated content may be incorrect.">
            <a:extLst>
              <a:ext uri="{FF2B5EF4-FFF2-40B4-BE49-F238E27FC236}">
                <a16:creationId xmlns:a16="http://schemas.microsoft.com/office/drawing/2014/main" id="{BEDB7C7B-3CA9-D1CB-3DDF-7AF170EE2831}"/>
              </a:ext>
            </a:extLst>
          </p:cNvPr>
          <p:cNvPicPr>
            <a:picLocks noChangeAspect="1"/>
          </p:cNvPicPr>
          <p:nvPr/>
        </p:nvPicPr>
        <p:blipFill>
          <a:blip r:embed="rId3"/>
          <a:stretch>
            <a:fillRect/>
          </a:stretch>
        </p:blipFill>
        <p:spPr>
          <a:xfrm>
            <a:off x="3364524" y="3926486"/>
            <a:ext cx="1899138" cy="1899138"/>
          </a:xfrm>
          <a:prstGeom prst="rect">
            <a:avLst/>
          </a:prstGeom>
        </p:spPr>
      </p:pic>
    </p:spTree>
    <p:extLst>
      <p:ext uri="{BB962C8B-B14F-4D97-AF65-F5344CB8AC3E}">
        <p14:creationId xmlns:p14="http://schemas.microsoft.com/office/powerpoint/2010/main" val="59219465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1EB7B6-5DA4-3669-5763-9C1432C1DE2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58AAA849-3385-8E6A-DCFC-94A7506DE910}"/>
              </a:ext>
            </a:extLst>
          </p:cNvPr>
          <p:cNvSpPr/>
          <p:nvPr/>
        </p:nvSpPr>
        <p:spPr>
          <a:xfrm>
            <a:off x="0" y="2105025"/>
            <a:ext cx="9144000" cy="1828800"/>
          </a:xfrm>
          <a:prstGeom prst="rect">
            <a:avLst/>
          </a:prstGeom>
          <a:solidFill>
            <a:srgbClr val="1F3A93"/>
          </a:solidFill>
        </p:spPr>
        <p:style>
          <a:lnRef idx="1">
            <a:schemeClr val="accent1"/>
          </a:lnRef>
          <a:fillRef idx="3">
            <a:schemeClr val="accent1"/>
          </a:fillRef>
          <a:effectRef idx="2">
            <a:schemeClr val="accent1"/>
          </a:effectRef>
          <a:fontRef idx="minor">
            <a:schemeClr val="lt1"/>
          </a:fontRef>
        </p:style>
        <p:txBody>
          <a:bodyPr rtlCol="0" anchor="ctr"/>
          <a:lstStyle/>
          <a:p>
            <a:endParaRPr sz="3200" dirty="0">
              <a:solidFill>
                <a:srgbClr val="FFFFFF"/>
              </a:solidFill>
              <a:latin typeface="Segoe UI"/>
            </a:endParaRPr>
          </a:p>
        </p:txBody>
      </p:sp>
      <p:sp>
        <p:nvSpPr>
          <p:cNvPr id="3" name="TextBox 2">
            <a:extLst>
              <a:ext uri="{FF2B5EF4-FFF2-40B4-BE49-F238E27FC236}">
                <a16:creationId xmlns:a16="http://schemas.microsoft.com/office/drawing/2014/main" id="{E036BFB6-C5E0-C132-826F-E742B79770B0}"/>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TextBox 5">
            <a:extLst>
              <a:ext uri="{FF2B5EF4-FFF2-40B4-BE49-F238E27FC236}">
                <a16:creationId xmlns:a16="http://schemas.microsoft.com/office/drawing/2014/main" id="{B05868CB-01F9-4973-065A-BC3BABFE8DAE}"/>
              </a:ext>
            </a:extLst>
          </p:cNvPr>
          <p:cNvSpPr txBox="1"/>
          <p:nvPr/>
        </p:nvSpPr>
        <p:spPr>
          <a:xfrm>
            <a:off x="342900" y="2657475"/>
            <a:ext cx="8801100" cy="584775"/>
          </a:xfrm>
          <a:prstGeom prst="rect">
            <a:avLst/>
          </a:prstGeom>
          <a:noFill/>
        </p:spPr>
        <p:txBody>
          <a:bodyPr wrap="square">
            <a:spAutoFit/>
          </a:bodyPr>
          <a:lstStyle/>
          <a:p>
            <a:r>
              <a:rPr lang="en-US" sz="3200" dirty="0">
                <a:solidFill>
                  <a:schemeClr val="accent3"/>
                </a:solidFill>
                <a:latin typeface="+mj-lt"/>
              </a:rPr>
              <a:t>Office of Federal Assistance</a:t>
            </a:r>
          </a:p>
        </p:txBody>
      </p:sp>
      <p:sp>
        <p:nvSpPr>
          <p:cNvPr id="7" name="TextBox 6">
            <a:extLst>
              <a:ext uri="{FF2B5EF4-FFF2-40B4-BE49-F238E27FC236}">
                <a16:creationId xmlns:a16="http://schemas.microsoft.com/office/drawing/2014/main" id="{55BF23B8-7162-5FBD-F0D6-590B2418604E}"/>
              </a:ext>
            </a:extLst>
          </p:cNvPr>
          <p:cNvSpPr txBox="1"/>
          <p:nvPr/>
        </p:nvSpPr>
        <p:spPr>
          <a:xfrm>
            <a:off x="4819649" y="4816048"/>
            <a:ext cx="3800475" cy="923330"/>
          </a:xfrm>
          <a:prstGeom prst="rect">
            <a:avLst/>
          </a:prstGeom>
          <a:noFill/>
        </p:spPr>
        <p:txBody>
          <a:bodyPr wrap="square" rtlCol="0">
            <a:spAutoFit/>
          </a:bodyPr>
          <a:lstStyle/>
          <a:p>
            <a:r>
              <a:rPr lang="en-US" b="1" dirty="0"/>
              <a:t>A’Keia Sanders</a:t>
            </a:r>
          </a:p>
          <a:p>
            <a:r>
              <a:rPr lang="en-US" dirty="0"/>
              <a:t>Director</a:t>
            </a:r>
          </a:p>
          <a:p>
            <a:r>
              <a:rPr lang="en-US" dirty="0"/>
              <a:t>Office of Federal Assistance</a:t>
            </a:r>
          </a:p>
        </p:txBody>
      </p:sp>
      <p:sp>
        <p:nvSpPr>
          <p:cNvPr id="2" name="Slide Number Placeholder 1">
            <a:extLst>
              <a:ext uri="{FF2B5EF4-FFF2-40B4-BE49-F238E27FC236}">
                <a16:creationId xmlns:a16="http://schemas.microsoft.com/office/drawing/2014/main" id="{6BCE34B4-45ED-1775-EE89-0E666FD26A22}"/>
              </a:ext>
            </a:extLst>
          </p:cNvPr>
          <p:cNvSpPr>
            <a:spLocks noGrp="1"/>
          </p:cNvSpPr>
          <p:nvPr>
            <p:ph type="sldNum" sz="quarter" idx="12"/>
          </p:nvPr>
        </p:nvSpPr>
        <p:spPr/>
        <p:txBody>
          <a:bodyPr/>
          <a:lstStyle/>
          <a:p>
            <a:fld id="{C1FF6DA9-008F-8B48-92A6-B652298478BF}" type="slidenum">
              <a:rPr lang="en-US" smtClean="0"/>
              <a:t>77</a:t>
            </a:fld>
            <a:endParaRPr lang="en-US" dirty="0"/>
          </a:p>
        </p:txBody>
      </p:sp>
    </p:spTree>
    <p:extLst>
      <p:ext uri="{BB962C8B-B14F-4D97-AF65-F5344CB8AC3E}">
        <p14:creationId xmlns:p14="http://schemas.microsoft.com/office/powerpoint/2010/main" val="213141849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CB968C-2C2D-F29C-3A3A-7BD0E812DE3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C19C2BF-CF79-8188-A897-01EC67E5B938}"/>
              </a:ext>
            </a:extLst>
          </p:cNvPr>
          <p:cNvSpPr>
            <a:spLocks noGrp="1"/>
          </p:cNvSpPr>
          <p:nvPr>
            <p:ph idx="1"/>
          </p:nvPr>
        </p:nvSpPr>
        <p:spPr>
          <a:xfrm>
            <a:off x="457200" y="961534"/>
            <a:ext cx="8229600" cy="5164629"/>
          </a:xfrm>
        </p:spPr>
        <p:txBody>
          <a:bodyPr>
            <a:normAutofit fontScale="40000" lnSpcReduction="20000"/>
          </a:bodyPr>
          <a:lstStyle/>
          <a:p>
            <a:pPr marL="0" indent="0" algn="ctr">
              <a:lnSpc>
                <a:spcPct val="170000"/>
              </a:lnSpc>
              <a:buNone/>
            </a:pPr>
            <a:r>
              <a:rPr lang="en-US" sz="4500" b="1" dirty="0"/>
              <a:t>OFA Mission &amp; Strategic Role</a:t>
            </a:r>
            <a:endParaRPr lang="en-US" sz="4500" dirty="0"/>
          </a:p>
          <a:p>
            <a:pPr marL="0" indent="0">
              <a:lnSpc>
                <a:spcPct val="170000"/>
              </a:lnSpc>
              <a:buNone/>
            </a:pPr>
            <a:r>
              <a:rPr lang="en-US" dirty="0"/>
              <a:t>The Governor’s Office of Federal Assistance (OFA) serves as Nevada’s centralized coordination and compliance entity for federal and non-federal assistance, supporting agencies in identifying, applying for, and managing grant funding in alignment with the State Plan for Maximizing Federal Assistance and the Governors 3-Year Plan.</a:t>
            </a:r>
          </a:p>
          <a:p>
            <a:pPr marL="0" indent="0">
              <a:buNone/>
            </a:pPr>
            <a:endParaRPr lang="en-US" dirty="0"/>
          </a:p>
          <a:p>
            <a:pPr marL="0" indent="0">
              <a:lnSpc>
                <a:spcPct val="170000"/>
              </a:lnSpc>
              <a:buNone/>
            </a:pPr>
            <a:r>
              <a:rPr lang="en-US" sz="4500" b="1" dirty="0"/>
              <a:t>OFA Core Functions</a:t>
            </a:r>
            <a:endParaRPr lang="en-US" sz="4500" dirty="0"/>
          </a:p>
          <a:p>
            <a:pPr marL="0" indent="0">
              <a:lnSpc>
                <a:spcPct val="170000"/>
              </a:lnSpc>
              <a:buNone/>
            </a:pPr>
            <a:r>
              <a:rPr lang="en-US" dirty="0"/>
              <a:t>➤ Centralized coordination of federal and non-federal assistance (SAM 3003)</a:t>
            </a:r>
            <a:br>
              <a:rPr lang="en-US" dirty="0"/>
            </a:br>
            <a:r>
              <a:rPr lang="en-US" dirty="0"/>
              <a:t>➤ Intergovernmental Review / Single Point of Contact (EO 12372)</a:t>
            </a:r>
            <a:br>
              <a:rPr lang="en-US" dirty="0"/>
            </a:br>
            <a:r>
              <a:rPr lang="en-US" dirty="0"/>
              <a:t>➤ Compliance and risk mitigation support</a:t>
            </a:r>
            <a:br>
              <a:rPr lang="en-US" dirty="0"/>
            </a:br>
            <a:r>
              <a:rPr lang="en-US" dirty="0"/>
              <a:t>➤ Grant access and technical assistance</a:t>
            </a:r>
            <a:br>
              <a:rPr lang="en-US" dirty="0"/>
            </a:br>
            <a:r>
              <a:rPr lang="en-US" dirty="0"/>
              <a:t>➤ Cross-agency coordination and strategic alignment</a:t>
            </a:r>
            <a:br>
              <a:rPr lang="en-US" dirty="0"/>
            </a:br>
            <a:r>
              <a:rPr lang="en-US" dirty="0"/>
              <a:t>➤ Training and workforce development</a:t>
            </a:r>
            <a:br>
              <a:rPr lang="en-US" dirty="0"/>
            </a:br>
            <a:r>
              <a:rPr lang="en-US" dirty="0"/>
              <a:t>➤ Grant writing and management support</a:t>
            </a:r>
            <a:br>
              <a:rPr lang="en-US" dirty="0"/>
            </a:br>
            <a:r>
              <a:rPr lang="en-US" dirty="0"/>
              <a:t>➤ Grant Matching Program coordination (NRS 223.490)</a:t>
            </a:r>
          </a:p>
          <a:p>
            <a:endParaRPr dirty="0"/>
          </a:p>
        </p:txBody>
      </p:sp>
      <p:sp>
        <p:nvSpPr>
          <p:cNvPr id="4" name="TextBox 3">
            <a:extLst>
              <a:ext uri="{FF2B5EF4-FFF2-40B4-BE49-F238E27FC236}">
                <a16:creationId xmlns:a16="http://schemas.microsoft.com/office/drawing/2014/main" id="{22C44790-3EEA-BF22-6C4E-933177933BE0}"/>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D92A2079-963C-DD2B-D11B-BD9DA40342CE}"/>
              </a:ext>
            </a:extLst>
          </p:cNvPr>
          <p:cNvSpPr>
            <a:spLocks noGrp="1"/>
          </p:cNvSpPr>
          <p:nvPr>
            <p:ph type="sldNum" sz="quarter" idx="12"/>
          </p:nvPr>
        </p:nvSpPr>
        <p:spPr/>
        <p:txBody>
          <a:bodyPr/>
          <a:lstStyle/>
          <a:p>
            <a:fld id="{C1FF6DA9-008F-8B48-92A6-B652298478BF}" type="slidenum">
              <a:rPr lang="en-US" smtClean="0"/>
              <a:t>78</a:t>
            </a:fld>
            <a:endParaRPr lang="en-US" dirty="0"/>
          </a:p>
        </p:txBody>
      </p:sp>
      <p:pic>
        <p:nvPicPr>
          <p:cNvPr id="7" name="Picture 6">
            <a:extLst>
              <a:ext uri="{FF2B5EF4-FFF2-40B4-BE49-F238E27FC236}">
                <a16:creationId xmlns:a16="http://schemas.microsoft.com/office/drawing/2014/main" id="{5B6CA801-8550-112C-1B62-85BF87387BA8}"/>
              </a:ext>
              <a:ext uri="{C183D7F6-B498-43B3-948B-1728B52AA6E4}">
                <adec:decorative xmlns:adec="http://schemas.microsoft.com/office/drawing/2017/decorative" val="1"/>
              </a:ext>
            </a:extLst>
          </p:cNvPr>
          <p:cNvPicPr>
            <a:picLocks noChangeAspect="1"/>
          </p:cNvPicPr>
          <p:nvPr/>
        </p:nvPicPr>
        <p:blipFill rotWithShape="1">
          <a:blip r:embed="rId3"/>
          <a:srcRect l="5663" t="20288" r="72626" b="15680"/>
          <a:stretch/>
        </p:blipFill>
        <p:spPr>
          <a:xfrm>
            <a:off x="6271580" y="3194166"/>
            <a:ext cx="2720020" cy="3273204"/>
          </a:xfrm>
          <a:prstGeom prst="rect">
            <a:avLst/>
          </a:prstGeom>
        </p:spPr>
      </p:pic>
    </p:spTree>
    <p:extLst>
      <p:ext uri="{BB962C8B-B14F-4D97-AF65-F5344CB8AC3E}">
        <p14:creationId xmlns:p14="http://schemas.microsoft.com/office/powerpoint/2010/main" val="157167026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7A0B82-84E0-CD90-4CAB-EAD404B02A19}"/>
              </a:ext>
            </a:extLst>
          </p:cNvPr>
          <p:cNvSpPr>
            <a:spLocks noGrp="1"/>
          </p:cNvSpPr>
          <p:nvPr>
            <p:ph type="title"/>
          </p:nvPr>
        </p:nvSpPr>
        <p:spPr>
          <a:xfrm>
            <a:off x="457200" y="976150"/>
            <a:ext cx="8229600" cy="1143000"/>
          </a:xfrm>
        </p:spPr>
        <p:txBody>
          <a:bodyPr>
            <a:noAutofit/>
          </a:bodyPr>
          <a:lstStyle/>
          <a:p>
            <a:r>
              <a:rPr lang="en-US" sz="3600" dirty="0"/>
              <a:t>Single Point of Contact &amp; Intergovernmental Review</a:t>
            </a:r>
          </a:p>
        </p:txBody>
      </p:sp>
      <p:sp>
        <p:nvSpPr>
          <p:cNvPr id="3" name="Content Placeholder 2">
            <a:extLst>
              <a:ext uri="{FF2B5EF4-FFF2-40B4-BE49-F238E27FC236}">
                <a16:creationId xmlns:a16="http://schemas.microsoft.com/office/drawing/2014/main" id="{9F94BA28-467C-B8D8-2E59-94C0D76DF99D}"/>
              </a:ext>
            </a:extLst>
          </p:cNvPr>
          <p:cNvSpPr>
            <a:spLocks noGrp="1"/>
          </p:cNvSpPr>
          <p:nvPr>
            <p:ph idx="1"/>
          </p:nvPr>
        </p:nvSpPr>
        <p:spPr>
          <a:xfrm>
            <a:off x="457200" y="2441574"/>
            <a:ext cx="8229600" cy="4097338"/>
          </a:xfrm>
        </p:spPr>
        <p:txBody>
          <a:bodyPr>
            <a:normAutofit fontScale="70000" lnSpcReduction="20000"/>
          </a:bodyPr>
          <a:lstStyle/>
          <a:p>
            <a:pPr>
              <a:lnSpc>
                <a:spcPct val="160000"/>
              </a:lnSpc>
            </a:pPr>
            <a:r>
              <a:rPr lang="en-US" dirty="0"/>
              <a:t>OFA is Nevada’s designated SPOC (EO 12372)</a:t>
            </a:r>
          </a:p>
          <a:p>
            <a:pPr>
              <a:lnSpc>
                <a:spcPct val="160000"/>
              </a:lnSpc>
            </a:pPr>
            <a:r>
              <a:rPr lang="en-US" dirty="0"/>
              <a:t>Coordinates in-state grant applications subject to EO 12372</a:t>
            </a:r>
          </a:p>
          <a:p>
            <a:pPr>
              <a:lnSpc>
                <a:spcPct val="160000"/>
              </a:lnSpc>
            </a:pPr>
            <a:r>
              <a:rPr lang="en-US" dirty="0"/>
              <a:t>SF-424 indicates if review is required</a:t>
            </a:r>
          </a:p>
          <a:p>
            <a:pPr>
              <a:lnSpc>
                <a:spcPct val="160000"/>
              </a:lnSpc>
            </a:pPr>
            <a:r>
              <a:rPr lang="en-US" dirty="0"/>
              <a:t>Agencies must notify OFA of </a:t>
            </a:r>
            <a:r>
              <a:rPr lang="en-US" b="1" u="sng" dirty="0"/>
              <a:t>ALL</a:t>
            </a:r>
            <a:r>
              <a:rPr lang="en-US" dirty="0"/>
              <a:t> grants applied for, received, amended, or at risk of being returned to the Federal Government (NRS 223.480)</a:t>
            </a:r>
          </a:p>
          <a:p>
            <a:pPr>
              <a:lnSpc>
                <a:spcPct val="160000"/>
              </a:lnSpc>
            </a:pPr>
            <a:r>
              <a:rPr lang="en-US" dirty="0"/>
              <a:t>Submit through OFA’s online automated form</a:t>
            </a:r>
          </a:p>
        </p:txBody>
      </p:sp>
      <p:sp>
        <p:nvSpPr>
          <p:cNvPr id="4" name="Slide Number Placeholder 3">
            <a:extLst>
              <a:ext uri="{FF2B5EF4-FFF2-40B4-BE49-F238E27FC236}">
                <a16:creationId xmlns:a16="http://schemas.microsoft.com/office/drawing/2014/main" id="{BAEACC3E-4B97-095F-24C4-EA8753DB308E}"/>
              </a:ext>
            </a:extLst>
          </p:cNvPr>
          <p:cNvSpPr>
            <a:spLocks noGrp="1"/>
          </p:cNvSpPr>
          <p:nvPr>
            <p:ph type="sldNum" sz="quarter" idx="12"/>
          </p:nvPr>
        </p:nvSpPr>
        <p:spPr/>
        <p:txBody>
          <a:bodyPr/>
          <a:lstStyle/>
          <a:p>
            <a:fld id="{C1FF6DA9-008F-8B48-92A6-B652298478BF}" type="slidenum">
              <a:rPr lang="en-US" smtClean="0"/>
              <a:t>79</a:t>
            </a:fld>
            <a:endParaRPr lang="en-US" dirty="0"/>
          </a:p>
        </p:txBody>
      </p:sp>
    </p:spTree>
    <p:extLst>
      <p:ext uri="{BB962C8B-B14F-4D97-AF65-F5344CB8AC3E}">
        <p14:creationId xmlns:p14="http://schemas.microsoft.com/office/powerpoint/2010/main" val="18619660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solidFill>
                  <a:schemeClr val="tx2"/>
                </a:solidFill>
              </a:rPr>
              <a:t>Real GDP Growth &amp; Forecast</a:t>
            </a:r>
            <a:endParaRPr sz="3600" dirty="0">
              <a:solidFill>
                <a:schemeClr val="tx2"/>
              </a:solidFill>
            </a:endParaRPr>
          </a:p>
        </p:txBody>
      </p:sp>
      <p:sp>
        <p:nvSpPr>
          <p:cNvPr id="3" name="TextBox 2"/>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5" name="Slide Number Placeholder 4">
            <a:extLst>
              <a:ext uri="{FF2B5EF4-FFF2-40B4-BE49-F238E27FC236}">
                <a16:creationId xmlns:a16="http://schemas.microsoft.com/office/drawing/2014/main" id="{526CEED9-6D69-EEB2-DF55-8D3B9737E329}"/>
              </a:ext>
            </a:extLst>
          </p:cNvPr>
          <p:cNvSpPr>
            <a:spLocks noGrp="1"/>
          </p:cNvSpPr>
          <p:nvPr>
            <p:ph type="sldNum" sz="quarter" idx="12"/>
          </p:nvPr>
        </p:nvSpPr>
        <p:spPr/>
        <p:txBody>
          <a:bodyPr/>
          <a:lstStyle/>
          <a:p>
            <a:fld id="{C1FF6DA9-008F-8B48-92A6-B652298478BF}" type="slidenum">
              <a:rPr lang="en-US" smtClean="0"/>
              <a:t>8</a:t>
            </a:fld>
            <a:endParaRPr lang="en-US" dirty="0"/>
          </a:p>
        </p:txBody>
      </p:sp>
      <p:pic>
        <p:nvPicPr>
          <p:cNvPr id="4" name="Picture 3">
            <a:extLst>
              <a:ext uri="{FF2B5EF4-FFF2-40B4-BE49-F238E27FC236}">
                <a16:creationId xmlns:a16="http://schemas.microsoft.com/office/drawing/2014/main" id="{2B9362DC-5952-16C1-05F8-E1E3F276B371}"/>
              </a:ext>
            </a:extLst>
          </p:cNvPr>
          <p:cNvPicPr>
            <a:picLocks noChangeAspect="1"/>
          </p:cNvPicPr>
          <p:nvPr/>
        </p:nvPicPr>
        <p:blipFill>
          <a:blip r:embed="rId3"/>
          <a:srcRect t="8454"/>
          <a:stretch>
            <a:fillRect/>
          </a:stretch>
        </p:blipFill>
        <p:spPr>
          <a:xfrm>
            <a:off x="226456" y="2231136"/>
            <a:ext cx="8666356" cy="3465576"/>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ED9E4-790B-4183-0061-31D5610941F4}"/>
              </a:ext>
            </a:extLst>
          </p:cNvPr>
          <p:cNvSpPr>
            <a:spLocks noGrp="1"/>
          </p:cNvSpPr>
          <p:nvPr>
            <p:ph type="title"/>
          </p:nvPr>
        </p:nvSpPr>
        <p:spPr>
          <a:xfrm>
            <a:off x="362932" y="1215234"/>
            <a:ext cx="8229600" cy="1143000"/>
          </a:xfrm>
        </p:spPr>
        <p:txBody>
          <a:bodyPr>
            <a:noAutofit/>
          </a:bodyPr>
          <a:lstStyle/>
          <a:p>
            <a:r>
              <a:rPr lang="en-US" sz="3600" b="1" dirty="0"/>
              <a:t>Why This Matters</a:t>
            </a:r>
            <a:br>
              <a:rPr lang="en-US" sz="3600" dirty="0"/>
            </a:br>
            <a:endParaRPr lang="en-US" sz="3600" dirty="0"/>
          </a:p>
        </p:txBody>
      </p:sp>
      <p:sp>
        <p:nvSpPr>
          <p:cNvPr id="3" name="Content Placeholder 2">
            <a:extLst>
              <a:ext uri="{FF2B5EF4-FFF2-40B4-BE49-F238E27FC236}">
                <a16:creationId xmlns:a16="http://schemas.microsoft.com/office/drawing/2014/main" id="{06501218-B185-DECF-AAA8-96C311F7328F}"/>
              </a:ext>
            </a:extLst>
          </p:cNvPr>
          <p:cNvSpPr>
            <a:spLocks noGrp="1"/>
          </p:cNvSpPr>
          <p:nvPr>
            <p:ph idx="1"/>
          </p:nvPr>
        </p:nvSpPr>
        <p:spPr>
          <a:xfrm>
            <a:off x="457200" y="1994123"/>
            <a:ext cx="8229600" cy="4631660"/>
          </a:xfrm>
        </p:spPr>
        <p:txBody>
          <a:bodyPr>
            <a:normAutofit/>
          </a:bodyPr>
          <a:lstStyle/>
          <a:p>
            <a:r>
              <a:rPr lang="en-US" dirty="0"/>
              <a:t>Supports accurate, transparent federal revenue budgeting</a:t>
            </a:r>
          </a:p>
          <a:p>
            <a:r>
              <a:rPr lang="en-US" dirty="0"/>
              <a:t>Avoids delays and corrective budget actions</a:t>
            </a:r>
          </a:p>
          <a:p>
            <a:r>
              <a:rPr lang="en-US" dirty="0"/>
              <a:t>Ensures grant-funded positions and costs are fully supported</a:t>
            </a:r>
          </a:p>
          <a:p>
            <a:r>
              <a:rPr lang="en-US" dirty="0"/>
              <a:t>Strengthens compliance, audit readiness, and risk management</a:t>
            </a:r>
          </a:p>
        </p:txBody>
      </p:sp>
      <p:sp>
        <p:nvSpPr>
          <p:cNvPr id="4" name="Slide Number Placeholder 3">
            <a:extLst>
              <a:ext uri="{FF2B5EF4-FFF2-40B4-BE49-F238E27FC236}">
                <a16:creationId xmlns:a16="http://schemas.microsoft.com/office/drawing/2014/main" id="{31905E87-8200-1598-1E07-022378C970EE}"/>
              </a:ext>
            </a:extLst>
          </p:cNvPr>
          <p:cNvSpPr>
            <a:spLocks noGrp="1"/>
          </p:cNvSpPr>
          <p:nvPr>
            <p:ph type="sldNum" sz="quarter" idx="12"/>
          </p:nvPr>
        </p:nvSpPr>
        <p:spPr/>
        <p:txBody>
          <a:bodyPr/>
          <a:lstStyle/>
          <a:p>
            <a:fld id="{C1FF6DA9-008F-8B48-92A6-B652298478BF}" type="slidenum">
              <a:rPr lang="en-US" smtClean="0"/>
              <a:t>80</a:t>
            </a:fld>
            <a:endParaRPr lang="en-US" dirty="0"/>
          </a:p>
        </p:txBody>
      </p:sp>
    </p:spTree>
    <p:extLst>
      <p:ext uri="{BB962C8B-B14F-4D97-AF65-F5344CB8AC3E}">
        <p14:creationId xmlns:p14="http://schemas.microsoft.com/office/powerpoint/2010/main" val="203393491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50A6E-65B9-E560-057F-EF414E45DC92}"/>
              </a:ext>
            </a:extLst>
          </p:cNvPr>
          <p:cNvSpPr>
            <a:spLocks noGrp="1"/>
          </p:cNvSpPr>
          <p:nvPr>
            <p:ph type="title"/>
          </p:nvPr>
        </p:nvSpPr>
        <p:spPr>
          <a:xfrm>
            <a:off x="457200" y="939522"/>
            <a:ext cx="8229600" cy="1143000"/>
          </a:xfrm>
        </p:spPr>
        <p:txBody>
          <a:bodyPr>
            <a:noAutofit/>
          </a:bodyPr>
          <a:lstStyle/>
          <a:p>
            <a:r>
              <a:rPr lang="en-US" sz="3200" dirty="0"/>
              <a:t>Accurately Budget Federal Revenues by Grant</a:t>
            </a:r>
          </a:p>
        </p:txBody>
      </p:sp>
      <p:sp>
        <p:nvSpPr>
          <p:cNvPr id="3" name="Content Placeholder 2">
            <a:extLst>
              <a:ext uri="{FF2B5EF4-FFF2-40B4-BE49-F238E27FC236}">
                <a16:creationId xmlns:a16="http://schemas.microsoft.com/office/drawing/2014/main" id="{68CA4C23-AD80-22DE-A81F-4AD089ADF048}"/>
              </a:ext>
            </a:extLst>
          </p:cNvPr>
          <p:cNvSpPr>
            <a:spLocks noGrp="1"/>
          </p:cNvSpPr>
          <p:nvPr>
            <p:ph idx="1"/>
          </p:nvPr>
        </p:nvSpPr>
        <p:spPr>
          <a:xfrm>
            <a:off x="457200" y="2211077"/>
            <a:ext cx="8229600" cy="4097338"/>
          </a:xfrm>
        </p:spPr>
        <p:txBody>
          <a:bodyPr>
            <a:normAutofit/>
          </a:bodyPr>
          <a:lstStyle/>
          <a:p>
            <a:r>
              <a:rPr lang="en-US" sz="2000" dirty="0"/>
              <a:t>Budget only revenues received directly from the federal government as Federal Revenue; record funds passed from another state agency as Transfer In.</a:t>
            </a:r>
          </a:p>
          <a:p>
            <a:pPr marL="0" indent="0">
              <a:buNone/>
            </a:pPr>
            <a:endParaRPr lang="en-US" sz="2000" dirty="0"/>
          </a:p>
          <a:p>
            <a:r>
              <a:rPr lang="en-US" sz="2000" dirty="0"/>
              <a:t>Report federal revenues by individual grant award, including federal agency, grant title, revenue GL (3401–3600), and amount.</a:t>
            </a:r>
          </a:p>
          <a:p>
            <a:pPr marL="0" indent="0">
              <a:buNone/>
            </a:pPr>
            <a:endParaRPr lang="en-US" sz="2000" dirty="0"/>
          </a:p>
          <a:p>
            <a:r>
              <a:rPr lang="en-US" sz="2000" dirty="0"/>
              <a:t>Use the most accurate biennial projections available and align base federal revenues to fully support any positions funded in whole or in part by the grant.</a:t>
            </a:r>
          </a:p>
        </p:txBody>
      </p:sp>
      <p:sp>
        <p:nvSpPr>
          <p:cNvPr id="4" name="Slide Number Placeholder 3">
            <a:extLst>
              <a:ext uri="{FF2B5EF4-FFF2-40B4-BE49-F238E27FC236}">
                <a16:creationId xmlns:a16="http://schemas.microsoft.com/office/drawing/2014/main" id="{88A64A4F-6E8D-ACEB-4534-630F96F3E822}"/>
              </a:ext>
            </a:extLst>
          </p:cNvPr>
          <p:cNvSpPr>
            <a:spLocks noGrp="1"/>
          </p:cNvSpPr>
          <p:nvPr>
            <p:ph type="sldNum" sz="quarter" idx="12"/>
          </p:nvPr>
        </p:nvSpPr>
        <p:spPr/>
        <p:txBody>
          <a:bodyPr/>
          <a:lstStyle/>
          <a:p>
            <a:fld id="{C1FF6DA9-008F-8B48-92A6-B652298478BF}" type="slidenum">
              <a:rPr lang="en-US" smtClean="0"/>
              <a:t>81</a:t>
            </a:fld>
            <a:endParaRPr lang="en-US" dirty="0"/>
          </a:p>
        </p:txBody>
      </p:sp>
    </p:spTree>
    <p:extLst>
      <p:ext uri="{BB962C8B-B14F-4D97-AF65-F5344CB8AC3E}">
        <p14:creationId xmlns:p14="http://schemas.microsoft.com/office/powerpoint/2010/main" val="126787876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7B538-C292-6A56-594E-F31A81342661}"/>
              </a:ext>
            </a:extLst>
          </p:cNvPr>
          <p:cNvSpPr>
            <a:spLocks noGrp="1"/>
          </p:cNvSpPr>
          <p:nvPr>
            <p:ph type="title"/>
          </p:nvPr>
        </p:nvSpPr>
        <p:spPr/>
        <p:txBody>
          <a:bodyPr>
            <a:normAutofit/>
          </a:bodyPr>
          <a:lstStyle/>
          <a:p>
            <a:r>
              <a:rPr lang="en-US" sz="2800" dirty="0"/>
              <a:t>Use Correct Revenue GLs and Identify New Federal Funding Properly</a:t>
            </a:r>
          </a:p>
        </p:txBody>
      </p:sp>
      <p:sp>
        <p:nvSpPr>
          <p:cNvPr id="3" name="Content Placeholder 2">
            <a:extLst>
              <a:ext uri="{FF2B5EF4-FFF2-40B4-BE49-F238E27FC236}">
                <a16:creationId xmlns:a16="http://schemas.microsoft.com/office/drawing/2014/main" id="{32BF6D8B-729B-5E12-C06E-D383D1B3FEEC}"/>
              </a:ext>
            </a:extLst>
          </p:cNvPr>
          <p:cNvSpPr>
            <a:spLocks noGrp="1"/>
          </p:cNvSpPr>
          <p:nvPr>
            <p:ph idx="1"/>
          </p:nvPr>
        </p:nvSpPr>
        <p:spPr>
          <a:xfrm>
            <a:off x="626882" y="1793155"/>
            <a:ext cx="8229600" cy="4097338"/>
          </a:xfrm>
        </p:spPr>
        <p:txBody>
          <a:bodyPr>
            <a:normAutofit/>
          </a:bodyPr>
          <a:lstStyle/>
          <a:p>
            <a:r>
              <a:rPr lang="en-US" sz="2400" dirty="0"/>
              <a:t>Do not use generic titles such as “Federal Funds”, clearly specify grant name and fund type.</a:t>
            </a:r>
          </a:p>
          <a:p>
            <a:endParaRPr lang="en-US" sz="2400" dirty="0"/>
          </a:p>
          <a:p>
            <a:r>
              <a:rPr lang="en-US" sz="2400" dirty="0"/>
              <a:t>New federal revenue sources must be identified in both the Agency Request Budget and NEBS.</a:t>
            </a:r>
          </a:p>
          <a:p>
            <a:endParaRPr lang="en-US" sz="2400" dirty="0"/>
          </a:p>
          <a:p>
            <a:r>
              <a:rPr lang="en-US" sz="2400" dirty="0"/>
              <a:t>If a new revenue GL is needed, select the closest appropriate GL from the Controller’s chart of accounts and obtain Budget Division and Controller’s Office approval before use.</a:t>
            </a:r>
          </a:p>
          <a:p>
            <a:endParaRPr lang="en-US" sz="2400" dirty="0"/>
          </a:p>
        </p:txBody>
      </p:sp>
      <p:sp>
        <p:nvSpPr>
          <p:cNvPr id="4" name="Slide Number Placeholder 3">
            <a:extLst>
              <a:ext uri="{FF2B5EF4-FFF2-40B4-BE49-F238E27FC236}">
                <a16:creationId xmlns:a16="http://schemas.microsoft.com/office/drawing/2014/main" id="{643F4D20-56B3-9B7B-B851-21DD89653A6C}"/>
              </a:ext>
            </a:extLst>
          </p:cNvPr>
          <p:cNvSpPr>
            <a:spLocks noGrp="1"/>
          </p:cNvSpPr>
          <p:nvPr>
            <p:ph type="sldNum" sz="quarter" idx="12"/>
          </p:nvPr>
        </p:nvSpPr>
        <p:spPr/>
        <p:txBody>
          <a:bodyPr/>
          <a:lstStyle/>
          <a:p>
            <a:fld id="{C1FF6DA9-008F-8B48-92A6-B652298478BF}" type="slidenum">
              <a:rPr lang="en-US" smtClean="0"/>
              <a:t>82</a:t>
            </a:fld>
            <a:endParaRPr lang="en-US" dirty="0"/>
          </a:p>
        </p:txBody>
      </p:sp>
    </p:spTree>
    <p:extLst>
      <p:ext uri="{BB962C8B-B14F-4D97-AF65-F5344CB8AC3E}">
        <p14:creationId xmlns:p14="http://schemas.microsoft.com/office/powerpoint/2010/main" val="353853600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D7BC3-6E8A-5731-F46F-9C4CBF0B1CF4}"/>
              </a:ext>
            </a:extLst>
          </p:cNvPr>
          <p:cNvSpPr>
            <a:spLocks noGrp="1"/>
          </p:cNvSpPr>
          <p:nvPr>
            <p:ph type="title"/>
          </p:nvPr>
        </p:nvSpPr>
        <p:spPr>
          <a:xfrm>
            <a:off x="457200" y="873535"/>
            <a:ext cx="8229600" cy="1143000"/>
          </a:xfrm>
        </p:spPr>
        <p:txBody>
          <a:bodyPr>
            <a:noAutofit/>
          </a:bodyPr>
          <a:lstStyle/>
          <a:p>
            <a:r>
              <a:rPr lang="fr-FR" sz="3200" dirty="0"/>
              <a:t>Required Documentation</a:t>
            </a:r>
            <a:endParaRPr lang="en-US" sz="3200" dirty="0"/>
          </a:p>
        </p:txBody>
      </p:sp>
      <p:sp>
        <p:nvSpPr>
          <p:cNvPr id="3" name="Content Placeholder 2">
            <a:extLst>
              <a:ext uri="{FF2B5EF4-FFF2-40B4-BE49-F238E27FC236}">
                <a16:creationId xmlns:a16="http://schemas.microsoft.com/office/drawing/2014/main" id="{466E0489-AA74-2E81-DA07-7B18443594BC}"/>
              </a:ext>
            </a:extLst>
          </p:cNvPr>
          <p:cNvSpPr>
            <a:spLocks noGrp="1"/>
          </p:cNvSpPr>
          <p:nvPr>
            <p:ph idx="1"/>
          </p:nvPr>
        </p:nvSpPr>
        <p:spPr>
          <a:xfrm>
            <a:off x="197963" y="2016535"/>
            <a:ext cx="9144000" cy="4097338"/>
          </a:xfrm>
        </p:spPr>
        <p:txBody>
          <a:bodyPr>
            <a:normAutofit/>
          </a:bodyPr>
          <a:lstStyle/>
          <a:p>
            <a:r>
              <a:rPr lang="en-US" sz="2400" dirty="0"/>
              <a:t>Provide Notice of Grant Award (NoGA) or equivalent documentation for all increases or decreases.</a:t>
            </a:r>
          </a:p>
          <a:p>
            <a:pPr lvl="1"/>
            <a:r>
              <a:rPr lang="en-US" sz="2000" dirty="0"/>
              <a:t>If adding an award that you have not yet received, attach your </a:t>
            </a:r>
            <a:r>
              <a:rPr lang="en-US" sz="2000" b="1" dirty="0"/>
              <a:t>entire grant application.</a:t>
            </a:r>
            <a:endParaRPr lang="en-US" sz="2000" dirty="0"/>
          </a:p>
          <a:p>
            <a:r>
              <a:rPr lang="en-US" sz="2400" dirty="0"/>
              <a:t>Include detailed calculations for carryforward of unspent balances and reconcile projections to the award amount </a:t>
            </a:r>
            <a:r>
              <a:rPr lang="en-US" sz="2400" b="1" dirty="0"/>
              <a:t>by fiscal year.</a:t>
            </a:r>
          </a:p>
          <a:p>
            <a:r>
              <a:rPr lang="en-US" sz="2400" dirty="0"/>
              <a:t>Maintenance of Effort Form (if applicable)</a:t>
            </a:r>
          </a:p>
          <a:p>
            <a:r>
              <a:rPr lang="en-US" sz="2400" dirty="0"/>
              <a:t>Grant Match Summary Form (if applicable)</a:t>
            </a:r>
          </a:p>
          <a:p>
            <a:pPr marL="0" indent="0">
              <a:buNone/>
            </a:pPr>
            <a:endParaRPr lang="en-US" sz="2400" dirty="0"/>
          </a:p>
          <a:p>
            <a:endParaRPr lang="en-US" sz="2400" dirty="0"/>
          </a:p>
          <a:p>
            <a:endParaRPr lang="en-US" sz="2400" dirty="0"/>
          </a:p>
        </p:txBody>
      </p:sp>
      <p:sp>
        <p:nvSpPr>
          <p:cNvPr id="4" name="Slide Number Placeholder 3">
            <a:extLst>
              <a:ext uri="{FF2B5EF4-FFF2-40B4-BE49-F238E27FC236}">
                <a16:creationId xmlns:a16="http://schemas.microsoft.com/office/drawing/2014/main" id="{9E0CD5BC-C0F5-DFD2-7031-D995131DB2F9}"/>
              </a:ext>
            </a:extLst>
          </p:cNvPr>
          <p:cNvSpPr>
            <a:spLocks noGrp="1"/>
          </p:cNvSpPr>
          <p:nvPr>
            <p:ph type="sldNum" sz="quarter" idx="12"/>
          </p:nvPr>
        </p:nvSpPr>
        <p:spPr/>
        <p:txBody>
          <a:bodyPr/>
          <a:lstStyle/>
          <a:p>
            <a:fld id="{C1FF6DA9-008F-8B48-92A6-B652298478BF}" type="slidenum">
              <a:rPr lang="en-US" smtClean="0"/>
              <a:t>83</a:t>
            </a:fld>
            <a:endParaRPr lang="en-US" dirty="0"/>
          </a:p>
        </p:txBody>
      </p:sp>
    </p:spTree>
    <p:extLst>
      <p:ext uri="{BB962C8B-B14F-4D97-AF65-F5344CB8AC3E}">
        <p14:creationId xmlns:p14="http://schemas.microsoft.com/office/powerpoint/2010/main" val="159076246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416C1-4639-6D5B-9768-C1B28D4B7DF4}"/>
              </a:ext>
            </a:extLst>
          </p:cNvPr>
          <p:cNvSpPr>
            <a:spLocks noGrp="1"/>
          </p:cNvSpPr>
          <p:nvPr>
            <p:ph type="title"/>
          </p:nvPr>
        </p:nvSpPr>
        <p:spPr>
          <a:xfrm>
            <a:off x="280219" y="915906"/>
            <a:ext cx="8229600" cy="1143000"/>
          </a:xfrm>
        </p:spPr>
        <p:txBody>
          <a:bodyPr>
            <a:normAutofit/>
          </a:bodyPr>
          <a:lstStyle/>
          <a:p>
            <a:r>
              <a:rPr lang="en-US" sz="3200" dirty="0"/>
              <a:t>Decision Unit – E490-E499</a:t>
            </a:r>
          </a:p>
        </p:txBody>
      </p:sp>
      <p:sp>
        <p:nvSpPr>
          <p:cNvPr id="3" name="Content Placeholder 2">
            <a:extLst>
              <a:ext uri="{FF2B5EF4-FFF2-40B4-BE49-F238E27FC236}">
                <a16:creationId xmlns:a16="http://schemas.microsoft.com/office/drawing/2014/main" id="{67FFEB54-8412-CD00-AAA0-D4C0F6351528}"/>
              </a:ext>
            </a:extLst>
          </p:cNvPr>
          <p:cNvSpPr>
            <a:spLocks noGrp="1"/>
          </p:cNvSpPr>
          <p:nvPr>
            <p:ph idx="1"/>
          </p:nvPr>
        </p:nvSpPr>
        <p:spPr>
          <a:xfrm>
            <a:off x="634181" y="1844756"/>
            <a:ext cx="8229600" cy="4097338"/>
          </a:xfrm>
        </p:spPr>
        <p:txBody>
          <a:bodyPr>
            <a:normAutofit/>
          </a:bodyPr>
          <a:lstStyle/>
          <a:p>
            <a:r>
              <a:rPr lang="en-US" sz="2800" dirty="0"/>
              <a:t>Expiring Grant/Program – grant/program expiring/sunsetting during the upcoming biennium</a:t>
            </a:r>
          </a:p>
          <a:p>
            <a:pPr lvl="1"/>
            <a:r>
              <a:rPr lang="en-US" sz="2400" dirty="0"/>
              <a:t>Make sure that if you have positions paid off the grant you eliminate them</a:t>
            </a:r>
          </a:p>
          <a:p>
            <a:pPr lvl="1"/>
            <a:r>
              <a:rPr lang="en-US" sz="2400" dirty="0"/>
              <a:t>If you intend on bringing those positions back under another funding source, you will need to submit an enhancement </a:t>
            </a:r>
          </a:p>
        </p:txBody>
      </p:sp>
      <p:sp>
        <p:nvSpPr>
          <p:cNvPr id="4" name="Slide Number Placeholder 3">
            <a:extLst>
              <a:ext uri="{FF2B5EF4-FFF2-40B4-BE49-F238E27FC236}">
                <a16:creationId xmlns:a16="http://schemas.microsoft.com/office/drawing/2014/main" id="{08499880-CC26-6E30-581B-9D9B0C1171B8}"/>
              </a:ext>
            </a:extLst>
          </p:cNvPr>
          <p:cNvSpPr>
            <a:spLocks noGrp="1"/>
          </p:cNvSpPr>
          <p:nvPr>
            <p:ph type="sldNum" sz="quarter" idx="12"/>
          </p:nvPr>
        </p:nvSpPr>
        <p:spPr/>
        <p:txBody>
          <a:bodyPr/>
          <a:lstStyle/>
          <a:p>
            <a:fld id="{C1FF6DA9-008F-8B48-92A6-B652298478BF}" type="slidenum">
              <a:rPr lang="en-US" smtClean="0"/>
              <a:t>84</a:t>
            </a:fld>
            <a:endParaRPr lang="en-US" dirty="0"/>
          </a:p>
        </p:txBody>
      </p:sp>
    </p:spTree>
    <p:extLst>
      <p:ext uri="{BB962C8B-B14F-4D97-AF65-F5344CB8AC3E}">
        <p14:creationId xmlns:p14="http://schemas.microsoft.com/office/powerpoint/2010/main" val="330271841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7E04C2-CAE7-0B3F-4777-B8BBD8551209}"/>
              </a:ext>
            </a:extLst>
          </p:cNvPr>
          <p:cNvSpPr>
            <a:spLocks noGrp="1"/>
          </p:cNvSpPr>
          <p:nvPr>
            <p:ph type="title"/>
          </p:nvPr>
        </p:nvSpPr>
        <p:spPr/>
        <p:txBody>
          <a:bodyPr>
            <a:normAutofit fontScale="90000"/>
          </a:bodyPr>
          <a:lstStyle/>
          <a:p>
            <a:r>
              <a:rPr lang="en-US" dirty="0"/>
              <a:t>Grant Match Summary Form</a:t>
            </a:r>
          </a:p>
        </p:txBody>
      </p:sp>
      <p:pic>
        <p:nvPicPr>
          <p:cNvPr id="6" name="Content Placeholder 5" descr="Calendar&#10;&#10;AI-generated content may be incorrect.">
            <a:extLst>
              <a:ext uri="{FF2B5EF4-FFF2-40B4-BE49-F238E27FC236}">
                <a16:creationId xmlns:a16="http://schemas.microsoft.com/office/drawing/2014/main" id="{5A3CC5B4-D167-70B5-1ACC-A00B9CBE8FCC}"/>
              </a:ext>
            </a:extLst>
          </p:cNvPr>
          <p:cNvPicPr>
            <a:picLocks noGrp="1" noChangeAspect="1"/>
          </p:cNvPicPr>
          <p:nvPr>
            <p:ph idx="1"/>
          </p:nvPr>
        </p:nvPicPr>
        <p:blipFill>
          <a:blip r:embed="rId3"/>
          <a:stretch>
            <a:fillRect/>
          </a:stretch>
        </p:blipFill>
        <p:spPr>
          <a:xfrm>
            <a:off x="1443393" y="2081212"/>
            <a:ext cx="6257213" cy="4097338"/>
          </a:xfrm>
          <a:prstGeom prst="rect">
            <a:avLst/>
          </a:prstGeom>
        </p:spPr>
      </p:pic>
      <p:sp>
        <p:nvSpPr>
          <p:cNvPr id="4" name="Slide Number Placeholder 3">
            <a:extLst>
              <a:ext uri="{FF2B5EF4-FFF2-40B4-BE49-F238E27FC236}">
                <a16:creationId xmlns:a16="http://schemas.microsoft.com/office/drawing/2014/main" id="{2B699471-C850-D0C9-61E8-6EE48AB88B04}"/>
              </a:ext>
            </a:extLst>
          </p:cNvPr>
          <p:cNvSpPr>
            <a:spLocks noGrp="1"/>
          </p:cNvSpPr>
          <p:nvPr>
            <p:ph type="sldNum" sz="quarter" idx="12"/>
          </p:nvPr>
        </p:nvSpPr>
        <p:spPr/>
        <p:txBody>
          <a:bodyPr/>
          <a:lstStyle/>
          <a:p>
            <a:fld id="{C1FF6DA9-008F-8B48-92A6-B652298478BF}" type="slidenum">
              <a:rPr lang="en-US" smtClean="0"/>
              <a:t>85</a:t>
            </a:fld>
            <a:endParaRPr lang="en-US" dirty="0"/>
          </a:p>
        </p:txBody>
      </p:sp>
    </p:spTree>
    <p:extLst>
      <p:ext uri="{BB962C8B-B14F-4D97-AF65-F5344CB8AC3E}">
        <p14:creationId xmlns:p14="http://schemas.microsoft.com/office/powerpoint/2010/main" val="151090581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F99D2-9119-383D-6ED6-D479C8224A4A}"/>
              </a:ext>
            </a:extLst>
          </p:cNvPr>
          <p:cNvSpPr>
            <a:spLocks noGrp="1"/>
          </p:cNvSpPr>
          <p:nvPr>
            <p:ph type="title"/>
          </p:nvPr>
        </p:nvSpPr>
        <p:spPr/>
        <p:txBody>
          <a:bodyPr>
            <a:normAutofit fontScale="90000"/>
          </a:bodyPr>
          <a:lstStyle/>
          <a:p>
            <a:r>
              <a:rPr lang="en-US" dirty="0"/>
              <a:t>Maintenance of Effort Form</a:t>
            </a:r>
          </a:p>
        </p:txBody>
      </p:sp>
      <p:pic>
        <p:nvPicPr>
          <p:cNvPr id="6" name="Content Placeholder 5" descr="A picture containing calendar">
            <a:extLst>
              <a:ext uri="{FF2B5EF4-FFF2-40B4-BE49-F238E27FC236}">
                <a16:creationId xmlns:a16="http://schemas.microsoft.com/office/drawing/2014/main" id="{5E667ED4-F527-E645-3326-6EE469183CBA}"/>
              </a:ext>
            </a:extLst>
          </p:cNvPr>
          <p:cNvPicPr>
            <a:picLocks noGrp="1" noChangeAspect="1"/>
          </p:cNvPicPr>
          <p:nvPr>
            <p:ph idx="1"/>
          </p:nvPr>
        </p:nvPicPr>
        <p:blipFill>
          <a:blip r:embed="rId3"/>
          <a:stretch>
            <a:fillRect/>
          </a:stretch>
        </p:blipFill>
        <p:spPr>
          <a:xfrm>
            <a:off x="1071716" y="1903413"/>
            <a:ext cx="6903466" cy="4222750"/>
          </a:xfrm>
          <a:prstGeom prst="rect">
            <a:avLst/>
          </a:prstGeom>
        </p:spPr>
      </p:pic>
      <p:sp>
        <p:nvSpPr>
          <p:cNvPr id="4" name="Slide Number Placeholder 3">
            <a:extLst>
              <a:ext uri="{FF2B5EF4-FFF2-40B4-BE49-F238E27FC236}">
                <a16:creationId xmlns:a16="http://schemas.microsoft.com/office/drawing/2014/main" id="{B0D9BA8E-36A2-7481-D6F7-B5A3EF92EBEA}"/>
              </a:ext>
            </a:extLst>
          </p:cNvPr>
          <p:cNvSpPr>
            <a:spLocks noGrp="1"/>
          </p:cNvSpPr>
          <p:nvPr>
            <p:ph type="sldNum" sz="quarter" idx="12"/>
          </p:nvPr>
        </p:nvSpPr>
        <p:spPr/>
        <p:txBody>
          <a:bodyPr/>
          <a:lstStyle/>
          <a:p>
            <a:fld id="{C1FF6DA9-008F-8B48-92A6-B652298478BF}" type="slidenum">
              <a:rPr lang="en-US" smtClean="0"/>
              <a:t>86</a:t>
            </a:fld>
            <a:endParaRPr lang="en-US" dirty="0"/>
          </a:p>
        </p:txBody>
      </p:sp>
    </p:spTree>
    <p:extLst>
      <p:ext uri="{BB962C8B-B14F-4D97-AF65-F5344CB8AC3E}">
        <p14:creationId xmlns:p14="http://schemas.microsoft.com/office/powerpoint/2010/main" val="356016435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CF461-3426-E63B-CC53-FF22254F3945}"/>
              </a:ext>
            </a:extLst>
          </p:cNvPr>
          <p:cNvSpPr>
            <a:spLocks noGrp="1"/>
          </p:cNvSpPr>
          <p:nvPr>
            <p:ph type="title"/>
          </p:nvPr>
        </p:nvSpPr>
        <p:spPr>
          <a:xfrm>
            <a:off x="259237" y="1595863"/>
            <a:ext cx="8229600" cy="1143000"/>
          </a:xfrm>
        </p:spPr>
        <p:txBody>
          <a:bodyPr>
            <a:normAutofit fontScale="90000"/>
          </a:bodyPr>
          <a:lstStyle/>
          <a:p>
            <a:r>
              <a:rPr lang="en-US" sz="4000" b="1" dirty="0"/>
              <a:t>Attachment in NEBS</a:t>
            </a:r>
            <a:br>
              <a:rPr lang="en-US" dirty="0"/>
            </a:br>
            <a:endParaRPr lang="en-US" dirty="0"/>
          </a:p>
        </p:txBody>
      </p:sp>
      <p:pic>
        <p:nvPicPr>
          <p:cNvPr id="6" name="Content Placeholder 5">
            <a:extLst>
              <a:ext uri="{FF2B5EF4-FFF2-40B4-BE49-F238E27FC236}">
                <a16:creationId xmlns:a16="http://schemas.microsoft.com/office/drawing/2014/main" id="{9A32E0BD-7B00-075A-A78F-95FB7CE4AADC}"/>
              </a:ext>
            </a:extLst>
          </p:cNvPr>
          <p:cNvPicPr>
            <a:picLocks noGrp="1" noChangeAspect="1"/>
          </p:cNvPicPr>
          <p:nvPr>
            <p:ph idx="1"/>
          </p:nvPr>
        </p:nvPicPr>
        <p:blipFill>
          <a:blip r:embed="rId3"/>
          <a:stretch>
            <a:fillRect/>
          </a:stretch>
        </p:blipFill>
        <p:spPr>
          <a:xfrm>
            <a:off x="183600" y="2602820"/>
            <a:ext cx="8578800" cy="961180"/>
          </a:xfrm>
          <a:prstGeom prst="rect">
            <a:avLst/>
          </a:prstGeom>
        </p:spPr>
      </p:pic>
      <p:sp>
        <p:nvSpPr>
          <p:cNvPr id="4" name="Slide Number Placeholder 3">
            <a:extLst>
              <a:ext uri="{FF2B5EF4-FFF2-40B4-BE49-F238E27FC236}">
                <a16:creationId xmlns:a16="http://schemas.microsoft.com/office/drawing/2014/main" id="{00CAA67D-8266-9ECC-2221-83A218986673}"/>
              </a:ext>
            </a:extLst>
          </p:cNvPr>
          <p:cNvSpPr>
            <a:spLocks noGrp="1"/>
          </p:cNvSpPr>
          <p:nvPr>
            <p:ph type="sldNum" sz="quarter" idx="12"/>
          </p:nvPr>
        </p:nvSpPr>
        <p:spPr/>
        <p:txBody>
          <a:bodyPr/>
          <a:lstStyle/>
          <a:p>
            <a:fld id="{C1FF6DA9-008F-8B48-92A6-B652298478BF}" type="slidenum">
              <a:rPr lang="en-US" smtClean="0"/>
              <a:t>87</a:t>
            </a:fld>
            <a:endParaRPr lang="en-US" dirty="0"/>
          </a:p>
        </p:txBody>
      </p:sp>
    </p:spTree>
    <p:extLst>
      <p:ext uri="{BB962C8B-B14F-4D97-AF65-F5344CB8AC3E}">
        <p14:creationId xmlns:p14="http://schemas.microsoft.com/office/powerpoint/2010/main" val="50365455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0413"/>
            <a:ext cx="8229600" cy="4627664"/>
          </a:xfrm>
        </p:spPr>
        <p:txBody>
          <a:bodyPr/>
          <a:lstStyle/>
          <a:p>
            <a:r>
              <a:rPr lang="en-US" dirty="0">
                <a:solidFill>
                  <a:schemeClr val="tx2"/>
                </a:solidFill>
              </a:rPr>
              <a:t>Questions???</a:t>
            </a:r>
            <a:endParaRPr dirty="0">
              <a:solidFill>
                <a:schemeClr val="tx2"/>
              </a:solidFill>
            </a:endParaRPr>
          </a:p>
        </p:txBody>
      </p:sp>
      <p:sp>
        <p:nvSpPr>
          <p:cNvPr id="3" name="TextBox 2"/>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5" name="Slide Number Placeholder 4">
            <a:extLst>
              <a:ext uri="{FF2B5EF4-FFF2-40B4-BE49-F238E27FC236}">
                <a16:creationId xmlns:a16="http://schemas.microsoft.com/office/drawing/2014/main" id="{526CEED9-6D69-EEB2-DF55-8D3B9737E329}"/>
              </a:ext>
            </a:extLst>
          </p:cNvPr>
          <p:cNvSpPr>
            <a:spLocks noGrp="1"/>
          </p:cNvSpPr>
          <p:nvPr>
            <p:ph type="sldNum" sz="quarter" idx="12"/>
          </p:nvPr>
        </p:nvSpPr>
        <p:spPr/>
        <p:txBody>
          <a:bodyPr/>
          <a:lstStyle/>
          <a:p>
            <a:fld id="{C1FF6DA9-008F-8B48-92A6-B652298478BF}" type="slidenum">
              <a:rPr lang="en-US" smtClean="0"/>
              <a:t>88</a:t>
            </a:fld>
            <a:endParaRPr lang="en-US"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265A441-0042-0615-FDD2-2996B6778519}"/>
              </a:ext>
            </a:extLst>
          </p:cNvPr>
          <p:cNvSpPr/>
          <p:nvPr/>
        </p:nvSpPr>
        <p:spPr>
          <a:xfrm>
            <a:off x="0" y="2105025"/>
            <a:ext cx="9144000" cy="1828800"/>
          </a:xfrm>
          <a:prstGeom prst="rect">
            <a:avLst/>
          </a:prstGeom>
          <a:solidFill>
            <a:srgbClr val="1F3A93"/>
          </a:solidFill>
        </p:spPr>
        <p:style>
          <a:lnRef idx="1">
            <a:schemeClr val="accent1"/>
          </a:lnRef>
          <a:fillRef idx="3">
            <a:schemeClr val="accent1"/>
          </a:fillRef>
          <a:effectRef idx="2">
            <a:schemeClr val="accent1"/>
          </a:effectRef>
          <a:fontRef idx="minor">
            <a:schemeClr val="lt1"/>
          </a:fontRef>
        </p:style>
        <p:txBody>
          <a:bodyPr rtlCol="0" anchor="ctr"/>
          <a:lstStyle/>
          <a:p>
            <a:endParaRPr sz="3200" dirty="0">
              <a:solidFill>
                <a:srgbClr val="FFFFFF"/>
              </a:solidFill>
              <a:latin typeface="Segoe UI"/>
            </a:endParaRPr>
          </a:p>
        </p:txBody>
      </p:sp>
      <p:sp>
        <p:nvSpPr>
          <p:cNvPr id="2" name="TextBox 1"/>
          <p:cNvSpPr txBox="1"/>
          <p:nvPr/>
        </p:nvSpPr>
        <p:spPr>
          <a:xfrm>
            <a:off x="-114300" y="2665482"/>
            <a:ext cx="8801100" cy="707886"/>
          </a:xfrm>
          <a:prstGeom prst="rect">
            <a:avLst/>
          </a:prstGeom>
          <a:noFill/>
        </p:spPr>
        <p:txBody>
          <a:bodyPr wrap="square">
            <a:spAutoFit/>
          </a:bodyPr>
          <a:lstStyle/>
          <a:p>
            <a:r>
              <a:rPr lang="en-US" sz="3200" b="1" dirty="0">
                <a:solidFill>
                  <a:schemeClr val="accent3"/>
                </a:solidFill>
                <a:latin typeface="+mj-lt"/>
              </a:rPr>
              <a:t>            </a:t>
            </a:r>
            <a:r>
              <a:rPr lang="en-US" sz="4000" b="1" dirty="0">
                <a:solidFill>
                  <a:schemeClr val="accent3"/>
                </a:solidFill>
                <a:latin typeface="+mj-lt"/>
              </a:rPr>
              <a:t>Fleet Services Division</a:t>
            </a:r>
            <a:endParaRPr sz="4000" b="1" dirty="0">
              <a:solidFill>
                <a:schemeClr val="accent3"/>
              </a:solidFill>
              <a:latin typeface="+mj-lt"/>
            </a:endParaRPr>
          </a:p>
        </p:txBody>
      </p:sp>
      <p:sp>
        <p:nvSpPr>
          <p:cNvPr id="3" name="TextBox 2"/>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TextBox 5">
            <a:extLst>
              <a:ext uri="{FF2B5EF4-FFF2-40B4-BE49-F238E27FC236}">
                <a16:creationId xmlns:a16="http://schemas.microsoft.com/office/drawing/2014/main" id="{D9083261-C1EB-A8DD-538D-8DE793DEBE38}"/>
              </a:ext>
            </a:extLst>
          </p:cNvPr>
          <p:cNvSpPr txBox="1"/>
          <p:nvPr/>
        </p:nvSpPr>
        <p:spPr>
          <a:xfrm>
            <a:off x="5588127" y="4785895"/>
            <a:ext cx="3324225" cy="923330"/>
          </a:xfrm>
          <a:prstGeom prst="rect">
            <a:avLst/>
          </a:prstGeom>
          <a:noFill/>
        </p:spPr>
        <p:txBody>
          <a:bodyPr wrap="square" rtlCol="0">
            <a:spAutoFit/>
          </a:bodyPr>
          <a:lstStyle/>
          <a:p>
            <a:r>
              <a:rPr lang="en-US" b="1" dirty="0"/>
              <a:t>Robbie Burgess</a:t>
            </a:r>
          </a:p>
          <a:p>
            <a:r>
              <a:rPr lang="en-US" dirty="0"/>
              <a:t>Administrator</a:t>
            </a:r>
          </a:p>
          <a:p>
            <a:r>
              <a:rPr lang="en-US" dirty="0"/>
              <a:t>Fleet Services Division</a:t>
            </a:r>
          </a:p>
        </p:txBody>
      </p:sp>
      <p:sp>
        <p:nvSpPr>
          <p:cNvPr id="7" name="Slide Number Placeholder 6">
            <a:extLst>
              <a:ext uri="{FF2B5EF4-FFF2-40B4-BE49-F238E27FC236}">
                <a16:creationId xmlns:a16="http://schemas.microsoft.com/office/drawing/2014/main" id="{57071D96-DBE4-8691-E260-8B77D31F8A22}"/>
              </a:ext>
            </a:extLst>
          </p:cNvPr>
          <p:cNvSpPr>
            <a:spLocks noGrp="1"/>
          </p:cNvSpPr>
          <p:nvPr>
            <p:ph type="sldNum" sz="quarter" idx="12"/>
          </p:nvPr>
        </p:nvSpPr>
        <p:spPr/>
        <p:txBody>
          <a:bodyPr/>
          <a:lstStyle/>
          <a:p>
            <a:fld id="{C1FF6DA9-008F-8B48-92A6-B652298478BF}" type="slidenum">
              <a:rPr lang="en-US" smtClean="0"/>
              <a:t>89</a:t>
            </a:fld>
            <a:endParaRPr lang="en-US" dirty="0"/>
          </a:p>
        </p:txBody>
      </p:sp>
    </p:spTree>
    <p:extLst>
      <p:ext uri="{BB962C8B-B14F-4D97-AF65-F5344CB8AC3E}">
        <p14:creationId xmlns:p14="http://schemas.microsoft.com/office/powerpoint/2010/main" val="21237503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EB8D0-A001-6891-0D73-FE923C1CFB9A}"/>
              </a:ext>
            </a:extLst>
          </p:cNvPr>
          <p:cNvSpPr>
            <a:spLocks noGrp="1"/>
          </p:cNvSpPr>
          <p:nvPr>
            <p:ph type="title"/>
          </p:nvPr>
        </p:nvSpPr>
        <p:spPr/>
        <p:txBody>
          <a:bodyPr>
            <a:normAutofit/>
          </a:bodyPr>
          <a:lstStyle/>
          <a:p>
            <a:r>
              <a:rPr lang="en-US" sz="3600" dirty="0">
                <a:solidFill>
                  <a:schemeClr val="tx2"/>
                </a:solidFill>
              </a:rPr>
              <a:t>Consumer Driven Spending</a:t>
            </a:r>
          </a:p>
        </p:txBody>
      </p:sp>
      <p:sp>
        <p:nvSpPr>
          <p:cNvPr id="3" name="Slide Number Placeholder 2">
            <a:extLst>
              <a:ext uri="{FF2B5EF4-FFF2-40B4-BE49-F238E27FC236}">
                <a16:creationId xmlns:a16="http://schemas.microsoft.com/office/drawing/2014/main" id="{BA3919BF-7CE0-92F1-E949-BBD5B2B43ADB}"/>
              </a:ext>
            </a:extLst>
          </p:cNvPr>
          <p:cNvSpPr>
            <a:spLocks noGrp="1"/>
          </p:cNvSpPr>
          <p:nvPr>
            <p:ph type="sldNum" sz="quarter" idx="12"/>
          </p:nvPr>
        </p:nvSpPr>
        <p:spPr/>
        <p:txBody>
          <a:bodyPr/>
          <a:lstStyle/>
          <a:p>
            <a:fld id="{C1FF6DA9-008F-8B48-92A6-B652298478BF}" type="slidenum">
              <a:rPr lang="en-US" smtClean="0"/>
              <a:t>9</a:t>
            </a:fld>
            <a:endParaRPr lang="en-US" dirty="0"/>
          </a:p>
        </p:txBody>
      </p:sp>
      <p:pic>
        <p:nvPicPr>
          <p:cNvPr id="4" name="Content Placeholder 5">
            <a:extLst>
              <a:ext uri="{FF2B5EF4-FFF2-40B4-BE49-F238E27FC236}">
                <a16:creationId xmlns:a16="http://schemas.microsoft.com/office/drawing/2014/main" id="{AF39CBD3-1C02-FB9B-BCDB-443A4B059A14}"/>
              </a:ext>
            </a:extLst>
          </p:cNvPr>
          <p:cNvPicPr>
            <a:picLocks noChangeAspect="1"/>
          </p:cNvPicPr>
          <p:nvPr/>
        </p:nvPicPr>
        <p:blipFill>
          <a:blip r:embed="rId3"/>
          <a:srcRect t="9106"/>
          <a:stretch>
            <a:fillRect/>
          </a:stretch>
        </p:blipFill>
        <p:spPr bwMode="auto">
          <a:xfrm>
            <a:off x="323944" y="1761268"/>
            <a:ext cx="8496112" cy="473722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2455495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CB968C-2C2D-F29C-3A3A-7BD0E812DE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CFCA19-E343-A078-938B-02E67277CEBA}"/>
              </a:ext>
            </a:extLst>
          </p:cNvPr>
          <p:cNvSpPr>
            <a:spLocks noGrp="1"/>
          </p:cNvSpPr>
          <p:nvPr>
            <p:ph type="title"/>
          </p:nvPr>
        </p:nvSpPr>
        <p:spPr>
          <a:xfrm>
            <a:off x="365760" y="1023938"/>
            <a:ext cx="8229600" cy="611187"/>
          </a:xfrm>
        </p:spPr>
        <p:txBody>
          <a:bodyPr>
            <a:normAutofit fontScale="90000"/>
          </a:bodyPr>
          <a:lstStyle/>
          <a:p>
            <a:r>
              <a:rPr lang="en-US" dirty="0">
                <a:solidFill>
                  <a:schemeClr val="tx2"/>
                </a:solidFill>
              </a:rPr>
              <a:t>Fleet Services Division</a:t>
            </a:r>
            <a:endParaRPr dirty="0">
              <a:solidFill>
                <a:schemeClr val="tx2"/>
              </a:solidFill>
            </a:endParaRPr>
          </a:p>
        </p:txBody>
      </p:sp>
      <p:sp>
        <p:nvSpPr>
          <p:cNvPr id="3" name="Content Placeholder 2">
            <a:extLst>
              <a:ext uri="{FF2B5EF4-FFF2-40B4-BE49-F238E27FC236}">
                <a16:creationId xmlns:a16="http://schemas.microsoft.com/office/drawing/2014/main" id="{DC19C2BF-CF79-8188-A897-01EC67E5B938}"/>
              </a:ext>
            </a:extLst>
          </p:cNvPr>
          <p:cNvSpPr>
            <a:spLocks noGrp="1"/>
          </p:cNvSpPr>
          <p:nvPr>
            <p:ph idx="1"/>
          </p:nvPr>
        </p:nvSpPr>
        <p:spPr>
          <a:xfrm>
            <a:off x="457200" y="1663700"/>
            <a:ext cx="8229600" cy="4097338"/>
          </a:xfrm>
        </p:spPr>
        <p:txBody>
          <a:bodyPr>
            <a:normAutofit lnSpcReduction="10000"/>
          </a:body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2200" b="1" i="0" u="sng" strike="noStrike" kern="1200" cap="none" spc="0" normalizeH="0" baseline="0" noProof="0" dirty="0">
                <a:ln>
                  <a:noFill/>
                </a:ln>
                <a:solidFill>
                  <a:prstClr val="black"/>
                </a:solidFill>
                <a:effectLst/>
                <a:uLnTx/>
                <a:uFillTx/>
                <a:latin typeface="Calibri"/>
                <a:ea typeface="+mn-ea"/>
                <a:cs typeface="+mn-cs"/>
              </a:rPr>
              <a:t>Mission</a:t>
            </a:r>
            <a:br>
              <a:rPr kumimoji="0" lang="en-US" sz="2200" b="0" i="0" u="none" strike="noStrike" kern="1200" cap="none" spc="0" normalizeH="0" baseline="0" noProof="0" dirty="0">
                <a:ln>
                  <a:noFill/>
                </a:ln>
                <a:solidFill>
                  <a:prstClr val="black"/>
                </a:solidFill>
                <a:effectLst/>
                <a:uLnTx/>
                <a:uFillTx/>
                <a:latin typeface="Calibri"/>
                <a:ea typeface="+mn-ea"/>
                <a:cs typeface="+mn-cs"/>
              </a:rPr>
            </a:br>
            <a:r>
              <a:rPr kumimoji="0" lang="en-US" sz="2200" b="0" i="0" u="none" strike="noStrike" kern="1200" cap="none" spc="0" normalizeH="0" baseline="0" noProof="0" dirty="0">
                <a:ln>
                  <a:noFill/>
                </a:ln>
                <a:solidFill>
                  <a:prstClr val="black"/>
                </a:solidFill>
                <a:effectLst/>
                <a:uLnTx/>
                <a:uFillTx/>
                <a:latin typeface="Calibri"/>
                <a:ea typeface="+mn-ea"/>
                <a:cs typeface="+mn-cs"/>
              </a:rPr>
              <a:t>Provide superior customer-driven service to state agencies while being on the forefront in fleet management, alternative fuels and technology.</a:t>
            </a:r>
            <a:br>
              <a:rPr kumimoji="0" lang="en-US" sz="2200" b="0" i="0" u="none" strike="noStrike" kern="1200" cap="none" spc="0" normalizeH="0" baseline="0" noProof="0" dirty="0">
                <a:ln>
                  <a:noFill/>
                </a:ln>
                <a:solidFill>
                  <a:prstClr val="black"/>
                </a:solidFill>
                <a:effectLst/>
                <a:uLnTx/>
                <a:uFillTx/>
                <a:latin typeface="Calibri"/>
                <a:ea typeface="+mn-ea"/>
                <a:cs typeface="+mn-cs"/>
              </a:rPr>
            </a:br>
            <a:br>
              <a:rPr kumimoji="0" lang="en-US" sz="2200" b="0" i="0" u="none" strike="noStrike" kern="1200" cap="none" spc="0" normalizeH="0" baseline="0" noProof="0" dirty="0">
                <a:ln>
                  <a:noFill/>
                </a:ln>
                <a:solidFill>
                  <a:prstClr val="black"/>
                </a:solidFill>
                <a:effectLst/>
                <a:uLnTx/>
                <a:uFillTx/>
                <a:latin typeface="Calibri"/>
                <a:ea typeface="+mn-ea"/>
                <a:cs typeface="+mn-cs"/>
              </a:rPr>
            </a:br>
            <a:r>
              <a:rPr kumimoji="0" lang="en-US" sz="2200" b="1" i="0" u="sng" strike="noStrike" kern="1200" cap="none" spc="0" normalizeH="0" baseline="0" noProof="0" dirty="0">
                <a:ln>
                  <a:noFill/>
                </a:ln>
                <a:solidFill>
                  <a:prstClr val="black"/>
                </a:solidFill>
                <a:effectLst/>
                <a:uLnTx/>
                <a:uFillTx/>
                <a:latin typeface="Calibri"/>
                <a:ea typeface="+mn-ea"/>
                <a:cs typeface="+mn-cs"/>
              </a:rPr>
              <a:t>Strategy</a:t>
            </a:r>
            <a:br>
              <a:rPr kumimoji="0" lang="en-US" sz="2200" b="0" i="0" u="none" strike="noStrike" kern="1200" cap="none" spc="0" normalizeH="0" baseline="0" noProof="0" dirty="0">
                <a:ln>
                  <a:noFill/>
                </a:ln>
                <a:solidFill>
                  <a:prstClr val="black"/>
                </a:solidFill>
                <a:effectLst/>
                <a:uLnTx/>
                <a:uFillTx/>
                <a:latin typeface="Calibri"/>
                <a:ea typeface="+mn-ea"/>
                <a:cs typeface="+mn-cs"/>
              </a:rPr>
            </a:br>
            <a:r>
              <a:rPr kumimoji="0" lang="en-US" sz="2200" b="0" i="0" u="none" strike="noStrike" kern="1200" cap="none" spc="0" normalizeH="0" baseline="0" noProof="0" dirty="0">
                <a:ln>
                  <a:noFill/>
                </a:ln>
                <a:solidFill>
                  <a:prstClr val="black"/>
                </a:solidFill>
                <a:effectLst/>
                <a:uLnTx/>
                <a:uFillTx/>
                <a:latin typeface="Calibri"/>
                <a:ea typeface="+mn-ea"/>
                <a:cs typeface="+mn-cs"/>
              </a:rPr>
              <a:t>Partner closely with the private sector to ensure the product we deliver to our customers is delivered in an efficient and cost-effective manner while focusing on one goal - solve our customers’ problems quickly and efficiently. </a:t>
            </a:r>
            <a:br>
              <a:rPr kumimoji="0" lang="en-US" sz="2200" b="0" i="0" u="none" strike="noStrike" kern="1200" cap="none" spc="0" normalizeH="0" baseline="0" noProof="0" dirty="0">
                <a:ln>
                  <a:noFill/>
                </a:ln>
                <a:solidFill>
                  <a:prstClr val="black"/>
                </a:solidFill>
                <a:effectLst/>
                <a:uLnTx/>
                <a:uFillTx/>
                <a:latin typeface="Calibri"/>
                <a:ea typeface="+mn-ea"/>
                <a:cs typeface="+mn-cs"/>
              </a:rPr>
            </a:br>
            <a:br>
              <a:rPr kumimoji="0" lang="en-US" sz="2200" b="0" i="0" u="none" strike="noStrike" kern="1200" cap="none" spc="0" normalizeH="0" baseline="0" noProof="0" dirty="0">
                <a:ln>
                  <a:noFill/>
                </a:ln>
                <a:solidFill>
                  <a:prstClr val="black"/>
                </a:solidFill>
                <a:effectLst/>
                <a:uLnTx/>
                <a:uFillTx/>
                <a:latin typeface="Calibri"/>
                <a:ea typeface="+mn-ea"/>
                <a:cs typeface="+mn-cs"/>
              </a:rPr>
            </a:br>
            <a:r>
              <a:rPr kumimoji="0" lang="en-US" sz="2200" b="1" i="0" u="sng" strike="noStrike" kern="1200" cap="none" spc="0" normalizeH="0" baseline="0" noProof="0" dirty="0">
                <a:ln>
                  <a:noFill/>
                </a:ln>
                <a:solidFill>
                  <a:prstClr val="black"/>
                </a:solidFill>
                <a:effectLst/>
                <a:uLnTx/>
                <a:uFillTx/>
                <a:latin typeface="Calibri"/>
                <a:ea typeface="+mn-ea"/>
                <a:cs typeface="+mn-cs"/>
              </a:rPr>
              <a:t>Statutory Authority</a:t>
            </a:r>
            <a:br>
              <a:rPr kumimoji="0" lang="en-US" sz="2200" b="0" i="0" u="sng" strike="noStrike" kern="1200" cap="none" spc="0" normalizeH="0" baseline="0" noProof="0" dirty="0">
                <a:ln>
                  <a:noFill/>
                </a:ln>
                <a:solidFill>
                  <a:prstClr val="black"/>
                </a:solidFill>
                <a:effectLst/>
                <a:uLnTx/>
                <a:uFillTx/>
                <a:latin typeface="Calibri"/>
                <a:ea typeface="+mn-ea"/>
                <a:cs typeface="+mn-cs"/>
              </a:rPr>
            </a:br>
            <a:r>
              <a:rPr kumimoji="0" lang="en-US" sz="2200" b="0" i="0" u="none" strike="noStrike" kern="1200" cap="none" spc="0" normalizeH="0" baseline="0" noProof="0" dirty="0">
                <a:ln>
                  <a:noFill/>
                </a:ln>
                <a:solidFill>
                  <a:prstClr val="black"/>
                </a:solidFill>
                <a:effectLst/>
                <a:uLnTx/>
                <a:uFillTx/>
                <a:latin typeface="Calibri"/>
                <a:ea typeface="+mn-ea"/>
                <a:cs typeface="+mn-cs"/>
              </a:rPr>
              <a:t>NRS 336</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a:p>
            <a:pPr marL="0" indent="0">
              <a:buNone/>
            </a:pPr>
            <a:endParaRPr dirty="0"/>
          </a:p>
        </p:txBody>
      </p:sp>
      <p:sp>
        <p:nvSpPr>
          <p:cNvPr id="4" name="TextBox 3">
            <a:extLst>
              <a:ext uri="{FF2B5EF4-FFF2-40B4-BE49-F238E27FC236}">
                <a16:creationId xmlns:a16="http://schemas.microsoft.com/office/drawing/2014/main" id="{22C44790-3EEA-BF22-6C4E-933177933BE0}"/>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Slide Number Placeholder 5">
            <a:extLst>
              <a:ext uri="{FF2B5EF4-FFF2-40B4-BE49-F238E27FC236}">
                <a16:creationId xmlns:a16="http://schemas.microsoft.com/office/drawing/2014/main" id="{D92A2079-963C-DD2B-D11B-BD9DA40342CE}"/>
              </a:ext>
            </a:extLst>
          </p:cNvPr>
          <p:cNvSpPr>
            <a:spLocks noGrp="1"/>
          </p:cNvSpPr>
          <p:nvPr>
            <p:ph type="sldNum" sz="quarter" idx="12"/>
          </p:nvPr>
        </p:nvSpPr>
        <p:spPr/>
        <p:txBody>
          <a:bodyPr/>
          <a:lstStyle/>
          <a:p>
            <a:fld id="{C1FF6DA9-008F-8B48-92A6-B652298478BF}" type="slidenum">
              <a:rPr lang="en-US" smtClean="0"/>
              <a:t>90</a:t>
            </a:fld>
            <a:endParaRPr lang="en-US" dirty="0"/>
          </a:p>
        </p:txBody>
      </p:sp>
    </p:spTree>
    <p:extLst>
      <p:ext uri="{BB962C8B-B14F-4D97-AF65-F5344CB8AC3E}">
        <p14:creationId xmlns:p14="http://schemas.microsoft.com/office/powerpoint/2010/main" val="131214834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tx2"/>
                </a:solidFill>
              </a:rPr>
              <a:t>Services Provided</a:t>
            </a:r>
            <a:endParaRPr sz="4000" dirty="0">
              <a:solidFill>
                <a:schemeClr val="tx2"/>
              </a:solidFill>
            </a:endParaRPr>
          </a:p>
        </p:txBody>
      </p:sp>
      <p:sp>
        <p:nvSpPr>
          <p:cNvPr id="3" name="TextBox 2"/>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5" name="Slide Number Placeholder 4">
            <a:extLst>
              <a:ext uri="{FF2B5EF4-FFF2-40B4-BE49-F238E27FC236}">
                <a16:creationId xmlns:a16="http://schemas.microsoft.com/office/drawing/2014/main" id="{526CEED9-6D69-EEB2-DF55-8D3B9737E329}"/>
              </a:ext>
            </a:extLst>
          </p:cNvPr>
          <p:cNvSpPr>
            <a:spLocks noGrp="1"/>
          </p:cNvSpPr>
          <p:nvPr>
            <p:ph type="sldNum" sz="quarter" idx="12"/>
          </p:nvPr>
        </p:nvSpPr>
        <p:spPr/>
        <p:txBody>
          <a:bodyPr/>
          <a:lstStyle/>
          <a:p>
            <a:fld id="{C1FF6DA9-008F-8B48-92A6-B652298478BF}" type="slidenum">
              <a:rPr lang="en-US" smtClean="0"/>
              <a:t>91</a:t>
            </a:fld>
            <a:endParaRPr lang="en-US" dirty="0"/>
          </a:p>
        </p:txBody>
      </p:sp>
      <p:pic>
        <p:nvPicPr>
          <p:cNvPr id="6" name="Picture 5" descr="Shape&#10;&#10;AI-generated content may be incorrect.">
            <a:extLst>
              <a:ext uri="{FF2B5EF4-FFF2-40B4-BE49-F238E27FC236}">
                <a16:creationId xmlns:a16="http://schemas.microsoft.com/office/drawing/2014/main" id="{0C677178-286A-02C1-4B8D-72A7CC2D1F32}"/>
              </a:ext>
            </a:extLst>
          </p:cNvPr>
          <p:cNvPicPr>
            <a:picLocks noChangeAspect="1"/>
          </p:cNvPicPr>
          <p:nvPr/>
        </p:nvPicPr>
        <p:blipFill>
          <a:blip r:embed="rId3"/>
          <a:stretch>
            <a:fillRect/>
          </a:stretch>
        </p:blipFill>
        <p:spPr>
          <a:xfrm>
            <a:off x="1563363" y="2102976"/>
            <a:ext cx="6017274" cy="3392568"/>
          </a:xfrm>
          <a:prstGeom prst="rect">
            <a:avLst/>
          </a:prstGeom>
        </p:spPr>
      </p:pic>
    </p:spTree>
    <p:extLst>
      <p:ext uri="{BB962C8B-B14F-4D97-AF65-F5344CB8AC3E}">
        <p14:creationId xmlns:p14="http://schemas.microsoft.com/office/powerpoint/2010/main" val="291545088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054DE-3D16-BD27-FCC7-AECEC4EA63D0}"/>
              </a:ext>
            </a:extLst>
          </p:cNvPr>
          <p:cNvSpPr>
            <a:spLocks noGrp="1"/>
          </p:cNvSpPr>
          <p:nvPr>
            <p:ph type="title"/>
          </p:nvPr>
        </p:nvSpPr>
        <p:spPr/>
        <p:txBody>
          <a:bodyPr>
            <a:normAutofit fontScale="90000"/>
          </a:bodyPr>
          <a:lstStyle/>
          <a:p>
            <a:r>
              <a:rPr lang="en-US" dirty="0">
                <a:solidFill>
                  <a:schemeClr val="tx2"/>
                </a:solidFill>
              </a:rPr>
              <a:t>Long-Term Vehicle Request</a:t>
            </a:r>
          </a:p>
        </p:txBody>
      </p:sp>
      <p:sp>
        <p:nvSpPr>
          <p:cNvPr id="3" name="Slide Number Placeholder 2">
            <a:extLst>
              <a:ext uri="{FF2B5EF4-FFF2-40B4-BE49-F238E27FC236}">
                <a16:creationId xmlns:a16="http://schemas.microsoft.com/office/drawing/2014/main" id="{DCAA271B-7705-7FA5-8D05-20AC86C1CCD3}"/>
              </a:ext>
            </a:extLst>
          </p:cNvPr>
          <p:cNvSpPr>
            <a:spLocks noGrp="1"/>
          </p:cNvSpPr>
          <p:nvPr>
            <p:ph type="sldNum" sz="quarter" idx="12"/>
          </p:nvPr>
        </p:nvSpPr>
        <p:spPr/>
        <p:txBody>
          <a:bodyPr/>
          <a:lstStyle/>
          <a:p>
            <a:fld id="{C1FF6DA9-008F-8B48-92A6-B652298478BF}" type="slidenum">
              <a:rPr lang="en-US" smtClean="0"/>
              <a:t>92</a:t>
            </a:fld>
            <a:endParaRPr lang="en-US" dirty="0"/>
          </a:p>
        </p:txBody>
      </p:sp>
      <p:sp>
        <p:nvSpPr>
          <p:cNvPr id="7" name="TextBox 6">
            <a:extLst>
              <a:ext uri="{FF2B5EF4-FFF2-40B4-BE49-F238E27FC236}">
                <a16:creationId xmlns:a16="http://schemas.microsoft.com/office/drawing/2014/main" id="{1D9FFC6D-71A1-C05D-5A7A-5E3EED7E4CC1}"/>
              </a:ext>
            </a:extLst>
          </p:cNvPr>
          <p:cNvSpPr txBox="1"/>
          <p:nvPr/>
        </p:nvSpPr>
        <p:spPr>
          <a:xfrm>
            <a:off x="877824" y="2028426"/>
            <a:ext cx="7571232" cy="3884140"/>
          </a:xfrm>
          <a:prstGeom prst="rect">
            <a:avLst/>
          </a:prstGeom>
          <a:noFill/>
        </p:spPr>
        <p:txBody>
          <a:bodyPr wrap="square">
            <a:spAutoFit/>
          </a:bodyPr>
          <a:lstStyle/>
          <a:p>
            <a:pPr marL="285750" marR="0" lvl="0" indent="-285750" algn="l" defTabSz="914400"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Review your agency's mission and the tasks you are trying to achieve by leasing a vehicle.</a:t>
            </a:r>
          </a:p>
          <a:p>
            <a:pPr marL="285750" marR="0" lvl="0" indent="-285750" algn="l" defTabSz="914400"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Focus on what the vehicle needs to do, where it needs to go, how many people it needs to transport.</a:t>
            </a:r>
          </a:p>
          <a:p>
            <a:pPr marL="285750" marR="0" lvl="0" indent="-285750" algn="l" defTabSz="914400"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Does it need any specialized equipment?  For example a camper shell, tool box, lift gate, service body, etc. </a:t>
            </a:r>
          </a:p>
          <a:p>
            <a:pPr marL="285750" marR="0" lvl="0" indent="-285750" algn="l" defTabSz="914400"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Do you really need four-wheel drive?</a:t>
            </a:r>
          </a:p>
          <a:p>
            <a:pPr marL="285750" marR="0" lvl="0" indent="-285750" algn="l" defTabSz="914400"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Does it need to be a specific color?</a:t>
            </a:r>
          </a:p>
          <a:p>
            <a:pPr marL="285750" marR="0" lvl="0" indent="-285750" algn="l" defTabSz="914400"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Click on the vehicle schedule link for a complete list of vehicle types offered. </a:t>
            </a:r>
          </a:p>
          <a:p>
            <a:pPr marL="285750" marR="0" lvl="0" indent="-285750" algn="l" defTabSz="914400"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Does the vehicle meet the utilization guidelines in SAM 1407? Fleet Services will be monitoring vehicle usage and maintenance requirements for all additional and existing vehicles within the agency.</a:t>
            </a:r>
          </a:p>
          <a:p>
            <a:pPr marL="285750" marR="0" lvl="0" indent="-285750" algn="l" defTabSz="914400"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Please contact the division administrator for any questions or concerns at (775) 684-1883 or CarsonFleet@admin.nv.gov</a:t>
            </a:r>
          </a:p>
        </p:txBody>
      </p:sp>
      <p:sp>
        <p:nvSpPr>
          <p:cNvPr id="8" name="TextBox 7">
            <a:extLst>
              <a:ext uri="{FF2B5EF4-FFF2-40B4-BE49-F238E27FC236}">
                <a16:creationId xmlns:a16="http://schemas.microsoft.com/office/drawing/2014/main" id="{D5E4CDE3-A242-6224-C2CD-EDA6519494D1}"/>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Tree>
    <p:extLst>
      <p:ext uri="{BB962C8B-B14F-4D97-AF65-F5344CB8AC3E}">
        <p14:creationId xmlns:p14="http://schemas.microsoft.com/office/powerpoint/2010/main" val="48607724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261D7-9F6F-5CD4-E6AD-F2F1BEE128B4}"/>
              </a:ext>
            </a:extLst>
          </p:cNvPr>
          <p:cNvSpPr>
            <a:spLocks noGrp="1"/>
          </p:cNvSpPr>
          <p:nvPr>
            <p:ph type="title"/>
          </p:nvPr>
        </p:nvSpPr>
        <p:spPr/>
        <p:txBody>
          <a:bodyPr>
            <a:normAutofit/>
          </a:bodyPr>
          <a:lstStyle/>
          <a:p>
            <a:r>
              <a:rPr lang="en-US" sz="4000" dirty="0">
                <a:solidFill>
                  <a:schemeClr val="tx2"/>
                </a:solidFill>
              </a:rPr>
              <a:t>Hybrid or EV</a:t>
            </a:r>
          </a:p>
        </p:txBody>
      </p:sp>
      <p:sp>
        <p:nvSpPr>
          <p:cNvPr id="3" name="Slide Number Placeholder 2">
            <a:extLst>
              <a:ext uri="{FF2B5EF4-FFF2-40B4-BE49-F238E27FC236}">
                <a16:creationId xmlns:a16="http://schemas.microsoft.com/office/drawing/2014/main" id="{32D76A0F-5FD8-C6C5-FC6D-B2D5428E52C0}"/>
              </a:ext>
            </a:extLst>
          </p:cNvPr>
          <p:cNvSpPr>
            <a:spLocks noGrp="1"/>
          </p:cNvSpPr>
          <p:nvPr>
            <p:ph type="sldNum" sz="quarter" idx="12"/>
          </p:nvPr>
        </p:nvSpPr>
        <p:spPr/>
        <p:txBody>
          <a:bodyPr/>
          <a:lstStyle/>
          <a:p>
            <a:fld id="{C1FF6DA9-008F-8B48-92A6-B652298478BF}" type="slidenum">
              <a:rPr lang="en-US" smtClean="0"/>
              <a:t>93</a:t>
            </a:fld>
            <a:endParaRPr lang="en-US" dirty="0"/>
          </a:p>
        </p:txBody>
      </p:sp>
      <p:sp>
        <p:nvSpPr>
          <p:cNvPr id="7" name="TextBox 6">
            <a:extLst>
              <a:ext uri="{FF2B5EF4-FFF2-40B4-BE49-F238E27FC236}">
                <a16:creationId xmlns:a16="http://schemas.microsoft.com/office/drawing/2014/main" id="{FDF01184-8F50-DFE9-03BB-75F2D4AB244D}"/>
              </a:ext>
            </a:extLst>
          </p:cNvPr>
          <p:cNvSpPr txBox="1"/>
          <p:nvPr/>
        </p:nvSpPr>
        <p:spPr>
          <a:xfrm>
            <a:off x="1207008" y="1819493"/>
            <a:ext cx="6592824" cy="3847207"/>
          </a:xfrm>
          <a:prstGeom prst="rect">
            <a:avLst/>
          </a:prstGeom>
          <a:noFill/>
        </p:spPr>
        <p:txBody>
          <a:bodyPr wrap="square">
            <a:spAutoFit/>
          </a:body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To adhere to AB262 from the 82</a:t>
            </a:r>
            <a:r>
              <a:rPr kumimoji="0" lang="en-US" sz="2000" b="0" i="0" u="none" strike="noStrike" kern="1200" cap="none" spc="0" normalizeH="0" baseline="30000" noProof="0" dirty="0">
                <a:ln>
                  <a:noFill/>
                </a:ln>
                <a:solidFill>
                  <a:prstClr val="black"/>
                </a:solidFill>
                <a:effectLst/>
                <a:uLnTx/>
                <a:uFillTx/>
                <a:latin typeface="Calibri"/>
                <a:ea typeface="+mn-ea"/>
                <a:cs typeface="+mn-cs"/>
              </a:rPr>
              <a:t>nd</a:t>
            </a:r>
            <a:r>
              <a:rPr kumimoji="0" lang="en-US" sz="2000" b="0" i="0" u="none" strike="noStrike" kern="1200" cap="none" spc="0" normalizeH="0" baseline="0" noProof="0" dirty="0">
                <a:ln>
                  <a:noFill/>
                </a:ln>
                <a:solidFill>
                  <a:prstClr val="black"/>
                </a:solidFill>
                <a:effectLst/>
                <a:uLnTx/>
                <a:uFillTx/>
                <a:latin typeface="Calibri"/>
                <a:ea typeface="+mn-ea"/>
                <a:cs typeface="+mn-cs"/>
              </a:rPr>
              <a:t> Legislature</a:t>
            </a: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Are you looking to move your agency-assigned vehicles toward hybrid or electric vehicle technology in the next biennium? </a:t>
            </a: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2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Both EVs and hybrid vehicles are available to choose in the NEBS Vehicle Schedule.</a:t>
            </a: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Call the Fleet Services Division to discuss which vehicle would be best for your</a:t>
            </a:r>
            <a:r>
              <a:rPr lang="en-US" sz="2000" dirty="0">
                <a:solidFill>
                  <a:prstClr val="black"/>
                </a:solidFill>
                <a:latin typeface="Calibri"/>
              </a:rPr>
              <a:t> </a:t>
            </a:r>
            <a:r>
              <a:rPr kumimoji="0" lang="en-US" sz="2000" b="0" i="0" u="none" strike="noStrike" kern="1200" cap="none" spc="0" normalizeH="0" baseline="0" noProof="0" dirty="0">
                <a:ln>
                  <a:noFill/>
                </a:ln>
                <a:solidFill>
                  <a:prstClr val="black"/>
                </a:solidFill>
                <a:effectLst/>
                <a:uLnTx/>
                <a:uFillTx/>
                <a:latin typeface="Calibri"/>
                <a:ea typeface="+mn-ea"/>
                <a:cs typeface="+mn-cs"/>
              </a:rPr>
              <a:t>agency  to request.</a:t>
            </a:r>
          </a:p>
        </p:txBody>
      </p:sp>
      <p:sp>
        <p:nvSpPr>
          <p:cNvPr id="8" name="TextBox 7">
            <a:extLst>
              <a:ext uri="{FF2B5EF4-FFF2-40B4-BE49-F238E27FC236}">
                <a16:creationId xmlns:a16="http://schemas.microsoft.com/office/drawing/2014/main" id="{CE9385E8-8DD1-AF36-8038-1F12869691A3}"/>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Tree>
    <p:extLst>
      <p:ext uri="{BB962C8B-B14F-4D97-AF65-F5344CB8AC3E}">
        <p14:creationId xmlns:p14="http://schemas.microsoft.com/office/powerpoint/2010/main" val="261283181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CEC0D-0C11-2BDA-3E11-FA819A161280}"/>
              </a:ext>
            </a:extLst>
          </p:cNvPr>
          <p:cNvSpPr>
            <a:spLocks noGrp="1"/>
          </p:cNvSpPr>
          <p:nvPr>
            <p:ph type="title"/>
          </p:nvPr>
        </p:nvSpPr>
        <p:spPr>
          <a:xfrm>
            <a:off x="557784" y="879285"/>
            <a:ext cx="7671816" cy="1143000"/>
          </a:xfrm>
        </p:spPr>
        <p:txBody>
          <a:bodyPr>
            <a:noAutofit/>
          </a:bodyPr>
          <a:lstStyle/>
          <a:p>
            <a:r>
              <a:rPr lang="en-US" sz="2800" dirty="0">
                <a:solidFill>
                  <a:schemeClr val="tx2"/>
                </a:solidFill>
              </a:rPr>
              <a:t>MP-5</a:t>
            </a:r>
            <a:br>
              <a:rPr lang="en-US" sz="2800" dirty="0">
                <a:solidFill>
                  <a:schemeClr val="tx2"/>
                </a:solidFill>
              </a:rPr>
            </a:br>
            <a:r>
              <a:rPr lang="en-US" sz="2800" dirty="0">
                <a:solidFill>
                  <a:schemeClr val="tx2"/>
                </a:solidFill>
              </a:rPr>
              <a:t>Request for Long-Term Assigned Vehicle</a:t>
            </a:r>
          </a:p>
        </p:txBody>
      </p:sp>
      <p:sp>
        <p:nvSpPr>
          <p:cNvPr id="3" name="Slide Number Placeholder 2">
            <a:extLst>
              <a:ext uri="{FF2B5EF4-FFF2-40B4-BE49-F238E27FC236}">
                <a16:creationId xmlns:a16="http://schemas.microsoft.com/office/drawing/2014/main" id="{2BE1A124-BFEF-B55F-7B15-7087D6D30B74}"/>
              </a:ext>
            </a:extLst>
          </p:cNvPr>
          <p:cNvSpPr>
            <a:spLocks noGrp="1"/>
          </p:cNvSpPr>
          <p:nvPr>
            <p:ph type="sldNum" sz="quarter" idx="12"/>
          </p:nvPr>
        </p:nvSpPr>
        <p:spPr/>
        <p:txBody>
          <a:bodyPr/>
          <a:lstStyle/>
          <a:p>
            <a:fld id="{C1FF6DA9-008F-8B48-92A6-B652298478BF}" type="slidenum">
              <a:rPr lang="en-US" smtClean="0"/>
              <a:t>94</a:t>
            </a:fld>
            <a:endParaRPr lang="en-US" dirty="0"/>
          </a:p>
        </p:txBody>
      </p:sp>
      <p:pic>
        <p:nvPicPr>
          <p:cNvPr id="4" name="Content Placeholder 6">
            <a:extLst>
              <a:ext uri="{FF2B5EF4-FFF2-40B4-BE49-F238E27FC236}">
                <a16:creationId xmlns:a16="http://schemas.microsoft.com/office/drawing/2014/main" id="{6C481F7E-16E1-4EA0-7496-0A7E88B63DB7}"/>
              </a:ext>
            </a:extLst>
          </p:cNvPr>
          <p:cNvPicPr>
            <a:picLocks noChangeAspect="1"/>
          </p:cNvPicPr>
          <p:nvPr/>
        </p:nvPicPr>
        <p:blipFill>
          <a:blip r:embed="rId3"/>
          <a:stretch>
            <a:fillRect/>
          </a:stretch>
        </p:blipFill>
        <p:spPr>
          <a:xfrm>
            <a:off x="1060704" y="2196020"/>
            <a:ext cx="3309850" cy="4160330"/>
          </a:xfrm>
          <a:prstGeom prst="rect">
            <a:avLst/>
          </a:prstGeom>
        </p:spPr>
      </p:pic>
      <p:pic>
        <p:nvPicPr>
          <p:cNvPr id="5" name="Picture 4">
            <a:extLst>
              <a:ext uri="{FF2B5EF4-FFF2-40B4-BE49-F238E27FC236}">
                <a16:creationId xmlns:a16="http://schemas.microsoft.com/office/drawing/2014/main" id="{D5960AF5-041D-1E40-BF1E-56BF72B325F2}"/>
              </a:ext>
            </a:extLst>
          </p:cNvPr>
          <p:cNvPicPr>
            <a:picLocks noChangeAspect="1"/>
          </p:cNvPicPr>
          <p:nvPr/>
        </p:nvPicPr>
        <p:blipFill>
          <a:blip r:embed="rId4"/>
          <a:stretch>
            <a:fillRect/>
          </a:stretch>
        </p:blipFill>
        <p:spPr>
          <a:xfrm>
            <a:off x="4572000" y="2262188"/>
            <a:ext cx="3428999" cy="4094162"/>
          </a:xfrm>
          <a:prstGeom prst="rect">
            <a:avLst/>
          </a:prstGeom>
        </p:spPr>
      </p:pic>
      <p:sp>
        <p:nvSpPr>
          <p:cNvPr id="6" name="TextBox 5">
            <a:extLst>
              <a:ext uri="{FF2B5EF4-FFF2-40B4-BE49-F238E27FC236}">
                <a16:creationId xmlns:a16="http://schemas.microsoft.com/office/drawing/2014/main" id="{704E5985-38DB-9FE1-0B7D-622328EC331B}"/>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Tree>
    <p:extLst>
      <p:ext uri="{BB962C8B-B14F-4D97-AF65-F5344CB8AC3E}">
        <p14:creationId xmlns:p14="http://schemas.microsoft.com/office/powerpoint/2010/main" val="73999687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2F432-1199-69F8-82FC-BC3CB5DDFC84}"/>
              </a:ext>
            </a:extLst>
          </p:cNvPr>
          <p:cNvSpPr>
            <a:spLocks noGrp="1"/>
          </p:cNvSpPr>
          <p:nvPr>
            <p:ph type="title"/>
          </p:nvPr>
        </p:nvSpPr>
        <p:spPr/>
        <p:txBody>
          <a:bodyPr>
            <a:normAutofit/>
          </a:bodyPr>
          <a:lstStyle/>
          <a:p>
            <a:r>
              <a:rPr lang="en-US" sz="3600" dirty="0">
                <a:solidFill>
                  <a:schemeClr val="tx2"/>
                </a:solidFill>
              </a:rPr>
              <a:t>Vehicle Schedule</a:t>
            </a:r>
          </a:p>
        </p:txBody>
      </p:sp>
      <p:sp>
        <p:nvSpPr>
          <p:cNvPr id="3" name="Slide Number Placeholder 2">
            <a:extLst>
              <a:ext uri="{FF2B5EF4-FFF2-40B4-BE49-F238E27FC236}">
                <a16:creationId xmlns:a16="http://schemas.microsoft.com/office/drawing/2014/main" id="{03BCC3D1-E6B2-4E60-DCCB-D6EF03A4AC70}"/>
              </a:ext>
            </a:extLst>
          </p:cNvPr>
          <p:cNvSpPr>
            <a:spLocks noGrp="1"/>
          </p:cNvSpPr>
          <p:nvPr>
            <p:ph type="sldNum" sz="quarter" idx="12"/>
          </p:nvPr>
        </p:nvSpPr>
        <p:spPr/>
        <p:txBody>
          <a:bodyPr/>
          <a:lstStyle/>
          <a:p>
            <a:fld id="{C1FF6DA9-008F-8B48-92A6-B652298478BF}" type="slidenum">
              <a:rPr lang="en-US" smtClean="0"/>
              <a:t>95</a:t>
            </a:fld>
            <a:endParaRPr lang="en-US" dirty="0"/>
          </a:p>
        </p:txBody>
      </p:sp>
      <p:pic>
        <p:nvPicPr>
          <p:cNvPr id="4" name="Content Placeholder 11">
            <a:extLst>
              <a:ext uri="{FF2B5EF4-FFF2-40B4-BE49-F238E27FC236}">
                <a16:creationId xmlns:a16="http://schemas.microsoft.com/office/drawing/2014/main" id="{27E65D5E-7586-7C21-0A0D-45CF495B420D}"/>
              </a:ext>
            </a:extLst>
          </p:cNvPr>
          <p:cNvPicPr>
            <a:picLocks noChangeAspect="1"/>
          </p:cNvPicPr>
          <p:nvPr/>
        </p:nvPicPr>
        <p:blipFill>
          <a:blip r:embed="rId3"/>
          <a:stretch>
            <a:fillRect/>
          </a:stretch>
        </p:blipFill>
        <p:spPr>
          <a:xfrm>
            <a:off x="457200" y="1676400"/>
            <a:ext cx="3825304" cy="4494773"/>
          </a:xfrm>
          <a:prstGeom prst="rect">
            <a:avLst/>
          </a:prstGeom>
        </p:spPr>
      </p:pic>
      <p:pic>
        <p:nvPicPr>
          <p:cNvPr id="5" name="Picture 4">
            <a:extLst>
              <a:ext uri="{FF2B5EF4-FFF2-40B4-BE49-F238E27FC236}">
                <a16:creationId xmlns:a16="http://schemas.microsoft.com/office/drawing/2014/main" id="{4C9B5EE5-5586-9B02-4DFB-AECD90E48E2A}"/>
              </a:ext>
            </a:extLst>
          </p:cNvPr>
          <p:cNvPicPr>
            <a:picLocks noChangeAspect="1"/>
          </p:cNvPicPr>
          <p:nvPr/>
        </p:nvPicPr>
        <p:blipFill>
          <a:blip r:embed="rId4"/>
          <a:stretch>
            <a:fillRect/>
          </a:stretch>
        </p:blipFill>
        <p:spPr>
          <a:xfrm>
            <a:off x="4480560" y="1602813"/>
            <a:ext cx="4567785" cy="4494774"/>
          </a:xfrm>
          <a:prstGeom prst="rect">
            <a:avLst/>
          </a:prstGeom>
        </p:spPr>
      </p:pic>
      <p:sp>
        <p:nvSpPr>
          <p:cNvPr id="6" name="TextBox 5">
            <a:extLst>
              <a:ext uri="{FF2B5EF4-FFF2-40B4-BE49-F238E27FC236}">
                <a16:creationId xmlns:a16="http://schemas.microsoft.com/office/drawing/2014/main" id="{66ED35DD-8913-396A-DED7-5E1E01E7783A}"/>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Tree>
    <p:extLst>
      <p:ext uri="{BB962C8B-B14F-4D97-AF65-F5344CB8AC3E}">
        <p14:creationId xmlns:p14="http://schemas.microsoft.com/office/powerpoint/2010/main" val="29916357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10651-6727-FAFF-4D74-FD3A0025EE82}"/>
              </a:ext>
            </a:extLst>
          </p:cNvPr>
          <p:cNvSpPr>
            <a:spLocks noGrp="1"/>
          </p:cNvSpPr>
          <p:nvPr>
            <p:ph type="title"/>
          </p:nvPr>
        </p:nvSpPr>
        <p:spPr/>
        <p:txBody>
          <a:bodyPr>
            <a:normAutofit/>
          </a:bodyPr>
          <a:lstStyle/>
          <a:p>
            <a:r>
              <a:rPr lang="en-US" sz="4000" dirty="0">
                <a:solidFill>
                  <a:schemeClr val="tx2"/>
                </a:solidFill>
              </a:rPr>
              <a:t>Forms and Vehicle Schedule</a:t>
            </a:r>
          </a:p>
        </p:txBody>
      </p:sp>
      <p:sp>
        <p:nvSpPr>
          <p:cNvPr id="3" name="Slide Number Placeholder 2">
            <a:extLst>
              <a:ext uri="{FF2B5EF4-FFF2-40B4-BE49-F238E27FC236}">
                <a16:creationId xmlns:a16="http://schemas.microsoft.com/office/drawing/2014/main" id="{5456DDB6-F4A1-ACB6-5C29-D949A16014F0}"/>
              </a:ext>
            </a:extLst>
          </p:cNvPr>
          <p:cNvSpPr>
            <a:spLocks noGrp="1"/>
          </p:cNvSpPr>
          <p:nvPr>
            <p:ph type="sldNum" sz="quarter" idx="12"/>
          </p:nvPr>
        </p:nvSpPr>
        <p:spPr/>
        <p:txBody>
          <a:bodyPr/>
          <a:lstStyle/>
          <a:p>
            <a:fld id="{C1FF6DA9-008F-8B48-92A6-B652298478BF}" type="slidenum">
              <a:rPr lang="en-US" smtClean="0"/>
              <a:t>96</a:t>
            </a:fld>
            <a:endParaRPr lang="en-US" dirty="0"/>
          </a:p>
        </p:txBody>
      </p:sp>
      <p:sp>
        <p:nvSpPr>
          <p:cNvPr id="5" name="TextBox 4">
            <a:extLst>
              <a:ext uri="{FF2B5EF4-FFF2-40B4-BE49-F238E27FC236}">
                <a16:creationId xmlns:a16="http://schemas.microsoft.com/office/drawing/2014/main" id="{AB79DC79-E906-F444-4293-C11D5C41CC59}"/>
              </a:ext>
            </a:extLst>
          </p:cNvPr>
          <p:cNvSpPr txBox="1"/>
          <p:nvPr/>
        </p:nvSpPr>
        <p:spPr>
          <a:xfrm>
            <a:off x="676656" y="2290861"/>
            <a:ext cx="7891272" cy="3018199"/>
          </a:xfrm>
          <a:prstGeom prst="rect">
            <a:avLst/>
          </a:prstGeom>
          <a:noFill/>
        </p:spPr>
        <p:txBody>
          <a:bodyPr wrap="square">
            <a:spAutoFit/>
          </a:bodyPr>
          <a:lstStyle/>
          <a:p>
            <a:pPr marL="0" marR="0" algn="just">
              <a:lnSpc>
                <a:spcPct val="115000"/>
              </a:lnSpc>
              <a:spcAft>
                <a:spcPts val="800"/>
              </a:spcAft>
              <a:buNone/>
            </a:pPr>
            <a:r>
              <a:rPr lang="en-US" sz="2800" kern="100" dirty="0">
                <a:effectLst/>
                <a:latin typeface="Calibri" panose="020F0502020204030204" pitchFamily="34" charset="0"/>
                <a:ea typeface="Aptos" panose="020B0004020202020204" pitchFamily="34" charset="0"/>
                <a:cs typeface="Times New Roman" panose="02020603050405020304" pitchFamily="18" charset="0"/>
              </a:rPr>
              <a:t>All of the Fleet Services Division forms including the MP-5 Long-Term Vehicle Request and the Vehicle Schedule </a:t>
            </a:r>
            <a:r>
              <a:rPr lang="en-US" sz="2800" kern="100" dirty="0">
                <a:latin typeface="Calibri" panose="020F0502020204030204" pitchFamily="34" charset="0"/>
                <a:ea typeface="Aptos" panose="020B0004020202020204" pitchFamily="34" charset="0"/>
                <a:cs typeface="Times New Roman" panose="02020603050405020304" pitchFamily="18" charset="0"/>
              </a:rPr>
              <a:t>can be seen on our website.</a:t>
            </a:r>
            <a:r>
              <a:rPr lang="en-US" sz="2800" kern="100" dirty="0">
                <a:effectLst/>
                <a:latin typeface="Calibri" panose="020F0502020204030204" pitchFamily="34" charset="0"/>
                <a:ea typeface="Aptos" panose="020B0004020202020204" pitchFamily="34" charset="0"/>
                <a:cs typeface="Times New Roman" panose="02020603050405020304" pitchFamily="18" charset="0"/>
              </a:rPr>
              <a:t> </a:t>
            </a:r>
          </a:p>
          <a:p>
            <a:pPr marL="0" marR="0">
              <a:lnSpc>
                <a:spcPct val="115000"/>
              </a:lnSpc>
              <a:spcAft>
                <a:spcPts val="800"/>
              </a:spcAft>
              <a:buNone/>
            </a:pPr>
            <a:endParaRPr lang="en-US" sz="2800" kern="100" dirty="0">
              <a:latin typeface="Calibri" panose="020F050202020403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n-US" sz="2800" kern="100" dirty="0">
                <a:effectLst/>
                <a:latin typeface="Calibri" panose="020F0502020204030204" pitchFamily="34" charset="0"/>
                <a:ea typeface="Aptos" panose="020B0004020202020204" pitchFamily="34" charset="0"/>
                <a:cs typeface="Times New Roman" panose="02020603050405020304" pitchFamily="18" charset="0"/>
              </a:rPr>
              <a:t>        	</a:t>
            </a:r>
            <a:r>
              <a:rPr lang="en-US" sz="4400" kern="100" dirty="0">
                <a:solidFill>
                  <a:schemeClr val="tx2"/>
                </a:solidFill>
                <a:effectLst/>
                <a:latin typeface="Calibri" panose="020F0502020204030204" pitchFamily="34" charset="0"/>
                <a:ea typeface="Aptos" panose="020B0004020202020204" pitchFamily="34" charset="0"/>
                <a:cs typeface="Times New Roman" panose="02020603050405020304" pitchFamily="18" charset="0"/>
              </a:rPr>
              <a:t>www.fleetservices.nv.gov</a:t>
            </a:r>
            <a:endParaRPr lang="en-US" sz="44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4863C4C4-9C12-FC2D-53A3-2062C79DCC38}"/>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Tree>
    <p:extLst>
      <p:ext uri="{BB962C8B-B14F-4D97-AF65-F5344CB8AC3E}">
        <p14:creationId xmlns:p14="http://schemas.microsoft.com/office/powerpoint/2010/main" val="337391340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C9E7E-6554-5081-24A3-998F2ED95427}"/>
              </a:ext>
            </a:extLst>
          </p:cNvPr>
          <p:cNvSpPr>
            <a:spLocks noGrp="1"/>
          </p:cNvSpPr>
          <p:nvPr>
            <p:ph type="title"/>
          </p:nvPr>
        </p:nvSpPr>
        <p:spPr>
          <a:xfrm>
            <a:off x="347472" y="2479485"/>
            <a:ext cx="8229600" cy="1143000"/>
          </a:xfrm>
        </p:spPr>
        <p:txBody>
          <a:bodyPr/>
          <a:lstStyle/>
          <a:p>
            <a:r>
              <a:rPr lang="en-US" dirty="0">
                <a:solidFill>
                  <a:schemeClr val="tx2"/>
                </a:solidFill>
              </a:rPr>
              <a:t>Questions???</a:t>
            </a:r>
          </a:p>
        </p:txBody>
      </p:sp>
      <p:sp>
        <p:nvSpPr>
          <p:cNvPr id="3" name="Slide Number Placeholder 2">
            <a:extLst>
              <a:ext uri="{FF2B5EF4-FFF2-40B4-BE49-F238E27FC236}">
                <a16:creationId xmlns:a16="http://schemas.microsoft.com/office/drawing/2014/main" id="{93E7B281-9354-F146-B49F-9C3EABFE21C3}"/>
              </a:ext>
            </a:extLst>
          </p:cNvPr>
          <p:cNvSpPr>
            <a:spLocks noGrp="1"/>
          </p:cNvSpPr>
          <p:nvPr>
            <p:ph type="sldNum" sz="quarter" idx="12"/>
          </p:nvPr>
        </p:nvSpPr>
        <p:spPr/>
        <p:txBody>
          <a:bodyPr/>
          <a:lstStyle/>
          <a:p>
            <a:fld id="{C1FF6DA9-008F-8B48-92A6-B652298478BF}" type="slidenum">
              <a:rPr lang="en-US" smtClean="0"/>
              <a:t>97</a:t>
            </a:fld>
            <a:endParaRPr lang="en-US" dirty="0"/>
          </a:p>
        </p:txBody>
      </p:sp>
      <p:sp>
        <p:nvSpPr>
          <p:cNvPr id="4" name="TextBox 3">
            <a:extLst>
              <a:ext uri="{FF2B5EF4-FFF2-40B4-BE49-F238E27FC236}">
                <a16:creationId xmlns:a16="http://schemas.microsoft.com/office/drawing/2014/main" id="{C75262B7-E15B-C471-8E65-6A91799EC141}"/>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Tree>
    <p:extLst>
      <p:ext uri="{BB962C8B-B14F-4D97-AF65-F5344CB8AC3E}">
        <p14:creationId xmlns:p14="http://schemas.microsoft.com/office/powerpoint/2010/main" val="73643887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C0ABD-B99F-F720-1E4B-D8F6EE67D81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16E82EE-F38C-AB4A-4F78-AE011B26DFFA}"/>
              </a:ext>
            </a:extLst>
          </p:cNvPr>
          <p:cNvSpPr/>
          <p:nvPr/>
        </p:nvSpPr>
        <p:spPr>
          <a:xfrm>
            <a:off x="0" y="2105025"/>
            <a:ext cx="9144000" cy="1828800"/>
          </a:xfrm>
          <a:prstGeom prst="rect">
            <a:avLst/>
          </a:prstGeom>
          <a:solidFill>
            <a:srgbClr val="1F3A93"/>
          </a:solidFill>
        </p:spPr>
        <p:style>
          <a:lnRef idx="1">
            <a:schemeClr val="accent1"/>
          </a:lnRef>
          <a:fillRef idx="3">
            <a:schemeClr val="accent1"/>
          </a:fillRef>
          <a:effectRef idx="2">
            <a:schemeClr val="accent1"/>
          </a:effectRef>
          <a:fontRef idx="minor">
            <a:schemeClr val="lt1"/>
          </a:fontRef>
        </p:style>
        <p:txBody>
          <a:bodyPr rtlCol="0" anchor="ctr"/>
          <a:lstStyle/>
          <a:p>
            <a:endParaRPr sz="3200" dirty="0">
              <a:solidFill>
                <a:srgbClr val="FFFFFF"/>
              </a:solidFill>
              <a:latin typeface="Segoe UI"/>
            </a:endParaRPr>
          </a:p>
        </p:txBody>
      </p:sp>
      <p:sp>
        <p:nvSpPr>
          <p:cNvPr id="3" name="TextBox 2">
            <a:extLst>
              <a:ext uri="{FF2B5EF4-FFF2-40B4-BE49-F238E27FC236}">
                <a16:creationId xmlns:a16="http://schemas.microsoft.com/office/drawing/2014/main" id="{FCF1110C-589F-ACFD-F6AD-5AD094812AE4}"/>
              </a:ext>
            </a:extLst>
          </p:cNvPr>
          <p:cNvSpPr txBox="1"/>
          <p:nvPr/>
        </p:nvSpPr>
        <p:spPr>
          <a:xfrm>
            <a:off x="457200" y="6400800"/>
            <a:ext cx="5486400" cy="274320"/>
          </a:xfrm>
          <a:prstGeom prst="rect">
            <a:avLst/>
          </a:prstGeom>
          <a:noFill/>
        </p:spPr>
        <p:txBody>
          <a:bodyPr wrap="none">
            <a:spAutoFit/>
          </a:bodyPr>
          <a:lstStyle/>
          <a:p>
            <a:pPr algn="l"/>
            <a:r>
              <a:rPr sz="1200" dirty="0">
                <a:solidFill>
                  <a:srgbClr val="1F3A93"/>
                </a:solidFill>
                <a:latin typeface="Segoe UI"/>
              </a:rPr>
              <a:t>Governor's Finance Office - February 25, 2026</a:t>
            </a:r>
          </a:p>
        </p:txBody>
      </p:sp>
      <p:sp>
        <p:nvSpPr>
          <p:cNvPr id="6" name="TextBox 5">
            <a:extLst>
              <a:ext uri="{FF2B5EF4-FFF2-40B4-BE49-F238E27FC236}">
                <a16:creationId xmlns:a16="http://schemas.microsoft.com/office/drawing/2014/main" id="{17D80097-3208-0A22-7B8D-DEE620A8AAEC}"/>
              </a:ext>
            </a:extLst>
          </p:cNvPr>
          <p:cNvSpPr txBox="1"/>
          <p:nvPr/>
        </p:nvSpPr>
        <p:spPr>
          <a:xfrm>
            <a:off x="0" y="2657475"/>
            <a:ext cx="9144000" cy="584775"/>
          </a:xfrm>
          <a:prstGeom prst="rect">
            <a:avLst/>
          </a:prstGeom>
          <a:noFill/>
        </p:spPr>
        <p:txBody>
          <a:bodyPr wrap="square">
            <a:spAutoFit/>
          </a:bodyPr>
          <a:lstStyle/>
          <a:p>
            <a:pPr algn="ctr"/>
            <a:r>
              <a:rPr lang="en-US" sz="3200" b="1" dirty="0">
                <a:solidFill>
                  <a:schemeClr val="accent3"/>
                </a:solidFill>
                <a:latin typeface="+mj-lt"/>
              </a:rPr>
              <a:t>Division of Human Resources Management</a:t>
            </a:r>
            <a:endParaRPr sz="3200" b="1" dirty="0">
              <a:solidFill>
                <a:schemeClr val="accent3"/>
              </a:solidFill>
              <a:latin typeface="+mj-lt"/>
            </a:endParaRPr>
          </a:p>
        </p:txBody>
      </p:sp>
      <p:sp>
        <p:nvSpPr>
          <p:cNvPr id="7" name="TextBox 6">
            <a:extLst>
              <a:ext uri="{FF2B5EF4-FFF2-40B4-BE49-F238E27FC236}">
                <a16:creationId xmlns:a16="http://schemas.microsoft.com/office/drawing/2014/main" id="{E84AD37A-A9DF-3974-B906-BB7D1E05E472}"/>
              </a:ext>
            </a:extLst>
          </p:cNvPr>
          <p:cNvSpPr txBox="1"/>
          <p:nvPr/>
        </p:nvSpPr>
        <p:spPr>
          <a:xfrm>
            <a:off x="4303059" y="4816048"/>
            <a:ext cx="4554070" cy="923330"/>
          </a:xfrm>
          <a:prstGeom prst="rect">
            <a:avLst/>
          </a:prstGeom>
          <a:noFill/>
        </p:spPr>
        <p:txBody>
          <a:bodyPr wrap="square" rtlCol="0">
            <a:spAutoFit/>
          </a:bodyPr>
          <a:lstStyle/>
          <a:p>
            <a:r>
              <a:rPr lang="en-US" b="1" dirty="0"/>
              <a:t>Bachera L. Washington</a:t>
            </a:r>
          </a:p>
          <a:p>
            <a:r>
              <a:rPr lang="en-US" dirty="0"/>
              <a:t>Administrator</a:t>
            </a:r>
          </a:p>
          <a:p>
            <a:r>
              <a:rPr lang="en-US" dirty="0"/>
              <a:t>Division of Human Resource Management </a:t>
            </a:r>
          </a:p>
        </p:txBody>
      </p:sp>
      <p:sp>
        <p:nvSpPr>
          <p:cNvPr id="2" name="Slide Number Placeholder 1">
            <a:extLst>
              <a:ext uri="{FF2B5EF4-FFF2-40B4-BE49-F238E27FC236}">
                <a16:creationId xmlns:a16="http://schemas.microsoft.com/office/drawing/2014/main" id="{9D9DCF37-398D-95C6-AF96-70B4D25CF0E1}"/>
              </a:ext>
            </a:extLst>
          </p:cNvPr>
          <p:cNvSpPr>
            <a:spLocks noGrp="1"/>
          </p:cNvSpPr>
          <p:nvPr>
            <p:ph type="sldNum" sz="quarter" idx="12"/>
          </p:nvPr>
        </p:nvSpPr>
        <p:spPr/>
        <p:txBody>
          <a:bodyPr/>
          <a:lstStyle/>
          <a:p>
            <a:fld id="{C1FF6DA9-008F-8B48-92A6-B652298478BF}" type="slidenum">
              <a:rPr lang="en-US" smtClean="0"/>
              <a:t>98</a:t>
            </a:fld>
            <a:endParaRPr lang="en-US" dirty="0"/>
          </a:p>
        </p:txBody>
      </p:sp>
    </p:spTree>
    <p:extLst>
      <p:ext uri="{BB962C8B-B14F-4D97-AF65-F5344CB8AC3E}">
        <p14:creationId xmlns:p14="http://schemas.microsoft.com/office/powerpoint/2010/main" val="246237664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2296"/>
            <a:ext cx="8229600" cy="2553408"/>
          </a:xfrm>
        </p:spPr>
        <p:txBody>
          <a:bodyPr>
            <a:normAutofit fontScale="90000"/>
          </a:bodyPr>
          <a:lstStyle/>
          <a:p>
            <a:r>
              <a:rPr lang="en-US" dirty="0"/>
              <a:t>DIVISION OF HUMAN RESOURCE MANAGEMENT</a:t>
            </a:r>
            <a:br>
              <a:rPr lang="en-US" dirty="0"/>
            </a:br>
            <a:r>
              <a:rPr lang="en-US" sz="3200" dirty="0">
                <a:solidFill>
                  <a:schemeClr val="tx2"/>
                </a:solidFill>
              </a:rPr>
              <a:t>Classified and Unclassified </a:t>
            </a:r>
            <a:br>
              <a:rPr lang="en-US" sz="3200" dirty="0">
                <a:solidFill>
                  <a:schemeClr val="tx2"/>
                </a:solidFill>
              </a:rPr>
            </a:br>
            <a:r>
              <a:rPr lang="en-US" sz="3200" dirty="0">
                <a:solidFill>
                  <a:schemeClr val="tx2"/>
                </a:solidFill>
              </a:rPr>
              <a:t>Position Requests</a:t>
            </a:r>
            <a:endParaRPr sz="3100" dirty="0"/>
          </a:p>
        </p:txBody>
      </p:sp>
      <p:sp>
        <p:nvSpPr>
          <p:cNvPr id="4" name="TextBox 3"/>
          <p:cNvSpPr txBox="1"/>
          <p:nvPr/>
        </p:nvSpPr>
        <p:spPr>
          <a:xfrm>
            <a:off x="457200" y="6400800"/>
            <a:ext cx="4114800" cy="274320"/>
          </a:xfrm>
          <a:prstGeom prst="rect">
            <a:avLst/>
          </a:prstGeom>
          <a:noFill/>
        </p:spPr>
        <p:txBody>
          <a:bodyPr wrap="square">
            <a:spAutoFit/>
          </a:bodyPr>
          <a:lstStyle/>
          <a:p>
            <a:pPr algn="l"/>
            <a:r>
              <a:rPr sz="1200" dirty="0">
                <a:solidFill>
                  <a:srgbClr val="1F3A93"/>
                </a:solidFill>
                <a:latin typeface="Segoe UI"/>
              </a:rPr>
              <a:t>Governor's Finance Office - February 25, 2026</a:t>
            </a:r>
          </a:p>
        </p:txBody>
      </p:sp>
    </p:spTree>
    <p:extLst>
      <p:ext uri="{BB962C8B-B14F-4D97-AF65-F5344CB8AC3E}">
        <p14:creationId xmlns:p14="http://schemas.microsoft.com/office/powerpoint/2010/main" val="3442762881"/>
      </p:ext>
    </p:extLst>
  </p:cSld>
  <p:clrMapOvr>
    <a:masterClrMapping/>
  </p:clrMapOvr>
</p:sld>
</file>

<file path=ppt/theme/theme1.xml><?xml version="1.0" encoding="utf-8"?>
<a:theme xmlns:a="http://schemas.openxmlformats.org/drawingml/2006/main" name="budget kick off">
  <a:themeElements>
    <a:clrScheme name="Budget Kickoff">
      <a:dk1>
        <a:sysClr val="windowText" lastClr="000000"/>
      </a:dk1>
      <a:lt1>
        <a:sysClr val="window" lastClr="FFFFFF"/>
      </a:lt1>
      <a:dk2>
        <a:srgbClr val="1F497D"/>
      </a:dk2>
      <a:lt2>
        <a:srgbClr val="EEECE1"/>
      </a:lt2>
      <a:accent1>
        <a:srgbClr val="1F3A93"/>
      </a:accent1>
      <a:accent2>
        <a:srgbClr val="FF7F50"/>
      </a:accent2>
      <a:accent3>
        <a:srgbClr val="FFFFFF"/>
      </a:accent3>
      <a:accent4>
        <a:srgbClr val="FFFFFF"/>
      </a:accent4>
      <a:accent5>
        <a:srgbClr val="FFFFFF"/>
      </a:accent5>
      <a:accent6>
        <a:srgbClr val="FFFFFF"/>
      </a:accent6>
      <a:hlink>
        <a:srgbClr val="0000FF"/>
      </a:hlink>
      <a:folHlink>
        <a:srgbClr val="800080"/>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budget kick off" id="{234346B0-96CF-47AE-8B9D-382B38A4BCA6}" vid="{72BF3431-50A5-44B1-B56E-846E5372100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4623</TotalTime>
  <Words>9502</Words>
  <Application>Microsoft Office PowerPoint</Application>
  <PresentationFormat>On-screen Show (4:3)</PresentationFormat>
  <Paragraphs>1362</Paragraphs>
  <Slides>147</Slides>
  <Notes>145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147</vt:i4>
      </vt:variant>
    </vt:vector>
  </HeadingPairs>
  <TitlesOfParts>
    <vt:vector size="156" baseType="lpstr">
      <vt:lpstr>Aptos</vt:lpstr>
      <vt:lpstr>Arial</vt:lpstr>
      <vt:lpstr>Arial Black</vt:lpstr>
      <vt:lpstr>Calibri</vt:lpstr>
      <vt:lpstr>Segoe UI</vt:lpstr>
      <vt:lpstr>Symbol</vt:lpstr>
      <vt:lpstr>Times New Roman</vt:lpstr>
      <vt:lpstr>Wingdings</vt:lpstr>
      <vt:lpstr>budget kick off</vt:lpstr>
      <vt:lpstr>PowerPoint Presentation</vt:lpstr>
      <vt:lpstr>PowerPoint Presentation</vt:lpstr>
      <vt:lpstr>Agenda</vt:lpstr>
      <vt:lpstr>PowerPoint Presentation</vt:lpstr>
      <vt:lpstr>Agenda</vt:lpstr>
      <vt:lpstr>National Economy</vt:lpstr>
      <vt:lpstr>Contribution to % Change in Real GDP, 2025:Q4</vt:lpstr>
      <vt:lpstr>Real GDP Growth &amp; Forecast</vt:lpstr>
      <vt:lpstr>Consumer Driven Spending</vt:lpstr>
      <vt:lpstr>U.S. Unemployment Rate</vt:lpstr>
      <vt:lpstr>Personal Consumption Expenditures (PCE) Price Index YoY % Change</vt:lpstr>
      <vt:lpstr>Core Services vs Core Goods</vt:lpstr>
      <vt:lpstr>Federal Funds Effective Rate</vt:lpstr>
      <vt:lpstr>Commercial Bank Interest Rate on Credit Card Plans </vt:lpstr>
      <vt:lpstr>New Autos 60 Month Loan</vt:lpstr>
      <vt:lpstr>Market Yield on U.S. Treasury Securities at 30-Year Constant Maturity</vt:lpstr>
      <vt:lpstr>30-Year Fixed Rate Mortgage Average in the United States </vt:lpstr>
      <vt:lpstr>Nevada Economy</vt:lpstr>
      <vt:lpstr>Population</vt:lpstr>
      <vt:lpstr>Unemployment Rate</vt:lpstr>
      <vt:lpstr>Visitation Numbers</vt:lpstr>
      <vt:lpstr>FY26 Actuals vs. FY25 Actuals  through November</vt:lpstr>
      <vt:lpstr>FY 2026 Actuals through November</vt:lpstr>
      <vt:lpstr>PowerPoint Presentation</vt:lpstr>
      <vt:lpstr>Total Tax Credits Redeemed</vt:lpstr>
      <vt:lpstr>Through Nov. Historical Trend Major Revenue Sources</vt:lpstr>
      <vt:lpstr>Through Nov. Historical Trend Minor Revenue Sources</vt:lpstr>
      <vt:lpstr>Short Term Expectations</vt:lpstr>
      <vt:lpstr>State Resources</vt:lpstr>
      <vt:lpstr>PowerPoint Presentation</vt:lpstr>
      <vt:lpstr>Overview</vt:lpstr>
      <vt:lpstr>Key Dates</vt:lpstr>
      <vt:lpstr>Key Dates</vt:lpstr>
      <vt:lpstr>Enhancements</vt:lpstr>
      <vt:lpstr>2X Budget CAP</vt:lpstr>
      <vt:lpstr>2X Budget CAP</vt:lpstr>
      <vt:lpstr>Items for Special Consideration</vt:lpstr>
      <vt:lpstr>E-710 Scheduled Equipment Replacement</vt:lpstr>
      <vt:lpstr>One Shot Appropriations</vt:lpstr>
      <vt:lpstr>PowerPoint Presentation</vt:lpstr>
      <vt:lpstr>Statewide Agency Updates</vt:lpstr>
      <vt:lpstr>PowerPoint Presentation</vt:lpstr>
      <vt:lpstr>Agenda</vt:lpstr>
      <vt:lpstr>GTO Services</vt:lpstr>
      <vt:lpstr>Agency Utilizations</vt:lpstr>
      <vt:lpstr>GovRamp</vt:lpstr>
      <vt:lpstr>Technology Investment Evaluation (TIE)</vt:lpstr>
      <vt:lpstr>Key Dates for GTO</vt:lpstr>
      <vt:lpstr>Contacts</vt:lpstr>
      <vt:lpstr>PowerPoint Presentation</vt:lpstr>
      <vt:lpstr>   - Capital Improvement Program (CIP)    - Facilities/Deferred Maintenance    - Leasing Services</vt:lpstr>
      <vt:lpstr>What is a CIP Project?</vt:lpstr>
      <vt:lpstr>IS a CIP Project</vt:lpstr>
      <vt:lpstr>IS NOT a CIP Project</vt:lpstr>
      <vt:lpstr>CIP Application Overview</vt:lpstr>
      <vt:lpstr>Application Selections</vt:lpstr>
      <vt:lpstr>Clear and Concise</vt:lpstr>
      <vt:lpstr>Administrative Section</vt:lpstr>
      <vt:lpstr>Narrative Section</vt:lpstr>
      <vt:lpstr>Outside Funding Sources Section</vt:lpstr>
      <vt:lpstr>Site Analysis Section</vt:lpstr>
      <vt:lpstr>Programming Section</vt:lpstr>
      <vt:lpstr>Office Space Planning</vt:lpstr>
      <vt:lpstr>Approval Process</vt:lpstr>
      <vt:lpstr>How do I Develop a Maintenance Project Request?</vt:lpstr>
      <vt:lpstr>Leasing Services Section</vt:lpstr>
      <vt:lpstr>State-Owned vs Leased</vt:lpstr>
      <vt:lpstr>Rental Agrmt. &amp; Budget Accuracy</vt:lpstr>
      <vt:lpstr>Leases  Leasing Services Responsibilities</vt:lpstr>
      <vt:lpstr>Leases  Agency Responsibilities</vt:lpstr>
      <vt:lpstr>Remember To</vt:lpstr>
      <vt:lpstr>Items to Consider When Estimating Facility Needs</vt:lpstr>
      <vt:lpstr>After Budget Approval NRS 331.110</vt:lpstr>
      <vt:lpstr>Leasing Services</vt:lpstr>
      <vt:lpstr>QUESTIONS?</vt:lpstr>
      <vt:lpstr>PowerPoint Presentation</vt:lpstr>
      <vt:lpstr>PowerPoint Presentation</vt:lpstr>
      <vt:lpstr>PowerPoint Presentation</vt:lpstr>
      <vt:lpstr>Single Point of Contact &amp; Intergovernmental Review</vt:lpstr>
      <vt:lpstr>Why This Matters </vt:lpstr>
      <vt:lpstr>Accurately Budget Federal Revenues by Grant</vt:lpstr>
      <vt:lpstr>Use Correct Revenue GLs and Identify New Federal Funding Properly</vt:lpstr>
      <vt:lpstr>Required Documentation</vt:lpstr>
      <vt:lpstr>Decision Unit – E490-E499</vt:lpstr>
      <vt:lpstr>Grant Match Summary Form</vt:lpstr>
      <vt:lpstr>Maintenance of Effort Form</vt:lpstr>
      <vt:lpstr>Attachment in NEBS </vt:lpstr>
      <vt:lpstr>Questions???</vt:lpstr>
      <vt:lpstr>PowerPoint Presentation</vt:lpstr>
      <vt:lpstr>Fleet Services Division</vt:lpstr>
      <vt:lpstr>Services Provided</vt:lpstr>
      <vt:lpstr>Long-Term Vehicle Request</vt:lpstr>
      <vt:lpstr>Hybrid or EV</vt:lpstr>
      <vt:lpstr>MP-5 Request for Long-Term Assigned Vehicle</vt:lpstr>
      <vt:lpstr>Vehicle Schedule</vt:lpstr>
      <vt:lpstr>Forms and Vehicle Schedule</vt:lpstr>
      <vt:lpstr>Questions???</vt:lpstr>
      <vt:lpstr>PowerPoint Presentation</vt:lpstr>
      <vt:lpstr>DIVISION OF HUMAN RESOURCE MANAGEMENT Classified and Unclassified  Position Requests</vt:lpstr>
      <vt:lpstr>PowerPoint Presentation</vt:lpstr>
      <vt:lpstr>Classified Positions</vt:lpstr>
      <vt:lpstr>PowerPoint Presentation</vt:lpstr>
      <vt:lpstr>Unclassified Positions</vt:lpstr>
      <vt:lpstr>Unclassified Positions</vt:lpstr>
      <vt:lpstr>Unclassified Positions</vt:lpstr>
      <vt:lpstr>PowerPoint Presentation</vt:lpstr>
      <vt:lpstr>Policy Bill Draft Requests Concept Process</vt:lpstr>
      <vt:lpstr>BDRs are Classified as Either:</vt:lpstr>
      <vt:lpstr>Policy BDR</vt:lpstr>
      <vt:lpstr>Budgetary BDR</vt:lpstr>
      <vt:lpstr>PowerPoint Presentation</vt:lpstr>
      <vt:lpstr>PowerPoint Presentation</vt:lpstr>
      <vt:lpstr>(New) LCB Fiscal Notes Team</vt:lpstr>
      <vt:lpstr>What Are Fiscal Notes?</vt:lpstr>
      <vt:lpstr>Fiscal Notes in Nevada</vt:lpstr>
      <vt:lpstr>Overview: Fiscal Notes Process In NV Involving State Agencies</vt:lpstr>
      <vt:lpstr>Step 1: LCB</vt:lpstr>
      <vt:lpstr>Step 1: LCB</vt:lpstr>
      <vt:lpstr>Step 1: LCB</vt:lpstr>
      <vt:lpstr>Step 1: LCB</vt:lpstr>
      <vt:lpstr>Step 1: LCB</vt:lpstr>
      <vt:lpstr>Step 1: LCB</vt:lpstr>
      <vt:lpstr>Step 2: Agency</vt:lpstr>
      <vt:lpstr>Step 2: Agency</vt:lpstr>
      <vt:lpstr>Step 3: GFO</vt:lpstr>
      <vt:lpstr>Step 4: LCB</vt:lpstr>
      <vt:lpstr>Fiscal Notes in Nevada</vt:lpstr>
      <vt:lpstr>Fiscal Notes in Nevada</vt:lpstr>
      <vt:lpstr>Fiscal Notes in Nevada</vt:lpstr>
      <vt:lpstr>Timeline</vt:lpstr>
      <vt:lpstr>Thank you!</vt:lpstr>
      <vt:lpstr>PowerPoint Presentation</vt:lpstr>
      <vt:lpstr>PowerPoint Presentation</vt:lpstr>
      <vt:lpstr>Budget Building Manual Overview</vt:lpstr>
      <vt:lpstr>Budget Building Manual Overview continued</vt:lpstr>
      <vt:lpstr>What is new</vt:lpstr>
      <vt:lpstr>Bill Changes AB 356</vt:lpstr>
      <vt:lpstr>AB 356</vt:lpstr>
      <vt:lpstr>SB 419</vt:lpstr>
      <vt:lpstr>SB 462</vt:lpstr>
      <vt:lpstr>SB 462 continued</vt:lpstr>
      <vt:lpstr>SB 462 continued</vt:lpstr>
      <vt:lpstr>Important Dates</vt:lpstr>
      <vt:lpstr>Important Dates</vt:lpstr>
      <vt:lpstr>Important Dates</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Curtis Palmer</dc:creator>
  <cp:keywords/>
  <dc:description>generated using python-pptx</dc:description>
  <cp:lastModifiedBy>Curtis Palmer</cp:lastModifiedBy>
  <cp:revision>75</cp:revision>
  <cp:lastPrinted>2026-02-24T19:29:21Z</cp:lastPrinted>
  <dcterms:created xsi:type="dcterms:W3CDTF">2013-01-27T09:14:16Z</dcterms:created>
  <dcterms:modified xsi:type="dcterms:W3CDTF">2026-03-05T20:05:26Z</dcterms:modified>
  <cp:category/>
</cp:coreProperties>
</file>